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97"/>
  </p:notesMasterIdLst>
  <p:handoutMasterIdLst>
    <p:handoutMasterId r:id="rId98"/>
  </p:handoutMasterIdLst>
  <p:sldIdLst>
    <p:sldId id="257" r:id="rId3"/>
    <p:sldId id="262" r:id="rId4"/>
    <p:sldId id="261" r:id="rId5"/>
    <p:sldId id="265" r:id="rId6"/>
    <p:sldId id="266" r:id="rId7"/>
    <p:sldId id="267" r:id="rId8"/>
    <p:sldId id="269" r:id="rId9"/>
    <p:sldId id="346" r:id="rId10"/>
    <p:sldId id="271" r:id="rId11"/>
    <p:sldId id="273" r:id="rId12"/>
    <p:sldId id="287" r:id="rId13"/>
    <p:sldId id="275" r:id="rId14"/>
    <p:sldId id="288" r:id="rId15"/>
    <p:sldId id="272" r:id="rId16"/>
    <p:sldId id="289" r:id="rId17"/>
    <p:sldId id="290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347" r:id="rId26"/>
    <p:sldId id="284" r:id="rId27"/>
    <p:sldId id="292" r:id="rId28"/>
    <p:sldId id="291" r:id="rId29"/>
    <p:sldId id="350" r:id="rId30"/>
    <p:sldId id="312" r:id="rId31"/>
    <p:sldId id="349" r:id="rId32"/>
    <p:sldId id="313" r:id="rId33"/>
    <p:sldId id="348" r:id="rId34"/>
    <p:sldId id="314" r:id="rId35"/>
    <p:sldId id="315" r:id="rId36"/>
    <p:sldId id="316" r:id="rId37"/>
    <p:sldId id="317" r:id="rId38"/>
    <p:sldId id="293" r:id="rId39"/>
    <p:sldId id="295" r:id="rId40"/>
    <p:sldId id="297" r:id="rId41"/>
    <p:sldId id="352" r:id="rId42"/>
    <p:sldId id="296" r:id="rId43"/>
    <p:sldId id="298" r:id="rId44"/>
    <p:sldId id="360" r:id="rId45"/>
    <p:sldId id="310" r:id="rId46"/>
    <p:sldId id="329" r:id="rId47"/>
    <p:sldId id="330" r:id="rId48"/>
    <p:sldId id="268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51" r:id="rId59"/>
    <p:sldId id="309" r:id="rId60"/>
    <p:sldId id="318" r:id="rId61"/>
    <p:sldId id="359" r:id="rId62"/>
    <p:sldId id="353" r:id="rId63"/>
    <p:sldId id="354" r:id="rId64"/>
    <p:sldId id="355" r:id="rId65"/>
    <p:sldId id="356" r:id="rId66"/>
    <p:sldId id="357" r:id="rId67"/>
    <p:sldId id="358" r:id="rId68"/>
    <p:sldId id="320" r:id="rId69"/>
    <p:sldId id="321" r:id="rId70"/>
    <p:sldId id="322" r:id="rId71"/>
    <p:sldId id="323" r:id="rId72"/>
    <p:sldId id="324" r:id="rId73"/>
    <p:sldId id="361" r:id="rId74"/>
    <p:sldId id="325" r:id="rId75"/>
    <p:sldId id="362" r:id="rId76"/>
    <p:sldId id="363" r:id="rId77"/>
    <p:sldId id="327" r:id="rId78"/>
    <p:sldId id="326" r:id="rId79"/>
    <p:sldId id="365" r:id="rId80"/>
    <p:sldId id="366" r:id="rId81"/>
    <p:sldId id="367" r:id="rId82"/>
    <p:sldId id="368" r:id="rId83"/>
    <p:sldId id="369" r:id="rId84"/>
    <p:sldId id="370" r:id="rId85"/>
    <p:sldId id="371" r:id="rId86"/>
    <p:sldId id="372" r:id="rId87"/>
    <p:sldId id="373" r:id="rId88"/>
    <p:sldId id="374" r:id="rId89"/>
    <p:sldId id="375" r:id="rId90"/>
    <p:sldId id="376" r:id="rId91"/>
    <p:sldId id="328" r:id="rId92"/>
    <p:sldId id="331" r:id="rId93"/>
    <p:sldId id="333" r:id="rId94"/>
    <p:sldId id="334" r:id="rId95"/>
    <p:sldId id="364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10/3/2016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10/3/2016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10/3/2016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10/3/2016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10/3/2016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10/3/2016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10/3/2016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/>
              <a:t>Spatial Indexing Techniques for Secondary Memory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Introduction to Spatial Computing CSE 555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1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adapted from Spatial Databases</a:t>
            </a:r>
            <a:r>
              <a:rPr lang="en-US" altLang="en-US" sz="1600" i="1" dirty="0"/>
              <a:t>: A Tour by Shashi </a:t>
            </a:r>
            <a:r>
              <a:rPr lang="en-US" altLang="en-US" sz="1600" i="1" dirty="0" err="1"/>
              <a:t>Shekhar</a:t>
            </a:r>
            <a:r>
              <a:rPr lang="en-US" altLang="en-US" sz="1600" i="1" dirty="0"/>
              <a:t> Prentice Hall (2003)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724354"/>
              </p:ext>
            </p:extLst>
          </p:nvPr>
        </p:nvGraphicFramePr>
        <p:xfrm>
          <a:off x="1708096" y="2420491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383403" y="4322687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12408" y="1541074"/>
            <a:ext cx="6840676" cy="4942702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/>
              <a:t>First Attempt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/>
              <a:t>Order on Y then X:  </a:t>
            </a:r>
            <a:r>
              <a:rPr lang="en-US" sz="2800" b="1" dirty="0">
                <a:solidFill>
                  <a:srgbClr val="0070C0"/>
                </a:solidFill>
              </a:rPr>
              <a:t>(0,0) </a:t>
            </a:r>
            <a:r>
              <a:rPr lang="en-US" sz="2800" b="1" dirty="0"/>
              <a:t>(1,0) (2,0) (3,0) </a:t>
            </a:r>
            <a:r>
              <a:rPr lang="en-US" sz="2800" b="1" dirty="0">
                <a:solidFill>
                  <a:srgbClr val="0070C0"/>
                </a:solidFill>
              </a:rPr>
              <a:t>(0,1) </a:t>
            </a:r>
            <a:r>
              <a:rPr lang="en-US" sz="2800" b="1" dirty="0"/>
              <a:t>(1,1) </a:t>
            </a:r>
            <a:r>
              <a:rPr lang="en-US" sz="2800" b="1" dirty="0">
                <a:solidFill>
                  <a:srgbClr val="7030A0"/>
                </a:solidFill>
              </a:rPr>
              <a:t>(2,1) (3,1)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/>
              <a:t>(0,2) (1,2) </a:t>
            </a:r>
            <a:r>
              <a:rPr lang="en-US" sz="2800" b="1" dirty="0">
                <a:solidFill>
                  <a:srgbClr val="7030A0"/>
                </a:solidFill>
              </a:rPr>
              <a:t>(2,2) (3,2) </a:t>
            </a:r>
            <a:r>
              <a:rPr lang="en-US" sz="2800" b="1" dirty="0"/>
              <a:t>(0,3) (1,3) (2,3) </a:t>
            </a:r>
            <a:r>
              <a:rPr lang="en-US" sz="2800" b="1" dirty="0">
                <a:solidFill>
                  <a:srgbClr val="7030A0"/>
                </a:solidFill>
              </a:rPr>
              <a:t>(3,3)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479498" y="4525260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479498" y="1934460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770223" y="470815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39992" y="3118858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308875" y="2605019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729740" y="2482812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729740" y="3504341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37181" y="2241780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89423" y="2193563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53688" y="220289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09164" y="219889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59280" y="384842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349357" y="336528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359279" y="2891805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Towards Getting an Order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93726" y="4078450"/>
            <a:ext cx="2103144" cy="927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914186" y="3661153"/>
            <a:ext cx="2016161" cy="351272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899945" y="3637664"/>
            <a:ext cx="2103144" cy="927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893726" y="3148721"/>
            <a:ext cx="2103144" cy="927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47751" y="2615944"/>
            <a:ext cx="2103144" cy="927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1914186" y="3224773"/>
            <a:ext cx="2016161" cy="351272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023535" y="2675016"/>
            <a:ext cx="1979970" cy="416243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93842"/>
              </p:ext>
            </p:extLst>
          </p:nvPr>
        </p:nvGraphicFramePr>
        <p:xfrm>
          <a:off x="1734600" y="2420491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409907" y="4322687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79801" y="1284045"/>
            <a:ext cx="6966020" cy="4942702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700" b="1" dirty="0"/>
              <a:t>First Attempt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700" b="1" dirty="0"/>
              <a:t>Order on Y then X:  </a:t>
            </a:r>
            <a:r>
              <a:rPr lang="en-US" sz="2700" b="1" dirty="0">
                <a:solidFill>
                  <a:srgbClr val="0070C0"/>
                </a:solidFill>
              </a:rPr>
              <a:t>(0,0) </a:t>
            </a:r>
            <a:r>
              <a:rPr lang="en-US" sz="2700" b="1" dirty="0"/>
              <a:t>(1,0) (2,0) (3,0) </a:t>
            </a:r>
            <a:r>
              <a:rPr lang="en-US" sz="2700" b="1" dirty="0">
                <a:solidFill>
                  <a:srgbClr val="0070C0"/>
                </a:solidFill>
              </a:rPr>
              <a:t>(0,1) </a:t>
            </a:r>
            <a:r>
              <a:rPr lang="en-US" sz="2700" b="1" dirty="0"/>
              <a:t>(1,1) </a:t>
            </a:r>
            <a:r>
              <a:rPr lang="en-US" sz="2700" b="1" dirty="0">
                <a:solidFill>
                  <a:srgbClr val="7030A0"/>
                </a:solidFill>
              </a:rPr>
              <a:t>(2,1) (3,1)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en-US" sz="2700" b="1" dirty="0"/>
              <a:t>(0,2) (1,2) </a:t>
            </a:r>
            <a:r>
              <a:rPr lang="en-US" sz="2700" b="1" dirty="0">
                <a:solidFill>
                  <a:srgbClr val="7030A0"/>
                </a:solidFill>
              </a:rPr>
              <a:t>(2,2) (3,2) 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>(0,3) </a:t>
            </a:r>
            <a:r>
              <a:rPr lang="en-US" sz="2700" b="1" dirty="0"/>
              <a:t>(1,3) (2,3) </a:t>
            </a:r>
            <a:r>
              <a:rPr lang="en-US" sz="2700" b="1" dirty="0">
                <a:solidFill>
                  <a:srgbClr val="7030A0"/>
                </a:solidFill>
              </a:rPr>
              <a:t>(3,3)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700" dirty="0"/>
              <a:t>Insert tuples &lt;(0,0),C&gt;; &lt;(0,1),C&gt;; &lt;(2,1),A&gt;; &lt;(3,1),A&gt;; &lt;(2,2),A&gt;; &lt;(3,2),A&gt;; &lt;(0,3),B&gt;; &lt;(3,3),A&gt;;  in a B+ tree.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700" dirty="0"/>
              <a:t>These would be order of leaves in the B+ tree</a:t>
            </a:r>
          </a:p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1900" dirty="0"/>
          </a:p>
          <a:p>
            <a:pPr lvl="1"/>
            <a:endParaRPr lang="en-US" sz="19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506002" y="4525260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506002" y="1934460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796727" y="470815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13488" y="3118858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335379" y="2605019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756244" y="2482812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756244" y="3504341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63685" y="2241780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15927" y="2193563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80192" y="220289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35668" y="219889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85784" y="384842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375861" y="336528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385783" y="2891805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Towards Getting an Order</a:t>
            </a:r>
          </a:p>
        </p:txBody>
      </p:sp>
    </p:spTree>
    <p:extLst>
      <p:ext uri="{BB962C8B-B14F-4D97-AF65-F5344CB8AC3E}">
        <p14:creationId xmlns:p14="http://schemas.microsoft.com/office/powerpoint/2010/main" val="36251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64609"/>
              </p:ext>
            </p:extLst>
          </p:nvPr>
        </p:nvGraphicFramePr>
        <p:xfrm>
          <a:off x="1747852" y="2393987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423159" y="4296183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05721" y="1781505"/>
            <a:ext cx="6645233" cy="3234947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/>
              <a:t>First Attempt (Y then X)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Insert tuples &lt;(0,0),C&gt;; &lt;(0,1),C&gt;; &lt;(2,1),A&gt;; &lt;(3,1),A&gt;; &lt;(2,2),A&gt;; &lt;(3,2),A&gt;; &lt;(0,3),B&gt;; &lt;(3,3),A&gt;;  in a B+ tree.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</a:rPr>
              <a:t>Range Query: Retrieve the objects  whose 2=&lt;x=&lt;3 and 2=&lt;y=&lt;3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519254" y="449875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519254" y="190795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809979" y="4681647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236" y="3092354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348631" y="2578515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769496" y="2456308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769496" y="3477837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76937" y="2215276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29179" y="2167059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93444" y="2176390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48920" y="2172390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99036" y="382192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389113" y="3338777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399035" y="286530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Towards Getting an Order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11362" y="2371674"/>
            <a:ext cx="1277306" cy="96011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7306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47366"/>
              </p:ext>
            </p:extLst>
          </p:nvPr>
        </p:nvGraphicFramePr>
        <p:xfrm>
          <a:off x="1722577" y="2224876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397884" y="412707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98606" y="1284045"/>
            <a:ext cx="6519224" cy="494270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/>
              <a:t>First Attempt (Y then X)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Insert tuples &lt;(0,0),C&gt;; &lt;(0,1),C&gt;; &lt;(2,1),A&gt;; &lt;(3,1),A&gt;; &lt;(2,2),A&gt;; &lt;(3,2),A&gt;; &lt;(0,3),B&gt;; &lt;(3,3),A&gt;;  in a B+ tree. 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b="1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</a:rPr>
              <a:t>Range Query: Retrieve the objects  whose 2=&lt;x=&lt;3 and 2=&lt;y=&lt;3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493979" y="4329645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493979" y="1738845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784704" y="451253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25511" y="2923243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323356" y="2409404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744221" y="2287197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744221" y="3308726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51662" y="20461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03904" y="199794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68169" y="2007279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23645" y="2003279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73761" y="3652813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363838" y="316966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373760" y="2696190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Towards Getting an Order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24783" y="2229045"/>
            <a:ext cx="1277306" cy="96011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9629052" y="1683997"/>
            <a:ext cx="261257" cy="54087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flipV="1">
            <a:off x="9498423" y="2888210"/>
            <a:ext cx="261257" cy="49751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4" idx="0"/>
          </p:cNvCxnSpPr>
          <p:nvPr/>
        </p:nvCxnSpPr>
        <p:spPr>
          <a:xfrm flipV="1">
            <a:off x="5334386" y="2834665"/>
            <a:ext cx="2865253" cy="2245506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794163" y="5080171"/>
            <a:ext cx="3080445" cy="118627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70C0"/>
                </a:solidFill>
              </a:rPr>
              <a:t>Not really in the range but still got in</a:t>
            </a:r>
          </a:p>
        </p:txBody>
      </p:sp>
    </p:spTree>
    <p:extLst>
      <p:ext uri="{BB962C8B-B14F-4D97-AF65-F5344CB8AC3E}">
        <p14:creationId xmlns:p14="http://schemas.microsoft.com/office/powerpoint/2010/main" val="31411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255224"/>
              </p:ext>
            </p:extLst>
          </p:nvPr>
        </p:nvGraphicFramePr>
        <p:xfrm>
          <a:off x="1595688" y="2281758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270995" y="418395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643931" y="2116299"/>
            <a:ext cx="6415917" cy="3381819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/>
              <a:t>Second Attempt (X then Y)</a:t>
            </a:r>
          </a:p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/>
              <a:t>Order on X then Y:</a:t>
            </a:r>
            <a:r>
              <a:rPr lang="en-US" dirty="0"/>
              <a:t>  </a:t>
            </a:r>
          </a:p>
          <a:p>
            <a:pPr marL="0" lv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70C0"/>
                </a:solidFill>
              </a:rPr>
              <a:t>(0,0) (0,1) </a:t>
            </a:r>
            <a:r>
              <a:rPr lang="en-US" b="1" dirty="0"/>
              <a:t>(0,2) (0,3)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(1,0) (1,1) (1,2) (1,3) (2,0)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(2,1) (2,2) </a:t>
            </a:r>
            <a:r>
              <a:rPr lang="en-US" b="1" dirty="0"/>
              <a:t>(2,3) (3,0) 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dirty="0">
                <a:solidFill>
                  <a:srgbClr val="7030A0"/>
                </a:solidFill>
              </a:rPr>
              <a:t>3,1) (3,2) (3,3)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367090" y="4386527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367090" y="1795727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657815" y="4569418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152400" y="298012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96467" y="2466286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617332" y="2344079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617332" y="3365608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24773" y="210304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77015" y="2054830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41280" y="206416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96756" y="206016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46872" y="3709695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36949" y="322654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46871" y="275307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Towards Getting an Order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54714" y="2458663"/>
            <a:ext cx="0" cy="17252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560195" y="2424104"/>
            <a:ext cx="0" cy="17252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188907" y="2433435"/>
            <a:ext cx="0" cy="17252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28823" y="2433435"/>
            <a:ext cx="0" cy="17252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64639" y="2514747"/>
            <a:ext cx="595556" cy="1554623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75001" y="2466532"/>
            <a:ext cx="595556" cy="1554623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199129" y="2530944"/>
            <a:ext cx="595556" cy="1554623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84293"/>
              </p:ext>
            </p:extLst>
          </p:nvPr>
        </p:nvGraphicFramePr>
        <p:xfrm>
          <a:off x="1800861" y="2380735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476168" y="428293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651869" y="4733823"/>
            <a:ext cx="5701931" cy="804457"/>
          </a:xfrm>
        </p:spPr>
        <p:txBody>
          <a:bodyPr>
            <a:normAutofit lnSpcReduction="10000"/>
          </a:bodyPr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700" b="1" dirty="0">
                <a:solidFill>
                  <a:srgbClr val="FF0000"/>
                </a:solidFill>
              </a:rPr>
              <a:t>Range Query 2&lt;x&lt;3 &amp; 2&lt;y&lt;3: Little better this time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572263" y="4485504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572263" y="1894704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862988" y="466839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52773" y="307910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401640" y="2565263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822505" y="2443056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822505" y="3464585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729946" y="220202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82188" y="215380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46453" y="216313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01929" y="215913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52045" y="380867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42122" y="3325525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52044" y="285204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Towards Getting an Order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03067" y="2371992"/>
            <a:ext cx="1277306" cy="96011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2" name="Content Placeholder 13"/>
          <p:cNvSpPr txBox="1">
            <a:spLocks/>
          </p:cNvSpPr>
          <p:nvPr/>
        </p:nvSpPr>
        <p:spPr>
          <a:xfrm>
            <a:off x="5931654" y="1789043"/>
            <a:ext cx="5751462" cy="2696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700" b="1" dirty="0"/>
              <a:t>Second Attempt (X then Y)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700" b="1" dirty="0"/>
              <a:t>Order on X then Y:</a:t>
            </a:r>
            <a:r>
              <a:rPr lang="en-US" sz="2700" dirty="0"/>
              <a:t> 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2700" b="1" dirty="0">
                <a:solidFill>
                  <a:srgbClr val="0070C0"/>
                </a:solidFill>
              </a:rPr>
              <a:t>(0,0) (0,1) </a:t>
            </a:r>
            <a:r>
              <a:rPr lang="en-US" sz="2700" b="1" dirty="0"/>
              <a:t>(0,2) (0,3)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en-US" sz="2700" b="1" dirty="0"/>
              <a:t>(1,0) (1,1) (1,2) (1,3) (2,0)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en-US" sz="2700" b="1" dirty="0">
                <a:solidFill>
                  <a:srgbClr val="7030A0"/>
                </a:solidFill>
              </a:rPr>
              <a:t>(2,1) (2,2) </a:t>
            </a:r>
            <a:r>
              <a:rPr lang="en-US" sz="2700" b="1" dirty="0"/>
              <a:t>(2,3) (3,0) </a:t>
            </a:r>
            <a:r>
              <a:rPr lang="en-US" sz="2700" b="1" dirty="0">
                <a:solidFill>
                  <a:srgbClr val="0070C0"/>
                </a:solidFill>
              </a:rPr>
              <a:t>(</a:t>
            </a:r>
            <a:r>
              <a:rPr lang="en-US" sz="2700" b="1" dirty="0">
                <a:solidFill>
                  <a:srgbClr val="7030A0"/>
                </a:solidFill>
              </a:rPr>
              <a:t>3,1) (3,2) (3,3)</a:t>
            </a:r>
          </a:p>
        </p:txBody>
      </p:sp>
    </p:spTree>
    <p:extLst>
      <p:ext uri="{BB962C8B-B14F-4D97-AF65-F5344CB8AC3E}">
        <p14:creationId xmlns:p14="http://schemas.microsoft.com/office/powerpoint/2010/main" val="268398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96159"/>
              </p:ext>
            </p:extLst>
          </p:nvPr>
        </p:nvGraphicFramePr>
        <p:xfrm>
          <a:off x="4172220" y="231798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Freeform 21"/>
          <p:cNvSpPr/>
          <p:nvPr/>
        </p:nvSpPr>
        <p:spPr bwMode="auto">
          <a:xfrm>
            <a:off x="4765390" y="2411754"/>
            <a:ext cx="1319853" cy="312458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 C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847527" y="422017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3943622" y="442275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3943622" y="183195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4234347" y="460564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2424132" y="301634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772999" y="250251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193864" y="238030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101305" y="213927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53547" y="209105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17812" y="210038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73288" y="209638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23404" y="374591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813481" y="326277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823403" y="278929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How about in this scenario?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17812" y="2324899"/>
            <a:ext cx="1283493" cy="460438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586" y="5570416"/>
            <a:ext cx="10033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</a:rPr>
              <a:t>Range Query: Retrieve all objects in this range 1=&lt;x=&lt;2 &amp; y=3 ?</a:t>
            </a:r>
          </a:p>
        </p:txBody>
      </p:sp>
    </p:spTree>
    <p:extLst>
      <p:ext uri="{BB962C8B-B14F-4D97-AF65-F5344CB8AC3E}">
        <p14:creationId xmlns:p14="http://schemas.microsoft.com/office/powerpoint/2010/main" val="10041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224854"/>
              </p:ext>
            </p:extLst>
          </p:nvPr>
        </p:nvGraphicFramePr>
        <p:xfrm>
          <a:off x="2163847" y="3413953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839154" y="531614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40116" y="1529504"/>
            <a:ext cx="5778411" cy="4576207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</a:rPr>
              <a:t>Problem with these orderings</a:t>
            </a:r>
            <a:r>
              <a:rPr lang="en-US" b="1" dirty="0"/>
              <a:t>: </a:t>
            </a:r>
            <a:r>
              <a:rPr lang="en-US" dirty="0"/>
              <a:t>Cells which are close to each other might get spread out and occupy places quite far from each other. 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Need a ordering which can preserve spatial locality in both x and y directions as much as possible!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</a:rPr>
              <a:t>Cannot get 100%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935249" y="5518722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935249" y="2927922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2225974" y="5701613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415759" y="411232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764626" y="3598481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185491" y="3476274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2185491" y="4497803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092932" y="3235242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45174" y="318702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09439" y="3196356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64915" y="3192356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815031" y="4841890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805108" y="4358743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815030" y="3885267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Towards Getting an Order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522873" y="3590858"/>
            <a:ext cx="0" cy="17252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128354" y="3556299"/>
            <a:ext cx="0" cy="17252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532798" y="3646942"/>
            <a:ext cx="595556" cy="1554623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/>
          <p:cNvSpPr/>
          <p:nvPr/>
        </p:nvSpPr>
        <p:spPr>
          <a:xfrm rot="5400000">
            <a:off x="2619956" y="2962472"/>
            <a:ext cx="472635" cy="580657"/>
          </a:xfrm>
          <a:prstGeom prst="leftBrace">
            <a:avLst>
              <a:gd name="adj1" fmla="val 8333"/>
              <a:gd name="adj2" fmla="val 5321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/>
          <p:cNvSpPr/>
          <p:nvPr/>
        </p:nvSpPr>
        <p:spPr>
          <a:xfrm rot="5400000">
            <a:off x="3289065" y="2975397"/>
            <a:ext cx="472635" cy="580657"/>
          </a:xfrm>
          <a:prstGeom prst="leftBrace">
            <a:avLst>
              <a:gd name="adj1" fmla="val 8333"/>
              <a:gd name="adj2" fmla="val 5321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 rot="5400000">
            <a:off x="3974424" y="2966423"/>
            <a:ext cx="472635" cy="580657"/>
          </a:xfrm>
          <a:prstGeom prst="leftBrace">
            <a:avLst>
              <a:gd name="adj1" fmla="val 8333"/>
              <a:gd name="adj2" fmla="val 5321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787684" y="3541016"/>
            <a:ext cx="0" cy="17252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192128" y="3631659"/>
            <a:ext cx="595556" cy="1554623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446504" y="3495600"/>
            <a:ext cx="0" cy="17252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850948" y="3586243"/>
            <a:ext cx="595556" cy="1554623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1415239" y="1689223"/>
            <a:ext cx="4352358" cy="10098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Neighboring Cells but far apart in the ordering</a:t>
            </a:r>
          </a:p>
        </p:txBody>
      </p:sp>
    </p:spTree>
    <p:extLst>
      <p:ext uri="{BB962C8B-B14F-4D97-AF65-F5344CB8AC3E}">
        <p14:creationId xmlns:p14="http://schemas.microsoft.com/office/powerpoint/2010/main" val="35356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16859"/>
              </p:ext>
            </p:extLst>
          </p:nvPr>
        </p:nvGraphicFramePr>
        <p:xfrm>
          <a:off x="1769183" y="221726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425828" y="411945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540585" y="432203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540585" y="173123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831310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21095" y="291562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369962" y="240179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790827" y="227958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790827" y="330111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98268" y="203855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50510" y="199033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14775" y="1999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0251" y="1995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20367" y="364519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10444" y="316205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20366" y="268857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82295"/>
              </p:ext>
            </p:extLst>
          </p:nvPr>
        </p:nvGraphicFramePr>
        <p:xfrm>
          <a:off x="6666926" y="2009619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(0,3)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(1,3)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(2,3)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(3,3)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(0,2)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(1,2)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(2,2)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(3,2)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(0,1)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(1,1)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(2,1)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(3,1)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(0,0)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(1,0)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(2,0)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(3,0)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6438332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6438332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6930092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4916718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16859"/>
              </p:ext>
            </p:extLst>
          </p:nvPr>
        </p:nvGraphicFramePr>
        <p:xfrm>
          <a:off x="1769183" y="221726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425828" y="411945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540585" y="432203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540585" y="173123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831310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21095" y="291562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369962" y="240179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790827" y="227958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790827" y="330111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98268" y="203855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50510" y="199033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14775" y="1999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0251" y="1995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20367" y="364519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10444" y="316205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20366" y="268857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46355"/>
              </p:ext>
            </p:extLst>
          </p:nvPr>
        </p:nvGraphicFramePr>
        <p:xfrm>
          <a:off x="6628456" y="1494822"/>
          <a:ext cx="304167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6438332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6438332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6930092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4916718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35918" y="5221456"/>
            <a:ext cx="4237221" cy="1122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Write the X and Y coordinates in Binary Form</a:t>
            </a:r>
          </a:p>
        </p:txBody>
      </p:sp>
    </p:spTree>
    <p:extLst>
      <p:ext uri="{BB962C8B-B14F-4D97-AF65-F5344CB8AC3E}">
        <p14:creationId xmlns:p14="http://schemas.microsoft.com/office/powerpoint/2010/main" val="27272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14404" y="1284045"/>
            <a:ext cx="5816278" cy="494270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Goal: </a:t>
            </a:r>
            <a:r>
              <a:rPr lang="en-US" sz="2400" dirty="0"/>
              <a:t>Store spatial objects A,B and C in storage system such that following queries can be executed efficiently.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Point Queries: 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Range Queries: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Nearest Neighbor Queries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Spatial Joins: 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54961"/>
              </p:ext>
            </p:extLst>
          </p:nvPr>
        </p:nvGraphicFramePr>
        <p:xfrm>
          <a:off x="2092409" y="2380735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>
            <a:off x="1863811" y="4485504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863811" y="1894704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1931772" y="468580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8" name="Rectangle 17"/>
          <p:cNvSpPr/>
          <p:nvPr/>
        </p:nvSpPr>
        <p:spPr bwMode="auto">
          <a:xfrm rot="16200000">
            <a:off x="342447" y="324671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693188" y="2565263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114053" y="2443056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2114053" y="3464585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021494" y="220202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81974" y="215380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38001" y="216313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93477" y="215913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767716" y="429226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43593" y="380043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67717" y="331731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43592" y="284381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/>
              <a:t>Scenario for Designing Spatial Indexes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9727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16859"/>
              </p:ext>
            </p:extLst>
          </p:nvPr>
        </p:nvGraphicFramePr>
        <p:xfrm>
          <a:off x="1769183" y="221726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425828" y="411945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540585" y="432203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540585" y="173123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831310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21095" y="291562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369962" y="240179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790827" y="227958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790827" y="330111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98268" y="203855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50510" y="199033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14775" y="1999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0251" y="1995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20367" y="364519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10444" y="316205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20366" y="268857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222240"/>
              </p:ext>
            </p:extLst>
          </p:nvPr>
        </p:nvGraphicFramePr>
        <p:xfrm>
          <a:off x="6520860" y="205776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6438332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6438332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6930092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4916718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8278" y="5067867"/>
            <a:ext cx="3408551" cy="9486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Interleave them to create one string</a:t>
            </a:r>
          </a:p>
        </p:txBody>
      </p:sp>
      <p:pic>
        <p:nvPicPr>
          <p:cNvPr id="33" name="Picture 5" descr="C:\Documents and Settings\Sanjay\spatial\book\BookPPT\Chap4\Fig46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18" y="303299"/>
            <a:ext cx="3452327" cy="11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5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16859"/>
              </p:ext>
            </p:extLst>
          </p:nvPr>
        </p:nvGraphicFramePr>
        <p:xfrm>
          <a:off x="1769183" y="221726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425828" y="411945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540585" y="432203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540585" y="173123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831310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21095" y="291562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369962" y="240179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790827" y="227958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790827" y="330111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98268" y="203855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50510" y="199033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14775" y="1999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0251" y="1995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20367" y="364519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10444" y="316205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20366" y="268857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08912"/>
              </p:ext>
            </p:extLst>
          </p:nvPr>
        </p:nvGraphicFramePr>
        <p:xfrm>
          <a:off x="6520860" y="205776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6438332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6438332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6930092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4916718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6563" y="5067867"/>
            <a:ext cx="4221680" cy="13726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Convert the bit strings to its corresponding decimal</a:t>
            </a:r>
          </a:p>
        </p:txBody>
      </p:sp>
    </p:spTree>
    <p:extLst>
      <p:ext uri="{BB962C8B-B14F-4D97-AF65-F5344CB8AC3E}">
        <p14:creationId xmlns:p14="http://schemas.microsoft.com/office/powerpoint/2010/main" val="41103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16859"/>
              </p:ext>
            </p:extLst>
          </p:nvPr>
        </p:nvGraphicFramePr>
        <p:xfrm>
          <a:off x="1769183" y="221726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425828" y="411945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540585" y="432203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540585" y="173123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831310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21095" y="291562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369962" y="240179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790827" y="227958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790827" y="330111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98268" y="203855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50510" y="199033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14775" y="1999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0251" y="1995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20367" y="364519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10444" y="316205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20366" y="268857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373636"/>
              </p:ext>
            </p:extLst>
          </p:nvPr>
        </p:nvGraphicFramePr>
        <p:xfrm>
          <a:off x="6520860" y="205776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6438332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6438332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6930092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4916718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6563" y="5067866"/>
            <a:ext cx="4208428" cy="13064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7030A0"/>
                </a:solidFill>
              </a:rPr>
              <a:t>This is the order of cells from this process</a:t>
            </a:r>
          </a:p>
        </p:txBody>
      </p:sp>
    </p:spTree>
    <p:extLst>
      <p:ext uri="{BB962C8B-B14F-4D97-AF65-F5344CB8AC3E}">
        <p14:creationId xmlns:p14="http://schemas.microsoft.com/office/powerpoint/2010/main" val="1933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16859"/>
              </p:ext>
            </p:extLst>
          </p:nvPr>
        </p:nvGraphicFramePr>
        <p:xfrm>
          <a:off x="1769183" y="221726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425828" y="411945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540585" y="432203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540585" y="173123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831310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21095" y="291562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369962" y="240179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790827" y="227958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790827" y="330111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98268" y="203855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50510" y="199033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14775" y="1999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0251" y="1995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20367" y="364519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10444" y="316205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20366" y="268857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422868"/>
              </p:ext>
            </p:extLst>
          </p:nvPr>
        </p:nvGraphicFramePr>
        <p:xfrm>
          <a:off x="6520860" y="205776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6438332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6438332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6930092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4916718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6563" y="5067866"/>
            <a:ext cx="3455894" cy="7544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This is the order of cells from this process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930092" y="3301112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09543" y="3301112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695084" y="3301112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911870" y="2792347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873651" y="2230710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40824" y="2169395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675865" y="2145036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71971" y="2181574"/>
            <a:ext cx="706919" cy="1766849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396072" y="3283806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475523" y="3283806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161064" y="3283806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8475058" y="2774996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8436839" y="2213359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504012" y="2152044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239053" y="2127685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3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769183" y="221726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425828" y="411945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540585" y="432203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540585" y="173123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831310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21095" y="291562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369962" y="240179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790827" y="227958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790827" y="330111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98268" y="203855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50510" y="199033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14775" y="1999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0251" y="1995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20367" y="364519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10444" y="316205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20366" y="268857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6520860" y="205776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6438332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6438332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6930092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4916718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930092" y="3301112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09543" y="3301112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695084" y="3301112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911870" y="2792347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873651" y="2230710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40824" y="2169395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675865" y="2145036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71971" y="2181574"/>
            <a:ext cx="706919" cy="1766849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396072" y="3283806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475523" y="3283806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161064" y="3283806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8475058" y="2774996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8436839" y="2213359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504012" y="2152044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239053" y="2127685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884249" y="5002506"/>
            <a:ext cx="4989282" cy="1640844"/>
          </a:xfrm>
          <a:prstGeom prst="rect">
            <a:avLst/>
          </a:prstGeom>
          <a:noFill/>
          <a:ln w="34925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Visually its looks like we have </a:t>
            </a:r>
            <a:r>
              <a:rPr lang="en-US" sz="2400" b="1" dirty="0" err="1">
                <a:solidFill>
                  <a:srgbClr val="7030A0"/>
                </a:solidFill>
              </a:rPr>
              <a:t>Zs</a:t>
            </a:r>
            <a:r>
              <a:rPr lang="en-US" sz="2400" b="1" dirty="0">
                <a:solidFill>
                  <a:srgbClr val="7030A0"/>
                </a:solidFill>
              </a:rPr>
              <a:t> on our map.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Hence the name Z-order curve!!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10573"/>
              </p:ext>
            </p:extLst>
          </p:nvPr>
        </p:nvGraphicFramePr>
        <p:xfrm>
          <a:off x="7199243" y="2281871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7116715" y="4623280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7116715" y="2032480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7608475" y="472902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5595101" y="317548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608475" y="352521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87926" y="3525216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373467" y="352521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7590253" y="3016451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552034" y="2454814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19207" y="2393499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354248" y="236914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350354" y="2405678"/>
            <a:ext cx="706919" cy="1766849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9074455" y="350791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153906" y="3507910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839447" y="350791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9153441" y="2999100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9115222" y="2437463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182395" y="2376148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917436" y="2351789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56565"/>
              </p:ext>
            </p:extLst>
          </p:nvPr>
        </p:nvGraphicFramePr>
        <p:xfrm>
          <a:off x="1765975" y="2603494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 bwMode="auto">
          <a:xfrm>
            <a:off x="1537377" y="4708263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1537377" y="2117463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>
            <a:off x="1828102" y="4891154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56" name="Rectangle 55"/>
          <p:cNvSpPr/>
          <p:nvPr/>
        </p:nvSpPr>
        <p:spPr bwMode="auto">
          <a:xfrm rot="16200000">
            <a:off x="17887" y="330186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3366754" y="2788022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1787619" y="2665815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59" name="Freeform 58"/>
          <p:cNvSpPr/>
          <p:nvPr/>
        </p:nvSpPr>
        <p:spPr bwMode="auto">
          <a:xfrm>
            <a:off x="1787619" y="3687344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695060" y="2424783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047302" y="2376566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411567" y="238589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767043" y="238189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417159" y="403143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407236" y="354828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417158" y="307480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125001" y="2780399"/>
            <a:ext cx="0" cy="17252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730482" y="2745840"/>
            <a:ext cx="0" cy="17252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134926" y="2836483"/>
            <a:ext cx="595556" cy="1554623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eft Brace 69"/>
          <p:cNvSpPr/>
          <p:nvPr/>
        </p:nvSpPr>
        <p:spPr>
          <a:xfrm rot="5400000">
            <a:off x="2222084" y="2152013"/>
            <a:ext cx="472635" cy="580657"/>
          </a:xfrm>
          <a:prstGeom prst="leftBrace">
            <a:avLst>
              <a:gd name="adj1" fmla="val 8333"/>
              <a:gd name="adj2" fmla="val 5321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94548" y="1138496"/>
            <a:ext cx="4106101" cy="923386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Many neighboring cells thrown far apart in the ordering</a:t>
            </a:r>
          </a:p>
        </p:txBody>
      </p:sp>
      <p:sp>
        <p:nvSpPr>
          <p:cNvPr id="72" name="Left Brace 71"/>
          <p:cNvSpPr/>
          <p:nvPr/>
        </p:nvSpPr>
        <p:spPr>
          <a:xfrm rot="5400000">
            <a:off x="2891193" y="2164938"/>
            <a:ext cx="472635" cy="580657"/>
          </a:xfrm>
          <a:prstGeom prst="leftBrace">
            <a:avLst>
              <a:gd name="adj1" fmla="val 8333"/>
              <a:gd name="adj2" fmla="val 5321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Brace 72"/>
          <p:cNvSpPr/>
          <p:nvPr/>
        </p:nvSpPr>
        <p:spPr>
          <a:xfrm rot="5400000">
            <a:off x="3576552" y="2155964"/>
            <a:ext cx="472635" cy="580657"/>
          </a:xfrm>
          <a:prstGeom prst="leftBrace">
            <a:avLst>
              <a:gd name="adj1" fmla="val 8333"/>
              <a:gd name="adj2" fmla="val 5321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3389812" y="2730557"/>
            <a:ext cx="0" cy="17252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794256" y="2821200"/>
            <a:ext cx="595556" cy="1554623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048632" y="2685141"/>
            <a:ext cx="0" cy="17252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453076" y="2775784"/>
            <a:ext cx="595556" cy="1554623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Left Brace 77"/>
          <p:cNvSpPr/>
          <p:nvPr/>
        </p:nvSpPr>
        <p:spPr>
          <a:xfrm rot="5400000">
            <a:off x="8500409" y="1879032"/>
            <a:ext cx="472635" cy="580657"/>
          </a:xfrm>
          <a:prstGeom prst="leftBrace">
            <a:avLst>
              <a:gd name="adj1" fmla="val 8333"/>
              <a:gd name="adj2" fmla="val 5321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20152" y="1086566"/>
            <a:ext cx="3332532" cy="819952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Fewer neighboring cells are far in the ordering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372009" y="5463035"/>
            <a:ext cx="3289568" cy="7394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Ordering: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X followed by Y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737414" y="5273282"/>
            <a:ext cx="3715270" cy="4214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Z-ordering </a:t>
            </a:r>
          </a:p>
        </p:txBody>
      </p:sp>
      <p:sp>
        <p:nvSpPr>
          <p:cNvPr id="83" name="Left Brace 82"/>
          <p:cNvSpPr/>
          <p:nvPr/>
        </p:nvSpPr>
        <p:spPr>
          <a:xfrm rot="10800000">
            <a:off x="10166337" y="3055551"/>
            <a:ext cx="472635" cy="580657"/>
          </a:xfrm>
          <a:prstGeom prst="leftBrace">
            <a:avLst>
              <a:gd name="adj1" fmla="val 8333"/>
              <a:gd name="adj2" fmla="val 53214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36010"/>
              </p:ext>
            </p:extLst>
          </p:nvPr>
        </p:nvGraphicFramePr>
        <p:xfrm>
          <a:off x="1582456" y="151350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239101" y="341569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353858" y="361827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353858" y="102747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644583" y="380116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165632" y="221186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83235" y="169803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604100" y="157582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604100" y="259735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11541" y="133479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63783" y="128657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28048" y="1295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83524" y="1291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33640" y="294143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3717" y="245829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33639" y="198481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curve: Range Query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idx="1"/>
          </p:nvPr>
        </p:nvSpPr>
        <p:spPr>
          <a:xfrm>
            <a:off x="579822" y="4627500"/>
            <a:ext cx="11335370" cy="193874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Z-order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(0,1) </a:t>
            </a:r>
            <a:r>
              <a:rPr lang="en-US" sz="1800" b="1" dirty="0"/>
              <a:t>(1,0) (1,1) (0,2)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1800" b="1" dirty="0"/>
              <a:t>(1,2) (1,3) (2,0) </a:t>
            </a:r>
            <a:r>
              <a:rPr lang="en-US" sz="1800" b="1" dirty="0">
                <a:solidFill>
                  <a:srgbClr val="7030A0"/>
                </a:solidFill>
              </a:rPr>
              <a:t>(2,1) </a:t>
            </a:r>
            <a:r>
              <a:rPr lang="en-US" sz="1800" b="1" dirty="0"/>
              <a:t>(3,0) </a:t>
            </a:r>
            <a:r>
              <a:rPr lang="en-US" sz="1800" b="1" dirty="0">
                <a:solidFill>
                  <a:srgbClr val="7030A0"/>
                </a:solidFill>
              </a:rPr>
              <a:t>(3,1) 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(3,2) (3,3)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sp>
        <p:nvSpPr>
          <p:cNvPr id="46" name="Right Brace 45"/>
          <p:cNvSpPr/>
          <p:nvPr/>
        </p:nvSpPr>
        <p:spPr>
          <a:xfrm rot="16200000">
            <a:off x="2380867" y="4149375"/>
            <a:ext cx="291355" cy="674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189959" y="4042589"/>
            <a:ext cx="673824" cy="326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55" name="Right Brace 54"/>
          <p:cNvSpPr/>
          <p:nvPr/>
        </p:nvSpPr>
        <p:spPr>
          <a:xfrm rot="5400000">
            <a:off x="10176999" y="4834142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042589" y="5401451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57" name="Right Brace 56"/>
          <p:cNvSpPr/>
          <p:nvPr/>
        </p:nvSpPr>
        <p:spPr>
          <a:xfrm rot="5400000">
            <a:off x="8551472" y="4775285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417062" y="5342594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59" name="Right Brace 58"/>
          <p:cNvSpPr/>
          <p:nvPr/>
        </p:nvSpPr>
        <p:spPr>
          <a:xfrm rot="5400000">
            <a:off x="7110685" y="4800743"/>
            <a:ext cx="266676" cy="56882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11937" y="5298532"/>
            <a:ext cx="430313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61" name="Right Brace 60"/>
          <p:cNvSpPr/>
          <p:nvPr/>
        </p:nvSpPr>
        <p:spPr>
          <a:xfrm rot="5400000">
            <a:off x="4876524" y="4844805"/>
            <a:ext cx="266676" cy="56882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94706" y="5305656"/>
            <a:ext cx="430313" cy="2985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574715" y="2463134"/>
            <a:ext cx="1277306" cy="96011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4" name="Down Arrow 63"/>
          <p:cNvSpPr/>
          <p:nvPr/>
        </p:nvSpPr>
        <p:spPr>
          <a:xfrm>
            <a:off x="3691214" y="4153241"/>
            <a:ext cx="261257" cy="54087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 flipV="1">
            <a:off x="2054832" y="5086606"/>
            <a:ext cx="261257" cy="49751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05387"/>
              </p:ext>
            </p:extLst>
          </p:nvPr>
        </p:nvGraphicFramePr>
        <p:xfrm>
          <a:off x="6707149" y="1570485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67" name="Straight Arrow Connector 66"/>
          <p:cNvCxnSpPr/>
          <p:nvPr/>
        </p:nvCxnSpPr>
        <p:spPr bwMode="auto">
          <a:xfrm>
            <a:off x="6624621" y="3911894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6624621" y="1321094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tangle 68"/>
          <p:cNvSpPr/>
          <p:nvPr/>
        </p:nvSpPr>
        <p:spPr bwMode="auto">
          <a:xfrm rot="16200000">
            <a:off x="5103007" y="2464094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7116381" y="2813830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95832" y="2813830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881373" y="2813830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7098159" y="2305065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7059940" y="1743428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127113" y="1682113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862154" y="1657754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858260" y="1694292"/>
            <a:ext cx="706919" cy="1766849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8582361" y="2796524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661812" y="2796524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9347353" y="2796524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8661347" y="2287714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8623128" y="1726077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690301" y="1664762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9425342" y="1640403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 bwMode="auto">
          <a:xfrm>
            <a:off x="6839631" y="3987351"/>
            <a:ext cx="2909189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400" dirty="0"/>
              <a:t>1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400" dirty="0"/>
              <a:t>2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400" dirty="0"/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13"/>
          <p:cNvSpPr>
            <a:spLocks noGrp="1"/>
          </p:cNvSpPr>
          <p:nvPr>
            <p:ph idx="1"/>
          </p:nvPr>
        </p:nvSpPr>
        <p:spPr>
          <a:xfrm>
            <a:off x="577919" y="4669999"/>
            <a:ext cx="10515600" cy="849834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Z-order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(0,1) </a:t>
            </a:r>
            <a:r>
              <a:rPr lang="en-US" sz="1800" b="1" dirty="0"/>
              <a:t>(1,0) (1,1) (0,2)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1800" b="1" dirty="0"/>
              <a:t>(1,2) (1,3) (2,0) </a:t>
            </a:r>
            <a:r>
              <a:rPr lang="en-US" sz="1800" b="1" dirty="0">
                <a:solidFill>
                  <a:srgbClr val="7030A0"/>
                </a:solidFill>
              </a:rPr>
              <a:t>(2,1) </a:t>
            </a:r>
            <a:r>
              <a:rPr lang="en-US" sz="1800" b="1" dirty="0"/>
              <a:t>(3,0) </a:t>
            </a:r>
            <a:r>
              <a:rPr lang="en-US" sz="1800" b="1" dirty="0">
                <a:solidFill>
                  <a:srgbClr val="7030A0"/>
                </a:solidFill>
              </a:rPr>
              <a:t>(3,1) 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(3,2) (3,3)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36010"/>
              </p:ext>
            </p:extLst>
          </p:nvPr>
        </p:nvGraphicFramePr>
        <p:xfrm>
          <a:off x="1582456" y="151350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239101" y="341569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353858" y="361827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353858" y="102747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644583" y="380116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165632" y="221186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83235" y="169803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604100" y="157582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604100" y="259735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11541" y="133479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63783" y="128657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28048" y="1295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83524" y="1291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33640" y="294143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3717" y="245829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33639" y="198481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curve: Range Query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320"/>
              </p:ext>
            </p:extLst>
          </p:nvPr>
        </p:nvGraphicFramePr>
        <p:xfrm>
          <a:off x="6367966" y="1429011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6285438" y="3770420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6285438" y="1179620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6777198" y="387616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4763824" y="232262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77198" y="267235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56649" y="2672356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542190" y="267235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758976" y="2163591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720757" y="1601954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87930" y="1540639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522971" y="151628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19077" y="1552818"/>
            <a:ext cx="706919" cy="1766849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243178" y="265505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322629" y="2655050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008170" y="265505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8322164" y="2146240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8283945" y="1584603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351118" y="1523288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086159" y="1498929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Brace 45"/>
          <p:cNvSpPr/>
          <p:nvPr/>
        </p:nvSpPr>
        <p:spPr>
          <a:xfrm rot="16200000">
            <a:off x="2380867" y="4149375"/>
            <a:ext cx="291355" cy="674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189959" y="4042589"/>
            <a:ext cx="673824" cy="326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55" name="Right Brace 54"/>
          <p:cNvSpPr/>
          <p:nvPr/>
        </p:nvSpPr>
        <p:spPr>
          <a:xfrm rot="5400000">
            <a:off x="10176999" y="4834142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042589" y="5401451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57" name="Right Brace 56"/>
          <p:cNvSpPr/>
          <p:nvPr/>
        </p:nvSpPr>
        <p:spPr>
          <a:xfrm rot="5400000">
            <a:off x="8551472" y="4775285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417062" y="5342594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59" name="Right Brace 58"/>
          <p:cNvSpPr/>
          <p:nvPr/>
        </p:nvSpPr>
        <p:spPr>
          <a:xfrm rot="5400000">
            <a:off x="7110685" y="4800743"/>
            <a:ext cx="266676" cy="56882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11937" y="5298532"/>
            <a:ext cx="430313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61" name="Right Brace 60"/>
          <p:cNvSpPr/>
          <p:nvPr/>
        </p:nvSpPr>
        <p:spPr>
          <a:xfrm rot="5400000">
            <a:off x="4898162" y="4844805"/>
            <a:ext cx="266676" cy="56882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99414" y="5342594"/>
            <a:ext cx="430313" cy="2985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229023" y="1968919"/>
            <a:ext cx="1277306" cy="96011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4" name="Down Arrow 63"/>
          <p:cNvSpPr/>
          <p:nvPr/>
        </p:nvSpPr>
        <p:spPr>
          <a:xfrm>
            <a:off x="8777487" y="4104805"/>
            <a:ext cx="261257" cy="54087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 flipV="1">
            <a:off x="3735718" y="5049773"/>
            <a:ext cx="261257" cy="49751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02303" y="5645773"/>
            <a:ext cx="5791437" cy="117402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Will this Approach of executing Range Query always give correct answer??</a:t>
            </a:r>
          </a:p>
        </p:txBody>
      </p:sp>
    </p:spTree>
    <p:extLst>
      <p:ext uri="{BB962C8B-B14F-4D97-AF65-F5344CB8AC3E}">
        <p14:creationId xmlns:p14="http://schemas.microsoft.com/office/powerpoint/2010/main" val="29914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13"/>
          <p:cNvSpPr>
            <a:spLocks noGrp="1"/>
          </p:cNvSpPr>
          <p:nvPr>
            <p:ph idx="1"/>
          </p:nvPr>
        </p:nvSpPr>
        <p:spPr>
          <a:xfrm>
            <a:off x="577919" y="4669999"/>
            <a:ext cx="10515600" cy="849834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Z-order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(0,1) </a:t>
            </a:r>
            <a:r>
              <a:rPr lang="en-US" sz="1800" b="1" dirty="0"/>
              <a:t>(1,0) (1,1) (0,2)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1800" b="1" dirty="0"/>
              <a:t>(1,2) (1,3) (2,0) </a:t>
            </a:r>
            <a:r>
              <a:rPr lang="en-US" sz="1800" b="1" dirty="0">
                <a:solidFill>
                  <a:srgbClr val="7030A0"/>
                </a:solidFill>
              </a:rPr>
              <a:t>(2,1) </a:t>
            </a:r>
            <a:r>
              <a:rPr lang="en-US" sz="1800" b="1" dirty="0"/>
              <a:t>(3,0) </a:t>
            </a:r>
            <a:r>
              <a:rPr lang="en-US" sz="1800" b="1" dirty="0">
                <a:solidFill>
                  <a:srgbClr val="7030A0"/>
                </a:solidFill>
              </a:rPr>
              <a:t>(3,1) 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(3,2) (3,3)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582456" y="151350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239101" y="341569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353858" y="361827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353858" y="102747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644583" y="380116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165632" y="221186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83235" y="169803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604100" y="157582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604100" y="259735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11541" y="133479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63783" y="128657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28048" y="1295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83524" y="1291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33640" y="294143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3717" y="245829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33639" y="198481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curve: Range Query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6367966" y="1429011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6285438" y="3770420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6285438" y="1179620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6777198" y="387616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4763824" y="232262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77198" y="267235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56649" y="2672356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542190" y="267235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758976" y="2163591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720757" y="1601954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87930" y="1540639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522971" y="151628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19077" y="1552818"/>
            <a:ext cx="706919" cy="1766849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243178" y="265505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322629" y="2655050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008170" y="265505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8322164" y="2146240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8283945" y="1584603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351118" y="1523288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086159" y="1498929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Brace 45"/>
          <p:cNvSpPr/>
          <p:nvPr/>
        </p:nvSpPr>
        <p:spPr>
          <a:xfrm rot="16200000">
            <a:off x="2380867" y="4149375"/>
            <a:ext cx="291355" cy="674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189959" y="4042589"/>
            <a:ext cx="673824" cy="326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55" name="Right Brace 54"/>
          <p:cNvSpPr/>
          <p:nvPr/>
        </p:nvSpPr>
        <p:spPr>
          <a:xfrm rot="5400000">
            <a:off x="10176999" y="4834142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042589" y="5401451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57" name="Right Brace 56"/>
          <p:cNvSpPr/>
          <p:nvPr/>
        </p:nvSpPr>
        <p:spPr>
          <a:xfrm rot="5400000">
            <a:off x="8551472" y="4775285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417062" y="5342594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59" name="Right Brace 58"/>
          <p:cNvSpPr/>
          <p:nvPr/>
        </p:nvSpPr>
        <p:spPr>
          <a:xfrm rot="5400000">
            <a:off x="7110685" y="4800743"/>
            <a:ext cx="266676" cy="56882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11937" y="5298532"/>
            <a:ext cx="430313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61" name="Right Brace 60"/>
          <p:cNvSpPr/>
          <p:nvPr/>
        </p:nvSpPr>
        <p:spPr>
          <a:xfrm rot="5400000">
            <a:off x="4898162" y="4844805"/>
            <a:ext cx="266676" cy="56882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99414" y="5342594"/>
            <a:ext cx="430313" cy="2985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229023" y="1968919"/>
            <a:ext cx="1277306" cy="96011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4" name="Down Arrow 63"/>
          <p:cNvSpPr/>
          <p:nvPr/>
        </p:nvSpPr>
        <p:spPr>
          <a:xfrm>
            <a:off x="8777487" y="4104805"/>
            <a:ext cx="261257" cy="54087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 flipV="1">
            <a:off x="3735718" y="5049773"/>
            <a:ext cx="261257" cy="49751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02303" y="5645773"/>
            <a:ext cx="5791437" cy="117402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It may also include some objects which are not part of answer. Need a second step to clean those out. </a:t>
            </a:r>
          </a:p>
        </p:txBody>
      </p:sp>
    </p:spTree>
    <p:extLst>
      <p:ext uri="{BB962C8B-B14F-4D97-AF65-F5344CB8AC3E}">
        <p14:creationId xmlns:p14="http://schemas.microsoft.com/office/powerpoint/2010/main" val="41198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838200" y="122067"/>
            <a:ext cx="10515600" cy="86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Correctness of Range Query on Z-Order curves</a:t>
            </a:r>
          </a:p>
        </p:txBody>
      </p:sp>
      <p:sp>
        <p:nvSpPr>
          <p:cNvPr id="81" name="Content Placeholder 13"/>
          <p:cNvSpPr>
            <a:spLocks noGrp="1"/>
          </p:cNvSpPr>
          <p:nvPr>
            <p:ph idx="1"/>
          </p:nvPr>
        </p:nvSpPr>
        <p:spPr>
          <a:xfrm>
            <a:off x="838200" y="1218035"/>
            <a:ext cx="10515600" cy="632860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600" dirty="0"/>
              <a:t>Consider again our previous example:</a:t>
            </a:r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1100433" y="5137325"/>
            <a:ext cx="10992040" cy="1656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Z-order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(0,1) </a:t>
            </a:r>
            <a:r>
              <a:rPr lang="en-US" sz="1800" b="1" dirty="0"/>
              <a:t>(1,0) (1,1) (0,2)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1800" b="1" dirty="0"/>
              <a:t>(1,2) (1,3) (2,0) </a:t>
            </a:r>
            <a:r>
              <a:rPr lang="en-US" sz="1800" b="1" dirty="0">
                <a:solidFill>
                  <a:srgbClr val="7030A0"/>
                </a:solidFill>
              </a:rPr>
              <a:t>(2,1) </a:t>
            </a:r>
            <a:r>
              <a:rPr lang="en-US" sz="1800" b="1" dirty="0"/>
              <a:t>(3,0) </a:t>
            </a:r>
            <a:r>
              <a:rPr lang="en-US" sz="1800" b="1" dirty="0">
                <a:solidFill>
                  <a:srgbClr val="7030A0"/>
                </a:solidFill>
              </a:rPr>
              <a:t>(3,1) 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(3,2) (3,3)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7030A0"/>
                </a:solidFill>
              </a:rPr>
              <a:t>Retrieved all records within this range and cross checked the result. 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88650"/>
              </p:ext>
            </p:extLst>
          </p:nvPr>
        </p:nvGraphicFramePr>
        <p:xfrm>
          <a:off x="2104970" y="2298247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1761615" y="4200443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1876372" y="440301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876372" y="181221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2167097" y="4585907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356882" y="2996614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705749" y="2482775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126614" y="2360568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8" name="Freeform 17"/>
          <p:cNvSpPr/>
          <p:nvPr/>
        </p:nvSpPr>
        <p:spPr bwMode="auto">
          <a:xfrm>
            <a:off x="2126614" y="3382097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034055" y="2119536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86297" y="2071319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50562" y="2080650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06038" y="2076650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756154" y="372618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46231" y="3243037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56153" y="276956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925676"/>
              </p:ext>
            </p:extLst>
          </p:nvPr>
        </p:nvGraphicFramePr>
        <p:xfrm>
          <a:off x="6890480" y="2213756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6807952" y="4555165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6807952" y="1964365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7299712" y="466091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0" name="Rectangle 29"/>
          <p:cNvSpPr/>
          <p:nvPr/>
        </p:nvSpPr>
        <p:spPr bwMode="auto">
          <a:xfrm rot="16200000">
            <a:off x="5286338" y="310736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299712" y="3457101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79163" y="3457101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064704" y="3457101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281490" y="2948336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7243271" y="2386699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10444" y="2325384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045485" y="2301025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41591" y="2337563"/>
            <a:ext cx="706919" cy="1766849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765692" y="3439795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845143" y="3439795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530684" y="3439795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8844678" y="2930985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8806459" y="2369348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873632" y="2308033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9608673" y="2283674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751537" y="2753664"/>
            <a:ext cx="1277306" cy="96011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1" name="Down Arrow 60"/>
          <p:cNvSpPr/>
          <p:nvPr/>
        </p:nvSpPr>
        <p:spPr>
          <a:xfrm>
            <a:off x="9247588" y="4596445"/>
            <a:ext cx="261257" cy="54087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flipV="1">
            <a:off x="4344240" y="5433386"/>
            <a:ext cx="261257" cy="49751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649772" y="1284045"/>
            <a:ext cx="6080909" cy="494270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Goal: </a:t>
            </a:r>
            <a:r>
              <a:rPr lang="en-US" sz="2400" dirty="0"/>
              <a:t>Store spatial objects A,B and C in storage system such that following queries can be executed efficiently.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Point Queries: </a:t>
            </a:r>
          </a:p>
          <a:p>
            <a:pPr lvl="1"/>
            <a:r>
              <a:rPr lang="en-US" i="1" dirty="0"/>
              <a:t>Given an object search if it exists in the database or not</a:t>
            </a:r>
          </a:p>
          <a:p>
            <a:pPr lvl="1"/>
            <a:r>
              <a:rPr lang="en-US" i="1" dirty="0"/>
              <a:t>Example: Return the spatial object located at (3,2)</a:t>
            </a:r>
            <a:endParaRPr lang="en-US" dirty="0"/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Range Queries: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Nearest Neighbor Queries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Spatial Joins: 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54961"/>
              </p:ext>
            </p:extLst>
          </p:nvPr>
        </p:nvGraphicFramePr>
        <p:xfrm>
          <a:off x="2092409" y="2380735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>
            <a:off x="1863811" y="4485504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863811" y="1894704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1931772" y="468580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8" name="Rectangle 17"/>
          <p:cNvSpPr/>
          <p:nvPr/>
        </p:nvSpPr>
        <p:spPr bwMode="auto">
          <a:xfrm rot="16200000">
            <a:off x="342447" y="324671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693188" y="2565263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114053" y="2443056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2114053" y="3464585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021494" y="220202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81974" y="215380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38001" y="216313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93477" y="215913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767716" y="429226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43593" y="380043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67717" y="331731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43592" y="284381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/>
              <a:t>Scenario for Designing Spatial Indexes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68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838200" y="122067"/>
            <a:ext cx="10515600" cy="86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Correctness of Range Query on Z-Order curves</a:t>
            </a:r>
          </a:p>
        </p:txBody>
      </p:sp>
      <p:sp>
        <p:nvSpPr>
          <p:cNvPr id="81" name="Content Placeholder 13"/>
          <p:cNvSpPr>
            <a:spLocks noGrp="1"/>
          </p:cNvSpPr>
          <p:nvPr>
            <p:ph idx="1"/>
          </p:nvPr>
        </p:nvSpPr>
        <p:spPr>
          <a:xfrm>
            <a:off x="838200" y="1218035"/>
            <a:ext cx="10515600" cy="632860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600" dirty="0"/>
              <a:t>Consider again our previous example:</a:t>
            </a:r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1100433" y="5137325"/>
            <a:ext cx="10992040" cy="1656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Z-order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(0,1) </a:t>
            </a:r>
            <a:r>
              <a:rPr lang="en-US" sz="1800" b="1" dirty="0"/>
              <a:t>(1,0) (1,1) (0,2)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1800" b="1" dirty="0"/>
              <a:t>(1,2) (1,3) (2,0) </a:t>
            </a:r>
            <a:r>
              <a:rPr lang="en-US" sz="1800" b="1" dirty="0">
                <a:solidFill>
                  <a:srgbClr val="7030A0"/>
                </a:solidFill>
              </a:rPr>
              <a:t>(2,1) </a:t>
            </a:r>
            <a:r>
              <a:rPr lang="en-US" sz="1800" b="1" dirty="0"/>
              <a:t>(3,0) </a:t>
            </a:r>
            <a:r>
              <a:rPr lang="en-US" sz="1800" b="1" dirty="0">
                <a:solidFill>
                  <a:srgbClr val="7030A0"/>
                </a:solidFill>
              </a:rPr>
              <a:t>(3,1) 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(3,2) (3,3)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7030A0"/>
                </a:solidFill>
              </a:rPr>
              <a:t>Retrieved all records within this range and cross checked the result. 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104970" y="2298247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1761615" y="4200443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1876372" y="440301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876372" y="181221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2167097" y="4585907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356882" y="2996614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705749" y="2482775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126614" y="2360568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8" name="Freeform 17"/>
          <p:cNvSpPr/>
          <p:nvPr/>
        </p:nvSpPr>
        <p:spPr bwMode="auto">
          <a:xfrm>
            <a:off x="2126614" y="3382097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034055" y="2119536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86297" y="2071319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50562" y="2080650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06038" y="2076650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756154" y="372618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46231" y="3243037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56153" y="276956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6890480" y="2213756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6807952" y="4555165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6807952" y="1964365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7299712" y="466091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0" name="Rectangle 29"/>
          <p:cNvSpPr/>
          <p:nvPr/>
        </p:nvSpPr>
        <p:spPr bwMode="auto">
          <a:xfrm rot="16200000">
            <a:off x="5286338" y="310736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299712" y="3457101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79163" y="3457101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064704" y="3457101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281490" y="2948336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7243271" y="2386699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10444" y="2325384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045485" y="2301025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41591" y="2337563"/>
            <a:ext cx="706919" cy="1766849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765692" y="3439795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845143" y="3439795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530684" y="3439795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8844678" y="2930985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8806459" y="2369348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873632" y="2308033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9608673" y="2283674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751537" y="2753664"/>
            <a:ext cx="1277306" cy="96011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1" name="Down Arrow 60"/>
          <p:cNvSpPr/>
          <p:nvPr/>
        </p:nvSpPr>
        <p:spPr>
          <a:xfrm>
            <a:off x="9247588" y="4596445"/>
            <a:ext cx="261257" cy="54087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flipV="1">
            <a:off x="4344240" y="5433386"/>
            <a:ext cx="261257" cy="49751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/>
          <p:cNvSpPr/>
          <p:nvPr/>
        </p:nvSpPr>
        <p:spPr>
          <a:xfrm>
            <a:off x="2814287" y="2443991"/>
            <a:ext cx="7401276" cy="2838499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002060"/>
            </a:solidFill>
          </a:ln>
          <a:effectLst>
            <a:outerShdw blurRad="508000" dist="12700" dir="5400000" sx="102000" sy="102000" rotWithShape="0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</a:rPr>
              <a:t>What do we mean by Correctness?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ym typeface="Wingdings" panose="05000000000000000000" pitchFamily="2" charset="2"/>
              </a:rPr>
              <a:t>Right answer would certainly be in the result. But it may contain some other information also which need to cleaned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54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13"/>
          <p:cNvSpPr>
            <a:spLocks noGrp="1"/>
          </p:cNvSpPr>
          <p:nvPr>
            <p:ph idx="1"/>
          </p:nvPr>
        </p:nvSpPr>
        <p:spPr>
          <a:xfrm>
            <a:off x="385555" y="994065"/>
            <a:ext cx="2898913" cy="649667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u="sng" dirty="0"/>
              <a:t>Proof Sketch:</a:t>
            </a:r>
            <a:endParaRPr lang="en-US" b="1" dirty="0"/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1000907" y="1750690"/>
            <a:ext cx="10914868" cy="4615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Z-order</a:t>
            </a:r>
            <a:r>
              <a:rPr lang="en-US" sz="2000" b="1" dirty="0"/>
              <a:t>:  </a:t>
            </a:r>
            <a:r>
              <a:rPr lang="en-US" sz="2400" b="1" dirty="0">
                <a:solidFill>
                  <a:srgbClr val="0070C0"/>
                </a:solidFill>
              </a:rPr>
              <a:t>(0,0) (0,1) </a:t>
            </a:r>
            <a:r>
              <a:rPr lang="en-US" sz="2400" b="1" dirty="0"/>
              <a:t>(1,0) (1,1) (0,2)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2400" b="1" dirty="0"/>
              <a:t>(1,2) (1,3) (2,0) </a:t>
            </a:r>
            <a:r>
              <a:rPr lang="en-US" sz="2400" b="1" dirty="0">
                <a:solidFill>
                  <a:srgbClr val="7030A0"/>
                </a:solidFill>
              </a:rPr>
              <a:t>(2,1) </a:t>
            </a:r>
            <a:r>
              <a:rPr lang="en-US" sz="2400" b="1" dirty="0"/>
              <a:t>(3,0) </a:t>
            </a:r>
            <a:r>
              <a:rPr lang="en-US" sz="2400" b="1" dirty="0">
                <a:solidFill>
                  <a:srgbClr val="7030A0"/>
                </a:solidFill>
              </a:rPr>
              <a:t>(3,1) (2,2) </a:t>
            </a:r>
            <a:r>
              <a:rPr lang="en-US" sz="2400" b="1" dirty="0"/>
              <a:t>(2,3) </a:t>
            </a:r>
            <a:r>
              <a:rPr lang="en-US" sz="2400" b="1" dirty="0">
                <a:solidFill>
                  <a:srgbClr val="7030A0"/>
                </a:solidFill>
              </a:rPr>
              <a:t>(3,2) (3,3)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Retrieved all records within this range and cross checked the result. 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For this approach to be correct we need to prove that all the cells which are in the query rectangle of (1,1) and (2,2) are between 4 and 9.</a:t>
            </a:r>
            <a:endParaRPr lang="en-US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sp>
        <p:nvSpPr>
          <p:cNvPr id="61" name="Down Arrow 60"/>
          <p:cNvSpPr/>
          <p:nvPr/>
        </p:nvSpPr>
        <p:spPr>
          <a:xfrm>
            <a:off x="5169198" y="1280483"/>
            <a:ext cx="261257" cy="54087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flipV="1">
            <a:off x="1462793" y="2583850"/>
            <a:ext cx="261257" cy="49751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838200" y="122067"/>
            <a:ext cx="10515600" cy="86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Correctness of Range Query on Z-Order curves</a:t>
            </a:r>
          </a:p>
        </p:txBody>
      </p:sp>
    </p:spTree>
    <p:extLst>
      <p:ext uri="{BB962C8B-B14F-4D97-AF65-F5344CB8AC3E}">
        <p14:creationId xmlns:p14="http://schemas.microsoft.com/office/powerpoint/2010/main" val="1835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13"/>
          <p:cNvSpPr>
            <a:spLocks noGrp="1"/>
          </p:cNvSpPr>
          <p:nvPr>
            <p:ph idx="1"/>
          </p:nvPr>
        </p:nvSpPr>
        <p:spPr>
          <a:xfrm>
            <a:off x="371267" y="1365540"/>
            <a:ext cx="2898913" cy="649667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u="sng" dirty="0"/>
              <a:t>Proof Sketch</a:t>
            </a:r>
            <a:r>
              <a:rPr lang="en-US" sz="2800" u="sng" dirty="0"/>
              <a:t>:</a:t>
            </a:r>
            <a:endParaRPr lang="en-US" dirty="0"/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666749" y="2122165"/>
            <a:ext cx="11349038" cy="354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Without loss of generalization let: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LL = (</a:t>
            </a:r>
            <a:r>
              <a:rPr lang="en-US" sz="2800" dirty="0" err="1"/>
              <a:t>xmin</a:t>
            </a:r>
            <a:r>
              <a:rPr lang="en-US" sz="2800" dirty="0"/>
              <a:t>, </a:t>
            </a:r>
            <a:r>
              <a:rPr lang="en-US" sz="2800" dirty="0" err="1"/>
              <a:t>ymin</a:t>
            </a:r>
            <a:r>
              <a:rPr lang="en-US" sz="2800" dirty="0"/>
              <a:t>) is the lower left of the query rectangle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UR = (</a:t>
            </a:r>
            <a:r>
              <a:rPr lang="en-US" sz="2800" dirty="0" err="1"/>
              <a:t>xmax</a:t>
            </a:r>
            <a:r>
              <a:rPr lang="en-US" sz="2800" dirty="0"/>
              <a:t>, </a:t>
            </a:r>
            <a:r>
              <a:rPr lang="en-US" sz="2800" dirty="0" err="1"/>
              <a:t>ymax</a:t>
            </a:r>
            <a:r>
              <a:rPr lang="en-US" sz="2800" dirty="0"/>
              <a:t>) is the upper right of the query rectangle.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Then we </a:t>
            </a:r>
            <a:r>
              <a:rPr lang="en-US" sz="2800" b="1" dirty="0"/>
              <a:t>need to prove </a:t>
            </a:r>
            <a:r>
              <a:rPr lang="en-US" sz="2800" dirty="0"/>
              <a:t>that all the cells with  </a:t>
            </a:r>
            <a:r>
              <a:rPr lang="en-US" sz="2800" b="1" dirty="0"/>
              <a:t> (</a:t>
            </a:r>
            <a:r>
              <a:rPr lang="en-US" sz="2800" b="1" dirty="0" err="1"/>
              <a:t>xmin</a:t>
            </a:r>
            <a:r>
              <a:rPr lang="en-US" sz="2800" b="1" dirty="0"/>
              <a:t> &lt;  x  &lt; </a:t>
            </a:r>
            <a:r>
              <a:rPr lang="en-US" sz="2800" b="1" dirty="0" err="1"/>
              <a:t>xmax</a:t>
            </a:r>
            <a:r>
              <a:rPr lang="en-US" sz="2800" b="1" dirty="0"/>
              <a:t>) and  ( </a:t>
            </a:r>
            <a:r>
              <a:rPr lang="en-US" sz="2800" b="1" dirty="0" err="1"/>
              <a:t>ymin</a:t>
            </a:r>
            <a:r>
              <a:rPr lang="en-US" sz="2800" b="1" dirty="0"/>
              <a:t> &lt; y &lt; </a:t>
            </a:r>
            <a:r>
              <a:rPr lang="en-US" sz="2800" b="1" dirty="0" err="1"/>
              <a:t>ymax</a:t>
            </a:r>
            <a:r>
              <a:rPr lang="en-US" sz="2800" b="1" dirty="0"/>
              <a:t>)</a:t>
            </a:r>
            <a:r>
              <a:rPr lang="en-US" sz="2800" dirty="0"/>
              <a:t> will have their </a:t>
            </a:r>
            <a:r>
              <a:rPr lang="en-US" sz="2800" b="1" dirty="0"/>
              <a:t>Z-values between z-values of LL and UR. </a:t>
            </a:r>
            <a:endParaRPr lang="en-US" sz="1900" dirty="0"/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838200" y="122068"/>
            <a:ext cx="10515600" cy="76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Correctness of Range Query on Z-Order curves</a:t>
            </a:r>
          </a:p>
        </p:txBody>
      </p:sp>
    </p:spTree>
    <p:extLst>
      <p:ext uri="{BB962C8B-B14F-4D97-AF65-F5344CB8AC3E}">
        <p14:creationId xmlns:p14="http://schemas.microsoft.com/office/powerpoint/2010/main" val="35835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/>
          <p:cNvSpPr txBox="1">
            <a:spLocks/>
          </p:cNvSpPr>
          <p:nvPr/>
        </p:nvSpPr>
        <p:spPr>
          <a:xfrm>
            <a:off x="838200" y="2128839"/>
            <a:ext cx="11353800" cy="4300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Take two cell coordinates numbers: (x1,y1) and (x2, y2)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Case I:</a:t>
            </a:r>
            <a:r>
              <a:rPr lang="en-US" dirty="0"/>
              <a:t>  </a:t>
            </a:r>
            <a:r>
              <a:rPr lang="en-US" b="1" dirty="0">
                <a:solidFill>
                  <a:srgbClr val="002060"/>
                </a:solidFill>
              </a:rPr>
              <a:t>x2 &gt; x1 and y1 = y2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If x2 is greater than x1 that it will have “1” in at least one higher position in binary form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Which means it will get “1” in at least one higher position in its z-value.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Implies that it will have a higher z-value.</a:t>
            </a:r>
            <a:endParaRPr lang="en-US" sz="21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838200" y="122067"/>
            <a:ext cx="10515600" cy="86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Correctness of Range Query on Z-Order curves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78861" y="1294103"/>
            <a:ext cx="2898913" cy="649667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u="sng" dirty="0"/>
              <a:t>Proof Sketch</a:t>
            </a:r>
            <a:r>
              <a:rPr lang="en-US" sz="2800" u="sng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/>
          <p:cNvSpPr txBox="1">
            <a:spLocks/>
          </p:cNvSpPr>
          <p:nvPr/>
        </p:nvSpPr>
        <p:spPr>
          <a:xfrm>
            <a:off x="716319" y="2185989"/>
            <a:ext cx="11353800" cy="3471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Case II:</a:t>
            </a:r>
            <a:r>
              <a:rPr lang="en-US" dirty="0"/>
              <a:t>  </a:t>
            </a:r>
            <a:r>
              <a:rPr lang="en-US" b="1" dirty="0">
                <a:solidFill>
                  <a:srgbClr val="002060"/>
                </a:solidFill>
              </a:rPr>
              <a:t>y2 &gt; y1 and x1 = x2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If y2 is greater than y1 that it will have “1” in at least one higher position in binary form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Which means it will get “1” in at least one higher position in its z-value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Implies it will have a higher z-value.</a:t>
            </a:r>
            <a:endParaRPr lang="en-US" sz="1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838200" y="122067"/>
            <a:ext cx="10515600" cy="86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Correctness of Range Query on Z-Order curves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356980" y="1351253"/>
            <a:ext cx="2898913" cy="649667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u="sng" dirty="0"/>
              <a:t>Proof Sketch</a:t>
            </a:r>
            <a:r>
              <a:rPr lang="en-US" sz="2800" u="sng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/>
          <p:cNvSpPr txBox="1">
            <a:spLocks/>
          </p:cNvSpPr>
          <p:nvPr/>
        </p:nvSpPr>
        <p:spPr>
          <a:xfrm>
            <a:off x="838200" y="2286001"/>
            <a:ext cx="11042294" cy="304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Case III:</a:t>
            </a:r>
            <a:r>
              <a:rPr lang="en-US" dirty="0"/>
              <a:t>  </a:t>
            </a:r>
            <a:r>
              <a:rPr lang="en-US" b="1" dirty="0">
                <a:solidFill>
                  <a:srgbClr val="002060"/>
                </a:solidFill>
              </a:rPr>
              <a:t>x2 &gt; x1 and  y2 &gt; y1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Similar argument of getting “1” in at least one higher position in its z-value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Implies it will have a higher z-value </a:t>
            </a:r>
            <a:endParaRPr lang="en-US" sz="1900" dirty="0"/>
          </a:p>
          <a:p>
            <a:pPr lvl="1"/>
            <a:endParaRPr lang="en-US" sz="1900" dirty="0"/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838200" y="122067"/>
            <a:ext cx="10515600" cy="86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Correctness of Range Query on Z-Order curves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78861" y="1451265"/>
            <a:ext cx="2898913" cy="649667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u="sng" dirty="0"/>
              <a:t>Proof Sketch</a:t>
            </a:r>
            <a:r>
              <a:rPr lang="en-US" sz="2800" u="sng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/>
          <p:cNvSpPr txBox="1">
            <a:spLocks/>
          </p:cNvSpPr>
          <p:nvPr/>
        </p:nvSpPr>
        <p:spPr>
          <a:xfrm>
            <a:off x="716319" y="2014540"/>
            <a:ext cx="11013719" cy="4497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Now take any cell (x, y) inside the query rectangle defined by LL and UU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Using our previous argument z-value of (</a:t>
            </a:r>
            <a:r>
              <a:rPr lang="en-US" dirty="0" err="1"/>
              <a:t>x,y</a:t>
            </a:r>
            <a:r>
              <a:rPr lang="en-US" dirty="0"/>
              <a:t>) would be greater than z-value of LL and smaller that z-value of UR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Basically we switch (x1,y1) and (x2, y2) with (</a:t>
            </a:r>
            <a:r>
              <a:rPr lang="en-US" dirty="0" err="1"/>
              <a:t>x,y</a:t>
            </a:r>
            <a:r>
              <a:rPr lang="en-US" dirty="0"/>
              <a:t>), LL, and UR to make a argument.</a:t>
            </a:r>
            <a:endParaRPr lang="en-US" sz="1900" dirty="0"/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838200" y="122067"/>
            <a:ext cx="10515600" cy="86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Correctness of Range Query on Z-Order curves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356980" y="1179803"/>
            <a:ext cx="2898913" cy="649667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u="sng" dirty="0"/>
              <a:t>Proof Sketch</a:t>
            </a:r>
            <a:r>
              <a:rPr lang="en-US" sz="2800" u="sng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36010"/>
              </p:ext>
            </p:extLst>
          </p:nvPr>
        </p:nvGraphicFramePr>
        <p:xfrm>
          <a:off x="1582456" y="151350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239101" y="341569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353858" y="361827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353858" y="102747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644583" y="380116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165632" y="221186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83235" y="169803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604100" y="157582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604100" y="259735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11541" y="133479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63783" y="128657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28048" y="1295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83524" y="1291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33640" y="294143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3717" y="245829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33639" y="198481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curve: K-Nearest Neighbor Query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320"/>
              </p:ext>
            </p:extLst>
          </p:nvPr>
        </p:nvGraphicFramePr>
        <p:xfrm>
          <a:off x="6367966" y="1429011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 bwMode="auto">
          <a:xfrm flipV="1">
            <a:off x="6285438" y="1179620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6777198" y="387616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4763824" y="232262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77198" y="267235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56649" y="2672356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542190" y="267235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758976" y="2163591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720757" y="1601954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87930" y="1540639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522971" y="151628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19077" y="1552818"/>
            <a:ext cx="706919" cy="1766849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243178" y="265505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322629" y="2655050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008170" y="265505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8322164" y="2146240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8283945" y="1584603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351118" y="1523288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086159" y="1498929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303398" y="2977080"/>
            <a:ext cx="486518" cy="375578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702585" y="5801653"/>
            <a:ext cx="9165705" cy="84744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Query: What are the two closest neighbors of query point Q? 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6777198" y="387616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81" name="Content Placeholder 13"/>
          <p:cNvSpPr>
            <a:spLocks noGrp="1"/>
          </p:cNvSpPr>
          <p:nvPr>
            <p:ph idx="1"/>
          </p:nvPr>
        </p:nvSpPr>
        <p:spPr>
          <a:xfrm>
            <a:off x="577919" y="4669999"/>
            <a:ext cx="10515600" cy="849834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Z-order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(0,1) </a:t>
            </a:r>
            <a:r>
              <a:rPr lang="en-US" sz="1800" b="1" dirty="0"/>
              <a:t>(1,0) (1,1) (0,2)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1800" b="1" dirty="0"/>
              <a:t>(1,2) (1,3) (2,0) </a:t>
            </a:r>
            <a:r>
              <a:rPr lang="en-US" sz="1800" b="1" dirty="0">
                <a:solidFill>
                  <a:srgbClr val="7030A0"/>
                </a:solidFill>
              </a:rPr>
              <a:t>(2,1) </a:t>
            </a:r>
            <a:r>
              <a:rPr lang="en-US" sz="1800" b="1" dirty="0"/>
              <a:t>(3,0) </a:t>
            </a:r>
            <a:r>
              <a:rPr lang="en-US" sz="1800" b="1" dirty="0">
                <a:solidFill>
                  <a:srgbClr val="7030A0"/>
                </a:solidFill>
              </a:rPr>
              <a:t>(3,1) 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(3,2) (3,3)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6777198" y="387616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83" name="Right Brace 82"/>
          <p:cNvSpPr/>
          <p:nvPr/>
        </p:nvSpPr>
        <p:spPr>
          <a:xfrm rot="16200000">
            <a:off x="2380867" y="4149375"/>
            <a:ext cx="291355" cy="674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189959" y="4042589"/>
            <a:ext cx="673824" cy="326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85" name="Right Brace 84"/>
          <p:cNvSpPr/>
          <p:nvPr/>
        </p:nvSpPr>
        <p:spPr>
          <a:xfrm rot="5400000">
            <a:off x="10176999" y="4834142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0042589" y="5401451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87" name="Right Brace 86"/>
          <p:cNvSpPr/>
          <p:nvPr/>
        </p:nvSpPr>
        <p:spPr>
          <a:xfrm rot="5400000">
            <a:off x="8551472" y="4775285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417062" y="5342594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89" name="Right Brace 88"/>
          <p:cNvSpPr/>
          <p:nvPr/>
        </p:nvSpPr>
        <p:spPr>
          <a:xfrm rot="5400000">
            <a:off x="7110685" y="4800743"/>
            <a:ext cx="266676" cy="56882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011937" y="5298532"/>
            <a:ext cx="430313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91" name="Right Brace 90"/>
          <p:cNvSpPr/>
          <p:nvPr/>
        </p:nvSpPr>
        <p:spPr>
          <a:xfrm rot="5400000">
            <a:off x="4898162" y="4844805"/>
            <a:ext cx="266676" cy="56882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799414" y="5342594"/>
            <a:ext cx="430313" cy="2985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92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36010"/>
              </p:ext>
            </p:extLst>
          </p:nvPr>
        </p:nvGraphicFramePr>
        <p:xfrm>
          <a:off x="1582456" y="151350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239101" y="341569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353858" y="361827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353858" y="102747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644583" y="380116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165632" y="221186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83235" y="169803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604100" y="157582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604100" y="259735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11541" y="133479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63783" y="128657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28048" y="1295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83524" y="1291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33640" y="294143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3717" y="245829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33639" y="198481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curve: K-Nearest Neighbor Query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320"/>
              </p:ext>
            </p:extLst>
          </p:nvPr>
        </p:nvGraphicFramePr>
        <p:xfrm>
          <a:off x="6367966" y="1429011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 bwMode="auto">
          <a:xfrm flipV="1">
            <a:off x="6285438" y="1179620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6777198" y="387616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7" name="Rectangle 36"/>
          <p:cNvSpPr/>
          <p:nvPr/>
        </p:nvSpPr>
        <p:spPr bwMode="auto">
          <a:xfrm rot="16200000">
            <a:off x="4763824" y="232262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77198" y="267235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56649" y="2672356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542190" y="267235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758976" y="2163591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720757" y="1601954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87930" y="1540639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522971" y="151628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19077" y="1552818"/>
            <a:ext cx="706919" cy="1766849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243178" y="265505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322629" y="2655050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008170" y="2655050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8322164" y="2146240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8283945" y="1584603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351118" y="1523288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086159" y="1498929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303398" y="2977080"/>
            <a:ext cx="486518" cy="375578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6777198" y="387616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81" name="Content Placeholder 13"/>
          <p:cNvSpPr>
            <a:spLocks noGrp="1"/>
          </p:cNvSpPr>
          <p:nvPr>
            <p:ph idx="1"/>
          </p:nvPr>
        </p:nvSpPr>
        <p:spPr>
          <a:xfrm>
            <a:off x="577919" y="4669999"/>
            <a:ext cx="10515600" cy="971174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Z-order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(0,1) </a:t>
            </a:r>
            <a:r>
              <a:rPr lang="en-US" sz="1800" b="1" dirty="0"/>
              <a:t>(1,0) (1,1) (0,2)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1800" b="1" dirty="0"/>
              <a:t>(1,2) (1,3) (2,0) </a:t>
            </a:r>
            <a:r>
              <a:rPr lang="en-US" sz="1800" b="1" dirty="0">
                <a:solidFill>
                  <a:srgbClr val="7030A0"/>
                </a:solidFill>
              </a:rPr>
              <a:t>(2,1) </a:t>
            </a:r>
            <a:r>
              <a:rPr lang="en-US" sz="1800" b="1" dirty="0"/>
              <a:t>(3,0) </a:t>
            </a:r>
            <a:r>
              <a:rPr lang="en-US" sz="1800" b="1" dirty="0">
                <a:solidFill>
                  <a:srgbClr val="7030A0"/>
                </a:solidFill>
              </a:rPr>
              <a:t>(3,1) 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(3,2) (3,3)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6777198" y="387616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83" name="Right Brace 82"/>
          <p:cNvSpPr/>
          <p:nvPr/>
        </p:nvSpPr>
        <p:spPr>
          <a:xfrm rot="16200000">
            <a:off x="2380867" y="4149375"/>
            <a:ext cx="291355" cy="674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189959" y="4042589"/>
            <a:ext cx="673824" cy="326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85" name="Right Brace 84"/>
          <p:cNvSpPr/>
          <p:nvPr/>
        </p:nvSpPr>
        <p:spPr>
          <a:xfrm rot="5400000">
            <a:off x="10176999" y="4834142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0042589" y="5401451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87" name="Right Brace 86"/>
          <p:cNvSpPr/>
          <p:nvPr/>
        </p:nvSpPr>
        <p:spPr>
          <a:xfrm rot="5400000">
            <a:off x="8551472" y="4775285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417062" y="5342594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89" name="Right Brace 88"/>
          <p:cNvSpPr/>
          <p:nvPr/>
        </p:nvSpPr>
        <p:spPr>
          <a:xfrm rot="5400000">
            <a:off x="7110685" y="4800743"/>
            <a:ext cx="266676" cy="56882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011937" y="5298532"/>
            <a:ext cx="430313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91" name="Right Brace 90"/>
          <p:cNvSpPr/>
          <p:nvPr/>
        </p:nvSpPr>
        <p:spPr>
          <a:xfrm rot="5400000">
            <a:off x="4898162" y="4844805"/>
            <a:ext cx="266676" cy="56882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799414" y="5342594"/>
            <a:ext cx="430313" cy="2985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806795" y="5747204"/>
            <a:ext cx="6602843" cy="84744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Nearest to Q we have object B and C in the Z-Order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Relative distances in Z-order don’t match up real ones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497460" y="4641797"/>
            <a:ext cx="2818454" cy="4272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>
            <a:off x="3212125" y="4114118"/>
            <a:ext cx="261257" cy="54087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066103" y="5072243"/>
            <a:ext cx="486518" cy="375578"/>
          </a:xfrm>
          <a:prstGeom prst="rect">
            <a:avLst/>
          </a:prstGeom>
          <a:noFill/>
          <a:ln w="31750">
            <a:noFill/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8799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5" grpId="0" animBg="1"/>
      <p:bldP spid="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36010"/>
              </p:ext>
            </p:extLst>
          </p:nvPr>
        </p:nvGraphicFramePr>
        <p:xfrm>
          <a:off x="1582456" y="151350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239101" y="341569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353858" y="361827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353858" y="102747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644583" y="380116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165632" y="221186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83235" y="169803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604100" y="157582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604100" y="259735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11541" y="133479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63783" y="128657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28048" y="1295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83524" y="1291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33640" y="294143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3717" y="245829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33639" y="198481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curve: KNN Query for K=1</a:t>
            </a:r>
          </a:p>
        </p:txBody>
      </p:sp>
      <p:sp>
        <p:nvSpPr>
          <p:cNvPr id="81" name="Content Placeholder 13"/>
          <p:cNvSpPr>
            <a:spLocks noGrp="1"/>
          </p:cNvSpPr>
          <p:nvPr>
            <p:ph idx="1"/>
          </p:nvPr>
        </p:nvSpPr>
        <p:spPr>
          <a:xfrm>
            <a:off x="577919" y="4669999"/>
            <a:ext cx="10515600" cy="971174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Z-order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(0,1) </a:t>
            </a:r>
            <a:r>
              <a:rPr lang="en-US" sz="1800" b="1" dirty="0"/>
              <a:t>(1,0) (1,1) (0,2)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1800" b="1" dirty="0"/>
              <a:t>(1,2) (1,3) (2,0) </a:t>
            </a:r>
            <a:r>
              <a:rPr lang="en-US" sz="1800" b="1" dirty="0">
                <a:solidFill>
                  <a:srgbClr val="7030A0"/>
                </a:solidFill>
              </a:rPr>
              <a:t>(2,1) </a:t>
            </a:r>
            <a:r>
              <a:rPr lang="en-US" sz="1800" b="1" dirty="0"/>
              <a:t>(3,0) </a:t>
            </a:r>
            <a:r>
              <a:rPr lang="en-US" sz="1800" b="1" dirty="0">
                <a:solidFill>
                  <a:srgbClr val="7030A0"/>
                </a:solidFill>
              </a:rPr>
              <a:t>(3,1) 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(3,2) (3,3)</a:t>
            </a:r>
          </a:p>
        </p:txBody>
      </p:sp>
      <p:sp>
        <p:nvSpPr>
          <p:cNvPr id="83" name="Right Brace 82"/>
          <p:cNvSpPr/>
          <p:nvPr/>
        </p:nvSpPr>
        <p:spPr>
          <a:xfrm rot="16200000">
            <a:off x="2380867" y="4149375"/>
            <a:ext cx="291355" cy="674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189959" y="4042589"/>
            <a:ext cx="673824" cy="326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85" name="Right Brace 84"/>
          <p:cNvSpPr/>
          <p:nvPr/>
        </p:nvSpPr>
        <p:spPr>
          <a:xfrm rot="5400000">
            <a:off x="10176999" y="4834142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0042589" y="5401451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87" name="Right Brace 86"/>
          <p:cNvSpPr/>
          <p:nvPr/>
        </p:nvSpPr>
        <p:spPr>
          <a:xfrm rot="5400000">
            <a:off x="8551472" y="4775285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417062" y="5342594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89" name="Right Brace 88"/>
          <p:cNvSpPr/>
          <p:nvPr/>
        </p:nvSpPr>
        <p:spPr>
          <a:xfrm rot="5400000">
            <a:off x="7110685" y="4800743"/>
            <a:ext cx="266676" cy="56882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011937" y="5298532"/>
            <a:ext cx="430313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91" name="Right Brace 90"/>
          <p:cNvSpPr/>
          <p:nvPr/>
        </p:nvSpPr>
        <p:spPr>
          <a:xfrm rot="5400000">
            <a:off x="4898162" y="4844805"/>
            <a:ext cx="266676" cy="56882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799414" y="5342594"/>
            <a:ext cx="430313" cy="2985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792185" y="5761360"/>
            <a:ext cx="6602843" cy="847448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What about 1-nearest neighbor? Any Luck?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79415"/>
              </p:ext>
            </p:extLst>
          </p:nvPr>
        </p:nvGraphicFramePr>
        <p:xfrm>
          <a:off x="6707149" y="1570485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7" name="Straight Arrow Connector 56"/>
          <p:cNvCxnSpPr/>
          <p:nvPr/>
        </p:nvCxnSpPr>
        <p:spPr bwMode="auto">
          <a:xfrm>
            <a:off x="6624621" y="3911894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6624621" y="1321094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tangle 58"/>
          <p:cNvSpPr/>
          <p:nvPr/>
        </p:nvSpPr>
        <p:spPr bwMode="auto">
          <a:xfrm rot="16200000">
            <a:off x="5103007" y="2464094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7116381" y="2813830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195832" y="2813830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881373" y="2813830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7098159" y="2305065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7059940" y="1743428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127113" y="1682113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862154" y="1657754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858260" y="1694292"/>
            <a:ext cx="706919" cy="1766849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582361" y="2796524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661812" y="2796524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9347353" y="2796524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8661347" y="2287714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8623128" y="1726077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690301" y="1664762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9425342" y="1640403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 bwMode="auto">
          <a:xfrm>
            <a:off x="6839631" y="3987351"/>
            <a:ext cx="2909189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400" dirty="0"/>
              <a:t>1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400" dirty="0"/>
              <a:t>2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400" dirty="0"/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649772" y="1284045"/>
            <a:ext cx="6080909" cy="494270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Goal: </a:t>
            </a:r>
            <a:r>
              <a:rPr lang="en-US" sz="2400" dirty="0"/>
              <a:t>Store spatial objects A,B and C in storage system such that following queries can be executed efficiently.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Point Queries: 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Range Queries:</a:t>
            </a:r>
          </a:p>
          <a:p>
            <a:pPr lvl="1"/>
            <a:r>
              <a:rPr lang="en-US" dirty="0"/>
              <a:t>Return the objects which lie within the defined range of x and y</a:t>
            </a:r>
          </a:p>
          <a:p>
            <a:pPr lvl="1"/>
            <a:r>
              <a:rPr lang="en-US" dirty="0"/>
              <a:t>Example: return objects which lie in the rectangle defined by 0&lt;x&lt;2 and 0&lt;y&lt;2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Nearest Neighbor Queries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Spatial Joins: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2570" y="3341636"/>
            <a:ext cx="1293458" cy="963509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54961"/>
              </p:ext>
            </p:extLst>
          </p:nvPr>
        </p:nvGraphicFramePr>
        <p:xfrm>
          <a:off x="2092409" y="2380735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>
            <a:off x="1863811" y="4485504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863811" y="1894704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931772" y="468580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342447" y="324671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693188" y="2565263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114053" y="2443056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2114053" y="3464585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021494" y="220202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81974" y="215380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38001" y="216313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93477" y="215913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67716" y="429226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43593" y="380043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67717" y="331731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743592" y="284381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/>
              <a:t>Scenario for Designing Spatial Indexes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3512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95063"/>
              </p:ext>
            </p:extLst>
          </p:nvPr>
        </p:nvGraphicFramePr>
        <p:xfrm>
          <a:off x="1648716" y="1195450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305361" y="309764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420118" y="3300219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420118" y="709419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710843" y="348311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99372" y="1893817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249495" y="1379978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670360" y="1257771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670360" y="2279300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77801" y="1016739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30043" y="968522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94308" y="977853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49784" y="973853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99900" y="2623387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89977" y="2140240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9899" y="166676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9"/>
            <a:ext cx="10515600" cy="64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curve: KNN Query for K=1</a:t>
            </a:r>
          </a:p>
        </p:txBody>
      </p:sp>
      <p:sp>
        <p:nvSpPr>
          <p:cNvPr id="81" name="Content Placeholder 13"/>
          <p:cNvSpPr>
            <a:spLocks noGrp="1"/>
          </p:cNvSpPr>
          <p:nvPr>
            <p:ph idx="1"/>
          </p:nvPr>
        </p:nvSpPr>
        <p:spPr>
          <a:xfrm>
            <a:off x="644179" y="4351947"/>
            <a:ext cx="10515600" cy="971174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Z-order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(0,1) </a:t>
            </a:r>
            <a:r>
              <a:rPr lang="en-US" sz="1800" b="1" dirty="0"/>
              <a:t>(1,0) (1,1) (0,2)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1800" b="1" dirty="0"/>
              <a:t>(1,2) (1,3) (2,0) </a:t>
            </a:r>
            <a:r>
              <a:rPr lang="en-US" sz="1800" b="1" dirty="0">
                <a:solidFill>
                  <a:srgbClr val="7030A0"/>
                </a:solidFill>
              </a:rPr>
              <a:t>(2,1) </a:t>
            </a:r>
            <a:r>
              <a:rPr lang="en-US" sz="1800" b="1" dirty="0"/>
              <a:t>(3,0) </a:t>
            </a:r>
            <a:r>
              <a:rPr lang="en-US" sz="1800" b="1" dirty="0">
                <a:solidFill>
                  <a:srgbClr val="7030A0"/>
                </a:solidFill>
              </a:rPr>
              <a:t>(3,1) 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(3,2) (3,3)</a:t>
            </a:r>
          </a:p>
        </p:txBody>
      </p:sp>
      <p:sp>
        <p:nvSpPr>
          <p:cNvPr id="83" name="Right Brace 82"/>
          <p:cNvSpPr/>
          <p:nvPr/>
        </p:nvSpPr>
        <p:spPr>
          <a:xfrm rot="16200000">
            <a:off x="2447127" y="3831323"/>
            <a:ext cx="291355" cy="674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256219" y="3724537"/>
            <a:ext cx="673824" cy="326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85" name="Right Brace 84"/>
          <p:cNvSpPr/>
          <p:nvPr/>
        </p:nvSpPr>
        <p:spPr>
          <a:xfrm rot="5400000">
            <a:off x="10243259" y="4516090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0108849" y="5083399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87" name="Right Brace 86"/>
          <p:cNvSpPr/>
          <p:nvPr/>
        </p:nvSpPr>
        <p:spPr>
          <a:xfrm rot="5400000">
            <a:off x="8617732" y="4457233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483322" y="5024542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89" name="Right Brace 88"/>
          <p:cNvSpPr/>
          <p:nvPr/>
        </p:nvSpPr>
        <p:spPr>
          <a:xfrm rot="5400000">
            <a:off x="7176945" y="4482691"/>
            <a:ext cx="266676" cy="56882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078197" y="4980480"/>
            <a:ext cx="430313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91" name="Right Brace 90"/>
          <p:cNvSpPr/>
          <p:nvPr/>
        </p:nvSpPr>
        <p:spPr>
          <a:xfrm rot="5400000">
            <a:off x="4964422" y="4526753"/>
            <a:ext cx="266676" cy="56882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65674" y="5024542"/>
            <a:ext cx="430313" cy="2985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12968" y="5361215"/>
            <a:ext cx="9293798" cy="1429841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Get the NN from the z-values and issue a range query where range is a circle, query point as the center  and radius is the distance to closest Z-value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83284"/>
              </p:ext>
            </p:extLst>
          </p:nvPr>
        </p:nvGraphicFramePr>
        <p:xfrm>
          <a:off x="6773409" y="1252433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7" name="Straight Arrow Connector 56"/>
          <p:cNvCxnSpPr/>
          <p:nvPr/>
        </p:nvCxnSpPr>
        <p:spPr bwMode="auto">
          <a:xfrm>
            <a:off x="6690881" y="3593842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6690881" y="1003042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tangle 58"/>
          <p:cNvSpPr/>
          <p:nvPr/>
        </p:nvSpPr>
        <p:spPr bwMode="auto">
          <a:xfrm rot="16200000">
            <a:off x="5169267" y="214604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7182641" y="2495778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262092" y="2495778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947633" y="2495778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7164419" y="1987013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7126200" y="1425376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193373" y="1364061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928414" y="1339702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924520" y="1376240"/>
            <a:ext cx="706919" cy="1766849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648621" y="2478472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728072" y="2478472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9413613" y="2478472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8727607" y="1969662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8689388" y="1408025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756561" y="1346710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9491602" y="1322351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 bwMode="auto">
          <a:xfrm>
            <a:off x="6905891" y="3669299"/>
            <a:ext cx="2909189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400" dirty="0"/>
              <a:t>1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400" dirty="0"/>
              <a:t>2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400" dirty="0"/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47724"/>
              </p:ext>
            </p:extLst>
          </p:nvPr>
        </p:nvGraphicFramePr>
        <p:xfrm>
          <a:off x="1702626" y="1498863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1" name="Title 12"/>
          <p:cNvSpPr txBox="1">
            <a:spLocks/>
          </p:cNvSpPr>
          <p:nvPr/>
        </p:nvSpPr>
        <p:spPr>
          <a:xfrm>
            <a:off x="838200" y="134209"/>
            <a:ext cx="10515600" cy="784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curve: Algorithm for Spatial Join?</a:t>
            </a:r>
          </a:p>
        </p:txBody>
      </p:sp>
      <p:sp>
        <p:nvSpPr>
          <p:cNvPr id="81" name="Content Placeholder 13"/>
          <p:cNvSpPr>
            <a:spLocks noGrp="1"/>
          </p:cNvSpPr>
          <p:nvPr>
            <p:ph idx="1"/>
          </p:nvPr>
        </p:nvSpPr>
        <p:spPr>
          <a:xfrm>
            <a:off x="577919" y="4669999"/>
            <a:ext cx="10515600" cy="971174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Z-order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(0,1) </a:t>
            </a:r>
            <a:r>
              <a:rPr lang="en-US" sz="1800" b="1" dirty="0"/>
              <a:t>(1,0) (1,1) (0,2)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1800" b="1" dirty="0"/>
              <a:t>(1,2) (1,3) (2,0) </a:t>
            </a:r>
            <a:r>
              <a:rPr lang="en-US" sz="1800" b="1" dirty="0">
                <a:solidFill>
                  <a:srgbClr val="7030A0"/>
                </a:solidFill>
              </a:rPr>
              <a:t>(2,1) </a:t>
            </a:r>
            <a:r>
              <a:rPr lang="en-US" sz="1800" b="1" dirty="0"/>
              <a:t>(3,0) </a:t>
            </a:r>
            <a:r>
              <a:rPr lang="en-US" sz="1800" b="1" dirty="0">
                <a:solidFill>
                  <a:srgbClr val="7030A0"/>
                </a:solidFill>
              </a:rPr>
              <a:t>(3,1) 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(3,2) (3,3)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</p:txBody>
      </p:sp>
      <p:sp>
        <p:nvSpPr>
          <p:cNvPr id="83" name="Right Brace 82"/>
          <p:cNvSpPr/>
          <p:nvPr/>
        </p:nvSpPr>
        <p:spPr>
          <a:xfrm rot="16200000">
            <a:off x="2380867" y="4149375"/>
            <a:ext cx="291355" cy="674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Brace 84"/>
          <p:cNvSpPr/>
          <p:nvPr/>
        </p:nvSpPr>
        <p:spPr>
          <a:xfrm rot="5400000">
            <a:off x="10176999" y="4834142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0042589" y="5401451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87" name="Right Brace 86"/>
          <p:cNvSpPr/>
          <p:nvPr/>
        </p:nvSpPr>
        <p:spPr>
          <a:xfrm rot="5400000">
            <a:off x="8551472" y="4775285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417062" y="5342594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89" name="Right Brace 88"/>
          <p:cNvSpPr/>
          <p:nvPr/>
        </p:nvSpPr>
        <p:spPr>
          <a:xfrm rot="5400000">
            <a:off x="7110685" y="4800743"/>
            <a:ext cx="266676" cy="56882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011937" y="5298532"/>
            <a:ext cx="430313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91" name="Right Brace 90"/>
          <p:cNvSpPr/>
          <p:nvPr/>
        </p:nvSpPr>
        <p:spPr>
          <a:xfrm rot="5400000">
            <a:off x="4898162" y="4844805"/>
            <a:ext cx="266676" cy="56882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799414" y="5342594"/>
            <a:ext cx="430313" cy="2985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789916" y="5801875"/>
            <a:ext cx="6958904" cy="84744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Which Spatial Object overlaps with river R1?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377933" y="340105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>
            <a:off x="1474028" y="3603632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1474028" y="1012832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tangle 63"/>
          <p:cNvSpPr/>
          <p:nvPr/>
        </p:nvSpPr>
        <p:spPr bwMode="auto">
          <a:xfrm>
            <a:off x="1541989" y="380393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65" name="Rectangle 64"/>
          <p:cNvSpPr/>
          <p:nvPr/>
        </p:nvSpPr>
        <p:spPr bwMode="auto">
          <a:xfrm rot="16200000">
            <a:off x="-47336" y="2364838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3303405" y="1683391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1724270" y="1561184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69" name="Freeform 68"/>
          <p:cNvSpPr/>
          <p:nvPr/>
        </p:nvSpPr>
        <p:spPr bwMode="auto">
          <a:xfrm>
            <a:off x="1724270" y="2582713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631711" y="1320152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92191" y="127193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348218" y="1281266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703694" y="1277266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353810" y="291856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368601" y="2435415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53809" y="196193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3183841" y="1581410"/>
            <a:ext cx="961054" cy="1688840"/>
          </a:xfrm>
          <a:custGeom>
            <a:avLst/>
            <a:gdLst>
              <a:gd name="connsiteX0" fmla="*/ 0 w 961054"/>
              <a:gd name="connsiteY0" fmla="*/ 1688840 h 1688840"/>
              <a:gd name="connsiteX1" fmla="*/ 65315 w 961054"/>
              <a:gd name="connsiteY1" fmla="*/ 1679510 h 1688840"/>
              <a:gd name="connsiteX2" fmla="*/ 102637 w 961054"/>
              <a:gd name="connsiteY2" fmla="*/ 1670179 h 1688840"/>
              <a:gd name="connsiteX3" fmla="*/ 158621 w 961054"/>
              <a:gd name="connsiteY3" fmla="*/ 1660849 h 1688840"/>
              <a:gd name="connsiteX4" fmla="*/ 214605 w 961054"/>
              <a:gd name="connsiteY4" fmla="*/ 1642187 h 1688840"/>
              <a:gd name="connsiteX5" fmla="*/ 289249 w 961054"/>
              <a:gd name="connsiteY5" fmla="*/ 1614196 h 1688840"/>
              <a:gd name="connsiteX6" fmla="*/ 317241 w 961054"/>
              <a:gd name="connsiteY6" fmla="*/ 1595534 h 1688840"/>
              <a:gd name="connsiteX7" fmla="*/ 345233 w 961054"/>
              <a:gd name="connsiteY7" fmla="*/ 1586204 h 1688840"/>
              <a:gd name="connsiteX8" fmla="*/ 401217 w 961054"/>
              <a:gd name="connsiteY8" fmla="*/ 1530220 h 1688840"/>
              <a:gd name="connsiteX9" fmla="*/ 429209 w 961054"/>
              <a:gd name="connsiteY9" fmla="*/ 1502228 h 1688840"/>
              <a:gd name="connsiteX10" fmla="*/ 457200 w 961054"/>
              <a:gd name="connsiteY10" fmla="*/ 1436914 h 1688840"/>
              <a:gd name="connsiteX11" fmla="*/ 447870 w 961054"/>
              <a:gd name="connsiteY11" fmla="*/ 1296955 h 1688840"/>
              <a:gd name="connsiteX12" fmla="*/ 429209 w 961054"/>
              <a:gd name="connsiteY12" fmla="*/ 1268963 h 1688840"/>
              <a:gd name="connsiteX13" fmla="*/ 401217 w 961054"/>
              <a:gd name="connsiteY13" fmla="*/ 1203649 h 1688840"/>
              <a:gd name="connsiteX14" fmla="*/ 410547 w 961054"/>
              <a:gd name="connsiteY14" fmla="*/ 811763 h 1688840"/>
              <a:gd name="connsiteX15" fmla="*/ 438539 w 961054"/>
              <a:gd name="connsiteY15" fmla="*/ 774440 h 1688840"/>
              <a:gd name="connsiteX16" fmla="*/ 513184 w 961054"/>
              <a:gd name="connsiteY16" fmla="*/ 709126 h 1688840"/>
              <a:gd name="connsiteX17" fmla="*/ 550507 w 961054"/>
              <a:gd name="connsiteY17" fmla="*/ 699796 h 1688840"/>
              <a:gd name="connsiteX18" fmla="*/ 615821 w 961054"/>
              <a:gd name="connsiteY18" fmla="*/ 681134 h 1688840"/>
              <a:gd name="connsiteX19" fmla="*/ 643813 w 961054"/>
              <a:gd name="connsiteY19" fmla="*/ 662473 h 1688840"/>
              <a:gd name="connsiteX20" fmla="*/ 662474 w 961054"/>
              <a:gd name="connsiteY20" fmla="*/ 634481 h 1688840"/>
              <a:gd name="connsiteX21" fmla="*/ 755780 w 961054"/>
              <a:gd name="connsiteY21" fmla="*/ 578498 h 1688840"/>
              <a:gd name="connsiteX22" fmla="*/ 793103 w 961054"/>
              <a:gd name="connsiteY22" fmla="*/ 550506 h 1688840"/>
              <a:gd name="connsiteX23" fmla="*/ 811764 w 961054"/>
              <a:gd name="connsiteY23" fmla="*/ 522514 h 1688840"/>
              <a:gd name="connsiteX24" fmla="*/ 849086 w 961054"/>
              <a:gd name="connsiteY24" fmla="*/ 485191 h 1688840"/>
              <a:gd name="connsiteX25" fmla="*/ 858417 w 961054"/>
              <a:gd name="connsiteY25" fmla="*/ 447869 h 1688840"/>
              <a:gd name="connsiteX26" fmla="*/ 877078 w 961054"/>
              <a:gd name="connsiteY26" fmla="*/ 391885 h 1688840"/>
              <a:gd name="connsiteX27" fmla="*/ 895739 w 961054"/>
              <a:gd name="connsiteY27" fmla="*/ 223934 h 1688840"/>
              <a:gd name="connsiteX28" fmla="*/ 914400 w 961054"/>
              <a:gd name="connsiteY28" fmla="*/ 186612 h 1688840"/>
              <a:gd name="connsiteX29" fmla="*/ 942392 w 961054"/>
              <a:gd name="connsiteY29" fmla="*/ 74645 h 1688840"/>
              <a:gd name="connsiteX30" fmla="*/ 951723 w 961054"/>
              <a:gd name="connsiteY30" fmla="*/ 46653 h 1688840"/>
              <a:gd name="connsiteX31" fmla="*/ 961054 w 961054"/>
              <a:gd name="connsiteY31" fmla="*/ 0 h 1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1054" h="1688840">
                <a:moveTo>
                  <a:pt x="0" y="1688840"/>
                </a:moveTo>
                <a:cubicBezTo>
                  <a:pt x="21772" y="1685730"/>
                  <a:pt x="43677" y="1683444"/>
                  <a:pt x="65315" y="1679510"/>
                </a:cubicBezTo>
                <a:cubicBezTo>
                  <a:pt x="77932" y="1677216"/>
                  <a:pt x="90062" y="1672694"/>
                  <a:pt x="102637" y="1670179"/>
                </a:cubicBezTo>
                <a:cubicBezTo>
                  <a:pt x="121188" y="1666469"/>
                  <a:pt x="139960" y="1663959"/>
                  <a:pt x="158621" y="1660849"/>
                </a:cubicBezTo>
                <a:cubicBezTo>
                  <a:pt x="177282" y="1654628"/>
                  <a:pt x="197011" y="1650984"/>
                  <a:pt x="214605" y="1642187"/>
                </a:cubicBezTo>
                <a:cubicBezTo>
                  <a:pt x="263397" y="1617791"/>
                  <a:pt x="238433" y="1626899"/>
                  <a:pt x="289249" y="1614196"/>
                </a:cubicBezTo>
                <a:cubicBezTo>
                  <a:pt x="298580" y="1607975"/>
                  <a:pt x="307211" y="1600549"/>
                  <a:pt x="317241" y="1595534"/>
                </a:cubicBezTo>
                <a:cubicBezTo>
                  <a:pt x="326038" y="1591136"/>
                  <a:pt x="337469" y="1592242"/>
                  <a:pt x="345233" y="1586204"/>
                </a:cubicBezTo>
                <a:cubicBezTo>
                  <a:pt x="366065" y="1570002"/>
                  <a:pt x="382556" y="1548881"/>
                  <a:pt x="401217" y="1530220"/>
                </a:cubicBezTo>
                <a:cubicBezTo>
                  <a:pt x="410548" y="1520889"/>
                  <a:pt x="423308" y="1514030"/>
                  <a:pt x="429209" y="1502228"/>
                </a:cubicBezTo>
                <a:cubicBezTo>
                  <a:pt x="452268" y="1456109"/>
                  <a:pt x="443472" y="1478101"/>
                  <a:pt x="457200" y="1436914"/>
                </a:cubicBezTo>
                <a:cubicBezTo>
                  <a:pt x="454090" y="1390261"/>
                  <a:pt x="455557" y="1343075"/>
                  <a:pt x="447870" y="1296955"/>
                </a:cubicBezTo>
                <a:cubicBezTo>
                  <a:pt x="446026" y="1285894"/>
                  <a:pt x="433626" y="1279270"/>
                  <a:pt x="429209" y="1268963"/>
                </a:cubicBezTo>
                <a:cubicBezTo>
                  <a:pt x="393059" y="1184614"/>
                  <a:pt x="448064" y="1273919"/>
                  <a:pt x="401217" y="1203649"/>
                </a:cubicBezTo>
                <a:cubicBezTo>
                  <a:pt x="404327" y="1073020"/>
                  <a:pt x="399228" y="941937"/>
                  <a:pt x="410547" y="811763"/>
                </a:cubicBezTo>
                <a:cubicBezTo>
                  <a:pt x="411894" y="796270"/>
                  <a:pt x="428207" y="786063"/>
                  <a:pt x="438539" y="774440"/>
                </a:cubicBezTo>
                <a:cubicBezTo>
                  <a:pt x="452288" y="758973"/>
                  <a:pt x="487714" y="720041"/>
                  <a:pt x="513184" y="709126"/>
                </a:cubicBezTo>
                <a:cubicBezTo>
                  <a:pt x="524971" y="704075"/>
                  <a:pt x="538177" y="703319"/>
                  <a:pt x="550507" y="699796"/>
                </a:cubicBezTo>
                <a:cubicBezTo>
                  <a:pt x="644249" y="673013"/>
                  <a:pt x="499088" y="710318"/>
                  <a:pt x="615821" y="681134"/>
                </a:cubicBezTo>
                <a:cubicBezTo>
                  <a:pt x="625152" y="674914"/>
                  <a:pt x="635884" y="670402"/>
                  <a:pt x="643813" y="662473"/>
                </a:cubicBezTo>
                <a:cubicBezTo>
                  <a:pt x="651742" y="654544"/>
                  <a:pt x="654035" y="641865"/>
                  <a:pt x="662474" y="634481"/>
                </a:cubicBezTo>
                <a:cubicBezTo>
                  <a:pt x="719995" y="584151"/>
                  <a:pt x="704622" y="610472"/>
                  <a:pt x="755780" y="578498"/>
                </a:cubicBezTo>
                <a:cubicBezTo>
                  <a:pt x="768967" y="570256"/>
                  <a:pt x="780662" y="559837"/>
                  <a:pt x="793103" y="550506"/>
                </a:cubicBezTo>
                <a:cubicBezTo>
                  <a:pt x="799323" y="541175"/>
                  <a:pt x="804466" y="531028"/>
                  <a:pt x="811764" y="522514"/>
                </a:cubicBezTo>
                <a:cubicBezTo>
                  <a:pt x="823214" y="509156"/>
                  <a:pt x="839761" y="500111"/>
                  <a:pt x="849086" y="485191"/>
                </a:cubicBezTo>
                <a:cubicBezTo>
                  <a:pt x="855882" y="474317"/>
                  <a:pt x="854732" y="460152"/>
                  <a:pt x="858417" y="447869"/>
                </a:cubicBezTo>
                <a:cubicBezTo>
                  <a:pt x="864069" y="429028"/>
                  <a:pt x="877078" y="391885"/>
                  <a:pt x="877078" y="391885"/>
                </a:cubicBezTo>
                <a:cubicBezTo>
                  <a:pt x="877927" y="383396"/>
                  <a:pt x="891338" y="241537"/>
                  <a:pt x="895739" y="223934"/>
                </a:cubicBezTo>
                <a:cubicBezTo>
                  <a:pt x="899112" y="210440"/>
                  <a:pt x="908180" y="199053"/>
                  <a:pt x="914400" y="186612"/>
                </a:cubicBezTo>
                <a:cubicBezTo>
                  <a:pt x="926965" y="111227"/>
                  <a:pt x="917749" y="148574"/>
                  <a:pt x="942392" y="74645"/>
                </a:cubicBezTo>
                <a:cubicBezTo>
                  <a:pt x="945502" y="65314"/>
                  <a:pt x="949794" y="56297"/>
                  <a:pt x="951723" y="46653"/>
                </a:cubicBezTo>
                <a:lnTo>
                  <a:pt x="961054" y="0"/>
                </a:lnTo>
              </a:path>
            </a:pathLst>
          </a:cu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R1</a:t>
            </a:r>
          </a:p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189959" y="4042589"/>
            <a:ext cx="673824" cy="326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741317"/>
              </p:ext>
            </p:extLst>
          </p:nvPr>
        </p:nvGraphicFramePr>
        <p:xfrm>
          <a:off x="6707149" y="1570485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7" name="Straight Arrow Connector 56"/>
          <p:cNvCxnSpPr/>
          <p:nvPr/>
        </p:nvCxnSpPr>
        <p:spPr bwMode="auto">
          <a:xfrm>
            <a:off x="6624621" y="3911894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6624621" y="1321094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tangle 62"/>
          <p:cNvSpPr/>
          <p:nvPr/>
        </p:nvSpPr>
        <p:spPr bwMode="auto">
          <a:xfrm rot="16200000">
            <a:off x="5103007" y="2464094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7116381" y="2813830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195832" y="2813830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7881373" y="2813830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7098159" y="2305065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7059940" y="1743428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127113" y="1682113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7862154" y="1657754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858260" y="1694292"/>
            <a:ext cx="706919" cy="1766849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582361" y="2796524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8661812" y="2796524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9347353" y="2796524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8661347" y="2287714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8623128" y="1726077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8690301" y="1664762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9425342" y="1640403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 bwMode="auto">
          <a:xfrm>
            <a:off x="6839631" y="3987351"/>
            <a:ext cx="2909189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400" dirty="0"/>
              <a:t>1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400" dirty="0"/>
              <a:t>2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400" dirty="0"/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9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47724"/>
              </p:ext>
            </p:extLst>
          </p:nvPr>
        </p:nvGraphicFramePr>
        <p:xfrm>
          <a:off x="1702626" y="1498863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1" name="Title 12"/>
          <p:cNvSpPr txBox="1">
            <a:spLocks/>
          </p:cNvSpPr>
          <p:nvPr/>
        </p:nvSpPr>
        <p:spPr>
          <a:xfrm>
            <a:off x="838200" y="134209"/>
            <a:ext cx="10515600" cy="737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Z-Order curve: Algorithm for Spatial Join?</a:t>
            </a:r>
          </a:p>
        </p:txBody>
      </p:sp>
      <p:sp>
        <p:nvSpPr>
          <p:cNvPr id="81" name="Content Placeholder 13"/>
          <p:cNvSpPr>
            <a:spLocks noGrp="1"/>
          </p:cNvSpPr>
          <p:nvPr>
            <p:ph idx="1"/>
          </p:nvPr>
        </p:nvSpPr>
        <p:spPr>
          <a:xfrm>
            <a:off x="577919" y="4669999"/>
            <a:ext cx="10515600" cy="971174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Z-order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(0,1) </a:t>
            </a:r>
            <a:r>
              <a:rPr lang="en-US" sz="1800" b="1" dirty="0"/>
              <a:t>(1,0) (1,1) (0,2)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1800" b="1" dirty="0"/>
              <a:t>(1,2) (1,3) (2,0) </a:t>
            </a:r>
            <a:r>
              <a:rPr lang="en-US" sz="1800" b="1" dirty="0">
                <a:solidFill>
                  <a:srgbClr val="7030A0"/>
                </a:solidFill>
              </a:rPr>
              <a:t>(2,1) </a:t>
            </a:r>
            <a:r>
              <a:rPr lang="en-US" sz="1800" b="1" dirty="0"/>
              <a:t>(3,0) </a:t>
            </a:r>
            <a:r>
              <a:rPr lang="en-US" sz="1800" b="1" dirty="0">
                <a:solidFill>
                  <a:srgbClr val="7030A0"/>
                </a:solidFill>
              </a:rPr>
              <a:t>(3,1) 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(3,2) (3,3)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</p:txBody>
      </p:sp>
      <p:sp>
        <p:nvSpPr>
          <p:cNvPr id="83" name="Right Brace 82"/>
          <p:cNvSpPr/>
          <p:nvPr/>
        </p:nvSpPr>
        <p:spPr>
          <a:xfrm rot="16200000">
            <a:off x="2380867" y="4149375"/>
            <a:ext cx="291355" cy="674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Brace 84"/>
          <p:cNvSpPr/>
          <p:nvPr/>
        </p:nvSpPr>
        <p:spPr>
          <a:xfrm rot="5400000">
            <a:off x="10176999" y="4834142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0042589" y="5401451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87" name="Right Brace 86"/>
          <p:cNvSpPr/>
          <p:nvPr/>
        </p:nvSpPr>
        <p:spPr>
          <a:xfrm rot="5400000">
            <a:off x="8551472" y="4775285"/>
            <a:ext cx="266676" cy="70786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417062" y="5342594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89" name="Right Brace 88"/>
          <p:cNvSpPr/>
          <p:nvPr/>
        </p:nvSpPr>
        <p:spPr>
          <a:xfrm rot="5400000">
            <a:off x="7110685" y="4800743"/>
            <a:ext cx="266676" cy="56882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011937" y="5298532"/>
            <a:ext cx="430313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91" name="Right Brace 90"/>
          <p:cNvSpPr/>
          <p:nvPr/>
        </p:nvSpPr>
        <p:spPr>
          <a:xfrm rot="5400000">
            <a:off x="4898162" y="4844805"/>
            <a:ext cx="266676" cy="56882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799414" y="5342594"/>
            <a:ext cx="430313" cy="2985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451872" y="5845453"/>
            <a:ext cx="9469526" cy="84744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Sorted Z-order values of R1:  (2,0) (2,1) (2,2) (3,2) (3,3)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Can be posed as a range query with end points as (2,0)   (3,3)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377933" y="340105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>
            <a:off x="1474028" y="3603632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1474028" y="1012832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tangle 63"/>
          <p:cNvSpPr/>
          <p:nvPr/>
        </p:nvSpPr>
        <p:spPr bwMode="auto">
          <a:xfrm>
            <a:off x="1541989" y="380393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65" name="Rectangle 64"/>
          <p:cNvSpPr/>
          <p:nvPr/>
        </p:nvSpPr>
        <p:spPr bwMode="auto">
          <a:xfrm rot="16200000">
            <a:off x="-47336" y="2364838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3303405" y="1683391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1724270" y="1561184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69" name="Freeform 68"/>
          <p:cNvSpPr/>
          <p:nvPr/>
        </p:nvSpPr>
        <p:spPr bwMode="auto">
          <a:xfrm>
            <a:off x="1724270" y="2582713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631711" y="1320152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92191" y="127193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348218" y="1281266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703694" y="1277266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353810" y="291856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368601" y="2435415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53809" y="196193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3183841" y="1581410"/>
            <a:ext cx="961054" cy="1688840"/>
          </a:xfrm>
          <a:custGeom>
            <a:avLst/>
            <a:gdLst>
              <a:gd name="connsiteX0" fmla="*/ 0 w 961054"/>
              <a:gd name="connsiteY0" fmla="*/ 1688840 h 1688840"/>
              <a:gd name="connsiteX1" fmla="*/ 65315 w 961054"/>
              <a:gd name="connsiteY1" fmla="*/ 1679510 h 1688840"/>
              <a:gd name="connsiteX2" fmla="*/ 102637 w 961054"/>
              <a:gd name="connsiteY2" fmla="*/ 1670179 h 1688840"/>
              <a:gd name="connsiteX3" fmla="*/ 158621 w 961054"/>
              <a:gd name="connsiteY3" fmla="*/ 1660849 h 1688840"/>
              <a:gd name="connsiteX4" fmla="*/ 214605 w 961054"/>
              <a:gd name="connsiteY4" fmla="*/ 1642187 h 1688840"/>
              <a:gd name="connsiteX5" fmla="*/ 289249 w 961054"/>
              <a:gd name="connsiteY5" fmla="*/ 1614196 h 1688840"/>
              <a:gd name="connsiteX6" fmla="*/ 317241 w 961054"/>
              <a:gd name="connsiteY6" fmla="*/ 1595534 h 1688840"/>
              <a:gd name="connsiteX7" fmla="*/ 345233 w 961054"/>
              <a:gd name="connsiteY7" fmla="*/ 1586204 h 1688840"/>
              <a:gd name="connsiteX8" fmla="*/ 401217 w 961054"/>
              <a:gd name="connsiteY8" fmla="*/ 1530220 h 1688840"/>
              <a:gd name="connsiteX9" fmla="*/ 429209 w 961054"/>
              <a:gd name="connsiteY9" fmla="*/ 1502228 h 1688840"/>
              <a:gd name="connsiteX10" fmla="*/ 457200 w 961054"/>
              <a:gd name="connsiteY10" fmla="*/ 1436914 h 1688840"/>
              <a:gd name="connsiteX11" fmla="*/ 447870 w 961054"/>
              <a:gd name="connsiteY11" fmla="*/ 1296955 h 1688840"/>
              <a:gd name="connsiteX12" fmla="*/ 429209 w 961054"/>
              <a:gd name="connsiteY12" fmla="*/ 1268963 h 1688840"/>
              <a:gd name="connsiteX13" fmla="*/ 401217 w 961054"/>
              <a:gd name="connsiteY13" fmla="*/ 1203649 h 1688840"/>
              <a:gd name="connsiteX14" fmla="*/ 410547 w 961054"/>
              <a:gd name="connsiteY14" fmla="*/ 811763 h 1688840"/>
              <a:gd name="connsiteX15" fmla="*/ 438539 w 961054"/>
              <a:gd name="connsiteY15" fmla="*/ 774440 h 1688840"/>
              <a:gd name="connsiteX16" fmla="*/ 513184 w 961054"/>
              <a:gd name="connsiteY16" fmla="*/ 709126 h 1688840"/>
              <a:gd name="connsiteX17" fmla="*/ 550507 w 961054"/>
              <a:gd name="connsiteY17" fmla="*/ 699796 h 1688840"/>
              <a:gd name="connsiteX18" fmla="*/ 615821 w 961054"/>
              <a:gd name="connsiteY18" fmla="*/ 681134 h 1688840"/>
              <a:gd name="connsiteX19" fmla="*/ 643813 w 961054"/>
              <a:gd name="connsiteY19" fmla="*/ 662473 h 1688840"/>
              <a:gd name="connsiteX20" fmla="*/ 662474 w 961054"/>
              <a:gd name="connsiteY20" fmla="*/ 634481 h 1688840"/>
              <a:gd name="connsiteX21" fmla="*/ 755780 w 961054"/>
              <a:gd name="connsiteY21" fmla="*/ 578498 h 1688840"/>
              <a:gd name="connsiteX22" fmla="*/ 793103 w 961054"/>
              <a:gd name="connsiteY22" fmla="*/ 550506 h 1688840"/>
              <a:gd name="connsiteX23" fmla="*/ 811764 w 961054"/>
              <a:gd name="connsiteY23" fmla="*/ 522514 h 1688840"/>
              <a:gd name="connsiteX24" fmla="*/ 849086 w 961054"/>
              <a:gd name="connsiteY24" fmla="*/ 485191 h 1688840"/>
              <a:gd name="connsiteX25" fmla="*/ 858417 w 961054"/>
              <a:gd name="connsiteY25" fmla="*/ 447869 h 1688840"/>
              <a:gd name="connsiteX26" fmla="*/ 877078 w 961054"/>
              <a:gd name="connsiteY26" fmla="*/ 391885 h 1688840"/>
              <a:gd name="connsiteX27" fmla="*/ 895739 w 961054"/>
              <a:gd name="connsiteY27" fmla="*/ 223934 h 1688840"/>
              <a:gd name="connsiteX28" fmla="*/ 914400 w 961054"/>
              <a:gd name="connsiteY28" fmla="*/ 186612 h 1688840"/>
              <a:gd name="connsiteX29" fmla="*/ 942392 w 961054"/>
              <a:gd name="connsiteY29" fmla="*/ 74645 h 1688840"/>
              <a:gd name="connsiteX30" fmla="*/ 951723 w 961054"/>
              <a:gd name="connsiteY30" fmla="*/ 46653 h 1688840"/>
              <a:gd name="connsiteX31" fmla="*/ 961054 w 961054"/>
              <a:gd name="connsiteY31" fmla="*/ 0 h 1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1054" h="1688840">
                <a:moveTo>
                  <a:pt x="0" y="1688840"/>
                </a:moveTo>
                <a:cubicBezTo>
                  <a:pt x="21772" y="1685730"/>
                  <a:pt x="43677" y="1683444"/>
                  <a:pt x="65315" y="1679510"/>
                </a:cubicBezTo>
                <a:cubicBezTo>
                  <a:pt x="77932" y="1677216"/>
                  <a:pt x="90062" y="1672694"/>
                  <a:pt x="102637" y="1670179"/>
                </a:cubicBezTo>
                <a:cubicBezTo>
                  <a:pt x="121188" y="1666469"/>
                  <a:pt x="139960" y="1663959"/>
                  <a:pt x="158621" y="1660849"/>
                </a:cubicBezTo>
                <a:cubicBezTo>
                  <a:pt x="177282" y="1654628"/>
                  <a:pt x="197011" y="1650984"/>
                  <a:pt x="214605" y="1642187"/>
                </a:cubicBezTo>
                <a:cubicBezTo>
                  <a:pt x="263397" y="1617791"/>
                  <a:pt x="238433" y="1626899"/>
                  <a:pt x="289249" y="1614196"/>
                </a:cubicBezTo>
                <a:cubicBezTo>
                  <a:pt x="298580" y="1607975"/>
                  <a:pt x="307211" y="1600549"/>
                  <a:pt x="317241" y="1595534"/>
                </a:cubicBezTo>
                <a:cubicBezTo>
                  <a:pt x="326038" y="1591136"/>
                  <a:pt x="337469" y="1592242"/>
                  <a:pt x="345233" y="1586204"/>
                </a:cubicBezTo>
                <a:cubicBezTo>
                  <a:pt x="366065" y="1570002"/>
                  <a:pt x="382556" y="1548881"/>
                  <a:pt x="401217" y="1530220"/>
                </a:cubicBezTo>
                <a:cubicBezTo>
                  <a:pt x="410548" y="1520889"/>
                  <a:pt x="423308" y="1514030"/>
                  <a:pt x="429209" y="1502228"/>
                </a:cubicBezTo>
                <a:cubicBezTo>
                  <a:pt x="452268" y="1456109"/>
                  <a:pt x="443472" y="1478101"/>
                  <a:pt x="457200" y="1436914"/>
                </a:cubicBezTo>
                <a:cubicBezTo>
                  <a:pt x="454090" y="1390261"/>
                  <a:pt x="455557" y="1343075"/>
                  <a:pt x="447870" y="1296955"/>
                </a:cubicBezTo>
                <a:cubicBezTo>
                  <a:pt x="446026" y="1285894"/>
                  <a:pt x="433626" y="1279270"/>
                  <a:pt x="429209" y="1268963"/>
                </a:cubicBezTo>
                <a:cubicBezTo>
                  <a:pt x="393059" y="1184614"/>
                  <a:pt x="448064" y="1273919"/>
                  <a:pt x="401217" y="1203649"/>
                </a:cubicBezTo>
                <a:cubicBezTo>
                  <a:pt x="404327" y="1073020"/>
                  <a:pt x="399228" y="941937"/>
                  <a:pt x="410547" y="811763"/>
                </a:cubicBezTo>
                <a:cubicBezTo>
                  <a:pt x="411894" y="796270"/>
                  <a:pt x="428207" y="786063"/>
                  <a:pt x="438539" y="774440"/>
                </a:cubicBezTo>
                <a:cubicBezTo>
                  <a:pt x="452288" y="758973"/>
                  <a:pt x="487714" y="720041"/>
                  <a:pt x="513184" y="709126"/>
                </a:cubicBezTo>
                <a:cubicBezTo>
                  <a:pt x="524971" y="704075"/>
                  <a:pt x="538177" y="703319"/>
                  <a:pt x="550507" y="699796"/>
                </a:cubicBezTo>
                <a:cubicBezTo>
                  <a:pt x="644249" y="673013"/>
                  <a:pt x="499088" y="710318"/>
                  <a:pt x="615821" y="681134"/>
                </a:cubicBezTo>
                <a:cubicBezTo>
                  <a:pt x="625152" y="674914"/>
                  <a:pt x="635884" y="670402"/>
                  <a:pt x="643813" y="662473"/>
                </a:cubicBezTo>
                <a:cubicBezTo>
                  <a:pt x="651742" y="654544"/>
                  <a:pt x="654035" y="641865"/>
                  <a:pt x="662474" y="634481"/>
                </a:cubicBezTo>
                <a:cubicBezTo>
                  <a:pt x="719995" y="584151"/>
                  <a:pt x="704622" y="610472"/>
                  <a:pt x="755780" y="578498"/>
                </a:cubicBezTo>
                <a:cubicBezTo>
                  <a:pt x="768967" y="570256"/>
                  <a:pt x="780662" y="559837"/>
                  <a:pt x="793103" y="550506"/>
                </a:cubicBezTo>
                <a:cubicBezTo>
                  <a:pt x="799323" y="541175"/>
                  <a:pt x="804466" y="531028"/>
                  <a:pt x="811764" y="522514"/>
                </a:cubicBezTo>
                <a:cubicBezTo>
                  <a:pt x="823214" y="509156"/>
                  <a:pt x="839761" y="500111"/>
                  <a:pt x="849086" y="485191"/>
                </a:cubicBezTo>
                <a:cubicBezTo>
                  <a:pt x="855882" y="474317"/>
                  <a:pt x="854732" y="460152"/>
                  <a:pt x="858417" y="447869"/>
                </a:cubicBezTo>
                <a:cubicBezTo>
                  <a:pt x="864069" y="429028"/>
                  <a:pt x="877078" y="391885"/>
                  <a:pt x="877078" y="391885"/>
                </a:cubicBezTo>
                <a:cubicBezTo>
                  <a:pt x="877927" y="383396"/>
                  <a:pt x="891338" y="241537"/>
                  <a:pt x="895739" y="223934"/>
                </a:cubicBezTo>
                <a:cubicBezTo>
                  <a:pt x="899112" y="210440"/>
                  <a:pt x="908180" y="199053"/>
                  <a:pt x="914400" y="186612"/>
                </a:cubicBezTo>
                <a:cubicBezTo>
                  <a:pt x="926965" y="111227"/>
                  <a:pt x="917749" y="148574"/>
                  <a:pt x="942392" y="74645"/>
                </a:cubicBezTo>
                <a:cubicBezTo>
                  <a:pt x="945502" y="65314"/>
                  <a:pt x="949794" y="56297"/>
                  <a:pt x="951723" y="46653"/>
                </a:cubicBezTo>
                <a:lnTo>
                  <a:pt x="961054" y="0"/>
                </a:lnTo>
              </a:path>
            </a:pathLst>
          </a:cu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R1</a:t>
            </a:r>
          </a:p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189959" y="4042589"/>
            <a:ext cx="673824" cy="326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17052"/>
              </p:ext>
            </p:extLst>
          </p:nvPr>
        </p:nvGraphicFramePr>
        <p:xfrm>
          <a:off x="7011763" y="1445404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7" name="Straight Arrow Connector 56"/>
          <p:cNvCxnSpPr/>
          <p:nvPr/>
        </p:nvCxnSpPr>
        <p:spPr bwMode="auto">
          <a:xfrm>
            <a:off x="6929235" y="3786813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6929235" y="1196013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tangle 62"/>
          <p:cNvSpPr/>
          <p:nvPr/>
        </p:nvSpPr>
        <p:spPr bwMode="auto">
          <a:xfrm rot="16200000">
            <a:off x="5407621" y="2339013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7420995" y="2688749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500446" y="2688749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8185987" y="2688749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7402773" y="2179984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7364554" y="1618347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431727" y="1557032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8166768" y="1532673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8162874" y="1569211"/>
            <a:ext cx="706919" cy="1766849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886975" y="2671443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8966426" y="2671443"/>
            <a:ext cx="666322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9651967" y="2671443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8965961" y="2162633"/>
            <a:ext cx="763995" cy="508765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8927742" y="1600996"/>
            <a:ext cx="15085" cy="618088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8994915" y="1539681"/>
            <a:ext cx="666227" cy="679403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9729956" y="1515322"/>
            <a:ext cx="0" cy="703762"/>
          </a:xfrm>
          <a:prstGeom prst="line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 bwMode="auto">
          <a:xfrm>
            <a:off x="7144245" y="3862270"/>
            <a:ext cx="2909189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400" dirty="0"/>
              <a:t>1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400" dirty="0"/>
              <a:t>2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400" dirty="0"/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66775" y="147992"/>
            <a:ext cx="10515600" cy="623534"/>
          </a:xfrm>
        </p:spPr>
        <p:txBody>
          <a:bodyPr>
            <a:normAutofit fontScale="90000"/>
          </a:bodyPr>
          <a:lstStyle/>
          <a:p>
            <a:r>
              <a:rPr lang="en-US" dirty="0"/>
              <a:t>Z-Curves in larger spaces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425155" y="6507945"/>
            <a:ext cx="3715270" cy="2597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Image source: </a:t>
            </a:r>
            <a:r>
              <a:rPr lang="en-US" dirty="0" err="1">
                <a:solidFill>
                  <a:schemeClr val="tx1"/>
                </a:solidFill>
              </a:rPr>
              <a:t>wikipedia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z-order cur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69" y="878587"/>
            <a:ext cx="5629358" cy="56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Analytical Analysis of Z-Order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8494"/>
                <a:ext cx="10515600" cy="5654191"/>
              </a:xfrm>
            </p:spPr>
            <p:txBody>
              <a:bodyPr>
                <a:normAutofit lnSpcReduction="10000"/>
              </a:bodyPr>
              <a:lstStyle/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b="1" dirty="0"/>
                  <a:t>Confusion Matrix: </a:t>
                </a:r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sz="2000" b="1" dirty="0"/>
                  <a:t>			</a:t>
                </a:r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sz="2000" b="1" dirty="0"/>
                  <a:t>	</a:t>
                </a:r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endParaRPr lang="en-US" sz="2000" b="1" dirty="0"/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endParaRPr lang="en-US" sz="2000" b="1" dirty="0"/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endParaRPr lang="en-US" sz="2000" b="1" dirty="0"/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b="1" dirty="0"/>
                  <a:t>Precision:</a:t>
                </a:r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latin typeface="Cambria Math" panose="02040503050406030204" pitchFamily="18" charset="0"/>
                      </a:rPr>
                      <m:t>𝑷𝒓𝒆𝒄𝒊𝒔𝒊𝒐𝒏</m:t>
                    </m:r>
                    <m:r>
                      <a:rPr lang="en-US" sz="2100" b="1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1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𝑻𝒓𝒖𝒆</m:t>
                        </m:r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𝑷𝒐𝒔𝒊𝒕𝒊𝒗𝒆</m:t>
                        </m:r>
                      </m:num>
                      <m:den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𝑻𝒓𝒖𝒆</m:t>
                        </m:r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𝑷𝒐𝒔𝒊𝒕𝒊𝒗𝒆</m:t>
                        </m:r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𝑭𝒂𝒍𝒔𝒆</m:t>
                        </m:r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1" i="1" smtClean="0">
                            <a:latin typeface="Cambria Math" panose="02040503050406030204" pitchFamily="18" charset="0"/>
                          </a:rPr>
                          <m:t>𝑷𝒐𝒔𝒊𝒕𝒊𝒗𝒆</m:t>
                        </m:r>
                      </m:den>
                    </m:f>
                  </m:oMath>
                </a14:m>
                <a:endParaRPr lang="en-US" sz="2100" b="1" dirty="0"/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endParaRPr lang="en-US" sz="2000" b="1" dirty="0"/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b="1" dirty="0"/>
                  <a:t>Recall:</a:t>
                </a:r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𝑹𝒆𝒄𝒂𝒍𝒍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𝑻𝒓𝒖𝒆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𝑷𝒐𝒔𝒊𝒕𝒊𝒗𝒆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𝑻𝒓𝒖𝒆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𝑷𝒐𝒔𝒊𝒕𝒊𝒗𝒆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𝑭𝒂𝒍𝒔𝒆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𝑵𝒆𝒈𝒂𝒕𝒊𝒗𝒆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endParaRPr lang="en-US" sz="1600" b="1" dirty="0">
                  <a:solidFill>
                    <a:srgbClr val="FF0000"/>
                  </a:solidFill>
                </a:endParaRPr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endParaRPr lang="en-US" sz="1900" dirty="0"/>
              </a:p>
            </p:txBody>
          </p:sp>
        </mc:Choice>
        <mc:Fallback xmlns="">
          <p:sp>
            <p:nvSpPr>
              <p:cNvPr id="81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8494"/>
                <a:ext cx="10515600" cy="5654191"/>
              </a:xfrm>
              <a:blipFill rotWithShape="0">
                <a:blip r:embed="rId2"/>
                <a:stretch>
                  <a:fillRect l="-522" t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26256"/>
              </p:ext>
            </p:extLst>
          </p:nvPr>
        </p:nvGraphicFramePr>
        <p:xfrm>
          <a:off x="4131274" y="2436727"/>
          <a:ext cx="2998188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9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1385">
                <a:tc>
                  <a:txBody>
                    <a:bodyPr/>
                    <a:lstStyle/>
                    <a:p>
                      <a:r>
                        <a:rPr lang="en-US" sz="2000" b="0" dirty="0"/>
                        <a:t>True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False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385">
                <a:tc>
                  <a:txBody>
                    <a:bodyPr/>
                    <a:lstStyle/>
                    <a:p>
                      <a:r>
                        <a:rPr lang="en-US" sz="2000" b="0" dirty="0"/>
                        <a:t>False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True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250724" y="1598141"/>
            <a:ext cx="2372498" cy="378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True Condition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1930511" y="2918642"/>
            <a:ext cx="2372498" cy="378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Predicted Condition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3074438" y="2962072"/>
            <a:ext cx="1408077" cy="378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Neg</a:t>
            </a:r>
            <a:r>
              <a:rPr lang="en-US" b="1" dirty="0"/>
              <a:t>     </a:t>
            </a:r>
            <a:r>
              <a:rPr lang="en-US" b="1" dirty="0" err="1"/>
              <a:t>Pos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250724" y="1992482"/>
            <a:ext cx="2372498" cy="378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Pos</a:t>
            </a:r>
            <a:r>
              <a:rPr lang="en-US" b="1" dirty="0"/>
              <a:t>            </a:t>
            </a:r>
            <a:r>
              <a:rPr lang="en-US" b="1" dirty="0" err="1"/>
              <a:t>Neg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79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6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Analytical Analysis of Z-Order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8494"/>
                <a:ext cx="10515600" cy="5654191"/>
              </a:xfrm>
            </p:spPr>
            <p:txBody>
              <a:bodyPr>
                <a:noAutofit/>
              </a:bodyPr>
              <a:lstStyle/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b="1" dirty="0"/>
                  <a:t>Confusion Matrix: </a:t>
                </a:r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sz="2400" b="1" dirty="0"/>
                  <a:t>			</a:t>
                </a:r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sz="2400" b="1" dirty="0"/>
                  <a:t>	</a:t>
                </a:r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endParaRPr lang="en-US" sz="2400" b="1" dirty="0"/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endParaRPr lang="en-US" sz="2400" b="1" dirty="0"/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b="1" dirty="0"/>
                  <a:t>Precision:</a:t>
                </a:r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sz="2400" b="1" dirty="0"/>
                  <a:t>		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𝑷𝒓𝒆𝒄𝒊𝒔𝒊𝒐𝒏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𝑻𝒓𝒖𝒆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𝑷𝒐𝒔𝒊𝒕𝒊𝒗𝒆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𝑻𝒓𝒖𝒆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𝑷𝒐𝒔𝒊𝒕𝒊𝒗𝒆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𝑭𝒂𝒍𝒔𝒆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𝑷𝒐𝒔𝒊𝒕𝒊𝒗𝒆</m:t>
                        </m:r>
                      </m:den>
                    </m:f>
                  </m:oMath>
                </a14:m>
                <a:endParaRPr lang="en-US" sz="2400" b="1" dirty="0"/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b="1" dirty="0"/>
                  <a:t>Recall:</a:t>
                </a:r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𝑹𝒆𝒄𝒂𝒍𝒍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𝑻𝒓𝒖𝒆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𝑷𝒐𝒔𝒊𝒕𝒊𝒗𝒆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𝑻𝒓𝒖𝒆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𝑷𝒐𝒔𝒊𝒕𝒊𝒗𝒆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𝑭𝒂𝒍𝒔𝒆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𝑵𝒆𝒈𝒂𝒕𝒊𝒗𝒆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8494"/>
                <a:ext cx="10515600" cy="5654191"/>
              </a:xfrm>
              <a:blipFill>
                <a:blip r:embed="rId2"/>
                <a:stretch>
                  <a:fillRect l="-812" t="-1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496941"/>
              </p:ext>
            </p:extLst>
          </p:nvPr>
        </p:nvGraphicFramePr>
        <p:xfrm>
          <a:off x="4131274" y="2436727"/>
          <a:ext cx="2998188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9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1385">
                <a:tc>
                  <a:txBody>
                    <a:bodyPr/>
                    <a:lstStyle/>
                    <a:p>
                      <a:r>
                        <a:rPr lang="en-US" sz="2000" b="0" dirty="0"/>
                        <a:t>True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False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385">
                <a:tc>
                  <a:txBody>
                    <a:bodyPr/>
                    <a:lstStyle/>
                    <a:p>
                      <a:r>
                        <a:rPr lang="en-US" sz="2000" b="0" dirty="0"/>
                        <a:t>False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True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50724" y="1598141"/>
            <a:ext cx="2372498" cy="378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True Condition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1930511" y="2918642"/>
            <a:ext cx="2372498" cy="378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Predicted Condition</a:t>
            </a:r>
          </a:p>
        </p:txBody>
      </p:sp>
      <p:sp>
        <p:nvSpPr>
          <p:cNvPr id="57" name="Rectangle 56"/>
          <p:cNvSpPr/>
          <p:nvPr/>
        </p:nvSpPr>
        <p:spPr>
          <a:xfrm rot="16200000">
            <a:off x="3074438" y="2962072"/>
            <a:ext cx="1408077" cy="378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Neg</a:t>
            </a:r>
            <a:r>
              <a:rPr lang="en-US" b="1" dirty="0"/>
              <a:t>     </a:t>
            </a:r>
            <a:r>
              <a:rPr lang="en-US" b="1" dirty="0" err="1"/>
              <a:t>Pos</a:t>
            </a:r>
            <a:endParaRPr lang="en-US" b="1" dirty="0"/>
          </a:p>
        </p:txBody>
      </p:sp>
      <p:sp>
        <p:nvSpPr>
          <p:cNvPr id="58" name="Rectangle 57"/>
          <p:cNvSpPr/>
          <p:nvPr/>
        </p:nvSpPr>
        <p:spPr>
          <a:xfrm>
            <a:off x="4250724" y="1992482"/>
            <a:ext cx="2372498" cy="378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Pos</a:t>
            </a:r>
            <a:r>
              <a:rPr lang="en-US" b="1" dirty="0"/>
              <a:t>            </a:t>
            </a:r>
            <a:r>
              <a:rPr lang="en-US" b="1" dirty="0" err="1"/>
              <a:t>Neg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073956" y="1909248"/>
            <a:ext cx="3752091" cy="162556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Thoughts on Precision and Recall of the initial step of previous range query algorithm? </a:t>
            </a:r>
          </a:p>
        </p:txBody>
      </p:sp>
    </p:spTree>
    <p:extLst>
      <p:ext uri="{BB962C8B-B14F-4D97-AF65-F5344CB8AC3E}">
        <p14:creationId xmlns:p14="http://schemas.microsoft.com/office/powerpoint/2010/main" val="8479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76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Analytical Analysis of Z-Order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38494"/>
                <a:ext cx="6950849" cy="1916034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𝑷𝒓𝒆𝒄𝒊𝒔𝒊𝒐𝒏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1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𝑻𝒓𝒖𝒆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𝑷𝒐𝒔𝒊𝒕𝒊𝒗𝒆</m:t>
                          </m:r>
                        </m:num>
                        <m:den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𝑻𝒓𝒖𝒆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𝑷𝒐𝒔𝒊𝒕𝒊𝒗𝒆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𝑭𝒂𝒍𝒔𝒆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𝑷𝒐𝒔𝒊𝒕𝒊𝒗𝒆</m:t>
                          </m:r>
                        </m:den>
                      </m:f>
                    </m:oMath>
                  </m:oMathPara>
                </a14:m>
                <a:endParaRPr lang="en-US" sz="2100" b="1" dirty="0"/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endParaRPr lang="en-US" sz="2000" b="1" dirty="0"/>
              </a:p>
              <a:p>
                <a:pPr marL="0" lv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𝑹𝒆𝒄𝒂𝒍𝒍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𝑻𝒓𝒖𝒆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𝑷𝒐𝒔𝒊𝒕𝒊𝒗𝒆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𝑻𝒓𝒖𝒆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𝑷𝒐𝒔𝒊𝒕𝒊𝒗𝒆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𝑭𝒂𝒍𝒔𝒆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𝑵𝒆𝒈𝒂𝒕𝒊𝒗𝒆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endParaRPr lang="en-US" sz="1600" b="1" dirty="0">
                  <a:solidFill>
                    <a:srgbClr val="FF0000"/>
                  </a:solidFill>
                </a:endParaRPr>
              </a:p>
              <a:p>
                <a:pPr lvl="0">
                  <a:spcBef>
                    <a:spcPts val="600"/>
                  </a:spcBef>
                  <a:spcAft>
                    <a:spcPts val="1200"/>
                  </a:spcAft>
                </a:pPr>
                <a:endParaRPr lang="en-US" sz="1900" dirty="0"/>
              </a:p>
            </p:txBody>
          </p:sp>
        </mc:Choice>
        <mc:Fallback xmlns="">
          <p:sp>
            <p:nvSpPr>
              <p:cNvPr id="81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38494"/>
                <a:ext cx="6950849" cy="191603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51826" y="3453609"/>
            <a:ext cx="3284376" cy="16255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b="1" dirty="0">
                <a:solidFill>
                  <a:srgbClr val="FF0000"/>
                </a:solidFill>
              </a:rPr>
              <a:t>Thoughts on Precision and Recall of the first step of the range query algorithm? </a:t>
            </a:r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606200" y="5884852"/>
            <a:ext cx="10992040" cy="968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Z-order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(0,1) </a:t>
            </a:r>
            <a:r>
              <a:rPr lang="en-US" sz="1800" b="1" dirty="0"/>
              <a:t>(1,0) (1,1) (0,2)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(0,3) </a:t>
            </a:r>
            <a:r>
              <a:rPr lang="en-US" sz="1800" b="1" dirty="0"/>
              <a:t>(1,2) (1,3) (2,0) </a:t>
            </a:r>
            <a:r>
              <a:rPr lang="en-US" sz="1800" b="1" dirty="0">
                <a:solidFill>
                  <a:srgbClr val="7030A0"/>
                </a:solidFill>
              </a:rPr>
              <a:t>(2,1) </a:t>
            </a:r>
            <a:r>
              <a:rPr lang="en-US" sz="1800" b="1" dirty="0"/>
              <a:t>(3,0) </a:t>
            </a:r>
            <a:r>
              <a:rPr lang="en-US" sz="1800" b="1" dirty="0">
                <a:solidFill>
                  <a:srgbClr val="7030A0"/>
                </a:solidFill>
              </a:rPr>
              <a:t>(3,1) 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(3,2) (3,3)</a:t>
            </a:r>
            <a:endParaRPr lang="en-US" sz="19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129976"/>
              </p:ext>
            </p:extLst>
          </p:nvPr>
        </p:nvGraphicFramePr>
        <p:xfrm>
          <a:off x="8847893" y="2599111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8504538" y="4501307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8619295" y="4703880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619295" y="2113080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8910020" y="488677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7099805" y="3297478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0448672" y="2783639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869537" y="2661432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9" name="Freeform 18"/>
          <p:cNvSpPr/>
          <p:nvPr/>
        </p:nvSpPr>
        <p:spPr bwMode="auto">
          <a:xfrm>
            <a:off x="8869537" y="3682961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0776978" y="2420400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129220" y="2372183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93485" y="238151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848961" y="237751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499077" y="402704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489154" y="354390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499076" y="3070425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494460" y="3054528"/>
            <a:ext cx="1277306" cy="96011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49" name="Down Arrow 48"/>
          <p:cNvSpPr/>
          <p:nvPr/>
        </p:nvSpPr>
        <p:spPr>
          <a:xfrm>
            <a:off x="8753355" y="5343972"/>
            <a:ext cx="261257" cy="54087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 flipV="1">
            <a:off x="3850007" y="6180913"/>
            <a:ext cx="261257" cy="49751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/>
              <a:t>Hilbert Curves </a:t>
            </a:r>
            <a:endParaRPr lang="en-US" dirty="0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838200" y="1282959"/>
            <a:ext cx="10825065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+mj-lt"/>
              </a:rPr>
              <a:t>Step1:</a:t>
            </a:r>
            <a:r>
              <a:rPr lang="en-US" altLang="en-US" sz="2200" dirty="0">
                <a:latin typeface="+mj-lt"/>
              </a:rPr>
              <a:t> Read in the n-bit binary representation of the x and y coordinates.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+mj-lt"/>
              </a:rPr>
              <a:t>Step 2:</a:t>
            </a:r>
            <a:r>
              <a:rPr lang="en-US" altLang="en-US" sz="2200" dirty="0">
                <a:latin typeface="+mj-lt"/>
              </a:rPr>
              <a:t> Interleave bits of the two binary numbers into one string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+mj-lt"/>
              </a:rPr>
              <a:t>Step3:</a:t>
            </a:r>
            <a:r>
              <a:rPr lang="en-US" altLang="en-US" sz="2200" dirty="0">
                <a:latin typeface="+mj-lt"/>
              </a:rPr>
              <a:t> Divide the string into from left to right into 2-bit strings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+mj-lt"/>
              </a:rPr>
              <a:t>Step4</a:t>
            </a:r>
            <a:r>
              <a:rPr lang="en-US" altLang="en-US" sz="2200" dirty="0">
                <a:latin typeface="+mj-lt"/>
              </a:rPr>
              <a:t>: Assign decimal values: “00” as 0; “01” as 1; “10” as 3; “11” as 2 and put into an array is the same order as the strings occurred.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+mj-lt"/>
              </a:rPr>
              <a:t>Step5:</a:t>
            </a:r>
            <a:r>
              <a:rPr lang="en-US" altLang="en-US" sz="2200" dirty="0">
                <a:latin typeface="+mj-lt"/>
              </a:rPr>
              <a:t> For each number j in the array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j-lt"/>
              </a:rPr>
              <a:t>If j==0 then switch every following occurrence of 1 to 3 and vice-versa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j-lt"/>
              </a:rPr>
              <a:t>If j==3 then switch every following occurrence of 0 to 2 and vice-versa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+mj-lt"/>
              </a:rPr>
              <a:t>Step6:</a:t>
            </a:r>
            <a:r>
              <a:rPr lang="en-US" altLang="en-US" sz="2200" dirty="0">
                <a:latin typeface="+mj-lt"/>
              </a:rPr>
              <a:t> Convert each number in the array to its binary representation (2-bit strings), concatenate from left to right and convert to decimal.</a:t>
            </a:r>
          </a:p>
        </p:txBody>
      </p:sp>
    </p:spTree>
    <p:extLst>
      <p:ext uri="{BB962C8B-B14F-4D97-AF65-F5344CB8AC3E}">
        <p14:creationId xmlns:p14="http://schemas.microsoft.com/office/powerpoint/2010/main" val="5783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/>
              <a:t>Hilbert Curves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00149"/>
              </p:ext>
            </p:extLst>
          </p:nvPr>
        </p:nvGraphicFramePr>
        <p:xfrm>
          <a:off x="1769183" y="221726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425828" y="411945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>
            <a:off x="1540585" y="432203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540585" y="173123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1831310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3369962" y="240179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790827" y="227958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1790827" y="330111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98268" y="203855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50510" y="199033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14775" y="1999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70251" y="1995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20367" y="364519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410444" y="316205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20366" y="268857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28897"/>
              </p:ext>
            </p:extLst>
          </p:nvPr>
        </p:nvGraphicFramePr>
        <p:xfrm>
          <a:off x="6666926" y="2009619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(0,3)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(1,3)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(2,3)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(3,3)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(0,2)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(1,2)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(2,2)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(3,2)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(0,1)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(2,1)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(3,1)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(0,0)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(1,0)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(2,0)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(3,0)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>
            <a:off x="6438332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438332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 bwMode="auto">
          <a:xfrm>
            <a:off x="6930092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24" name="Rectangle 23"/>
          <p:cNvSpPr/>
          <p:nvPr/>
        </p:nvSpPr>
        <p:spPr bwMode="auto">
          <a:xfrm rot="16200000">
            <a:off x="4916718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/>
              <a:t>Hilbert Curves (Step 1)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00149"/>
              </p:ext>
            </p:extLst>
          </p:nvPr>
        </p:nvGraphicFramePr>
        <p:xfrm>
          <a:off x="1769183" y="221726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425828" y="411945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>
            <a:off x="1540585" y="432203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540585" y="173123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1831310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3369962" y="240179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790827" y="227958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1790827" y="330111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98268" y="203855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50510" y="199033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14775" y="1999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70251" y="199566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20367" y="364519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410444" y="316205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20366" y="268857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92706"/>
              </p:ext>
            </p:extLst>
          </p:nvPr>
        </p:nvGraphicFramePr>
        <p:xfrm>
          <a:off x="6613634" y="1692041"/>
          <a:ext cx="304167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>
            <a:off x="6438332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438332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6930092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29" name="Rectangle 28"/>
          <p:cNvSpPr/>
          <p:nvPr/>
        </p:nvSpPr>
        <p:spPr bwMode="auto">
          <a:xfrm rot="16200000">
            <a:off x="4916718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38332" y="5318449"/>
            <a:ext cx="3270266" cy="606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Write the X and Y coordinates in Binary Form</a:t>
            </a:r>
          </a:p>
        </p:txBody>
      </p:sp>
    </p:spTree>
    <p:extLst>
      <p:ext uri="{BB962C8B-B14F-4D97-AF65-F5344CB8AC3E}">
        <p14:creationId xmlns:p14="http://schemas.microsoft.com/office/powerpoint/2010/main" val="33999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14422"/>
              </p:ext>
            </p:extLst>
          </p:nvPr>
        </p:nvGraphicFramePr>
        <p:xfrm>
          <a:off x="2092409" y="2380735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767716" y="428293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14408" y="1284045"/>
            <a:ext cx="6016273" cy="494270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Goal: </a:t>
            </a:r>
            <a:r>
              <a:rPr lang="en-US" sz="2400" dirty="0"/>
              <a:t>Store spatial objects A,B and C in storage system such that following queries can be executed efficiently.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Point Queries: 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Range Queries: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Nearest Neighbor Queries</a:t>
            </a:r>
          </a:p>
          <a:p>
            <a:pPr lvl="1"/>
            <a:r>
              <a:rPr lang="en-US" dirty="0"/>
              <a:t>Find the nearest spatial object (or k nearest spatial objects) of the point (2,1)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Spatial Joins:  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863811" y="4485504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863811" y="1894704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931772" y="468580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342447" y="324671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693188" y="2565263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114053" y="2443056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2114053" y="3464585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021494" y="220202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81974" y="215380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38001" y="216313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93477" y="215913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43593" y="380043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58384" y="3317287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743592" y="284381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310127" y="3779143"/>
            <a:ext cx="102637" cy="111968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/>
              <a:t>Scenario for Designing Spatial Indexes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9554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/>
              <a:t>Hilbert Curves (Step 2)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31569"/>
              </p:ext>
            </p:extLst>
          </p:nvPr>
        </p:nvGraphicFramePr>
        <p:xfrm>
          <a:off x="7616492" y="208824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7533964" y="442965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7533964" y="183885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8025724" y="453540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4" name="Rectangle 33"/>
          <p:cNvSpPr/>
          <p:nvPr/>
        </p:nvSpPr>
        <p:spPr bwMode="auto">
          <a:xfrm rot="16200000">
            <a:off x="6012350" y="298185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46226" y="5424003"/>
            <a:ext cx="3270266" cy="606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Interleave them to create one string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85534"/>
              </p:ext>
            </p:extLst>
          </p:nvPr>
        </p:nvGraphicFramePr>
        <p:xfrm>
          <a:off x="1450722" y="1838856"/>
          <a:ext cx="304167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7" name="Straight Arrow Connector 36"/>
          <p:cNvCxnSpPr/>
          <p:nvPr/>
        </p:nvCxnSpPr>
        <p:spPr bwMode="auto">
          <a:xfrm>
            <a:off x="1275420" y="454599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1275420" y="195519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8"/>
          <p:cNvSpPr/>
          <p:nvPr/>
        </p:nvSpPr>
        <p:spPr bwMode="auto">
          <a:xfrm>
            <a:off x="1767180" y="4651737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40" name="Rectangle 39"/>
          <p:cNvSpPr/>
          <p:nvPr/>
        </p:nvSpPr>
        <p:spPr bwMode="auto">
          <a:xfrm rot="16200000">
            <a:off x="-246194" y="309819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222789" y="2891481"/>
            <a:ext cx="1183774" cy="3954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/>
              <a:t>Hilbert Curves (Step 3)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29105"/>
              </p:ext>
            </p:extLst>
          </p:nvPr>
        </p:nvGraphicFramePr>
        <p:xfrm>
          <a:off x="7517638" y="2089026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01 00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11 00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00 00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7435110" y="4430435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7435110" y="1839635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7926870" y="453618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4" name="Rectangle 33"/>
          <p:cNvSpPr/>
          <p:nvPr/>
        </p:nvSpPr>
        <p:spPr bwMode="auto">
          <a:xfrm rot="16200000">
            <a:off x="5913496" y="298263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60528" y="5382563"/>
            <a:ext cx="3270266" cy="606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</a:pPr>
            <a:r>
              <a:rPr lang="en-US" altLang="en-US" dirty="0"/>
              <a:t>Divide the string into from left to right into 2-bit strings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55505"/>
              </p:ext>
            </p:extLst>
          </p:nvPr>
        </p:nvGraphicFramePr>
        <p:xfrm>
          <a:off x="1512896" y="205776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>
            <a:off x="1430368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430368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1922128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29" name="Rectangle 28"/>
          <p:cNvSpPr/>
          <p:nvPr/>
        </p:nvSpPr>
        <p:spPr bwMode="auto">
          <a:xfrm rot="16200000">
            <a:off x="-91246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421186" y="2945197"/>
            <a:ext cx="931990" cy="46955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/>
              <a:t>Hilbert Curves (Step 4)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24239"/>
              </p:ext>
            </p:extLst>
          </p:nvPr>
        </p:nvGraphicFramePr>
        <p:xfrm>
          <a:off x="7600017" y="205776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7517489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7517489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8009249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4" name="Rectangle 33"/>
          <p:cNvSpPr/>
          <p:nvPr/>
        </p:nvSpPr>
        <p:spPr bwMode="auto">
          <a:xfrm rot="16200000">
            <a:off x="5995875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29751" y="5109188"/>
            <a:ext cx="3270266" cy="9951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</a:pPr>
            <a:r>
              <a:rPr lang="en-US" altLang="en-US" dirty="0"/>
              <a:t>Assign decimal values: “00” as 0; “01” as 1; “10” as 3; “11” as 2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493675"/>
              </p:ext>
            </p:extLst>
          </p:nvPr>
        </p:nvGraphicFramePr>
        <p:xfrm>
          <a:off x="1528730" y="205776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01 00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11 00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00 00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>
            <a:off x="1446202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446202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1937962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29" name="Rectangle 28"/>
          <p:cNvSpPr/>
          <p:nvPr/>
        </p:nvSpPr>
        <p:spPr bwMode="auto">
          <a:xfrm rot="16200000">
            <a:off x="-75412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198076" y="2843689"/>
            <a:ext cx="1326292" cy="5189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/>
              <a:t>Hilbert Curves (Step 5)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06393"/>
              </p:ext>
            </p:extLst>
          </p:nvPr>
        </p:nvGraphicFramePr>
        <p:xfrm>
          <a:off x="7138698" y="1988354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7056170" y="4329763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7056170" y="1738963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7547930" y="443550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4" name="Rectangle 33"/>
          <p:cNvSpPr/>
          <p:nvPr/>
        </p:nvSpPr>
        <p:spPr bwMode="auto">
          <a:xfrm rot="16200000">
            <a:off x="5534556" y="2881963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65756" y="5082630"/>
            <a:ext cx="5322421" cy="15605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</a:pPr>
            <a:r>
              <a:rPr lang="en-US" altLang="en-US" sz="2100" dirty="0"/>
              <a:t>If j==0 then switch every following occurrence of 1 to 3 and vice-versa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</a:pPr>
            <a:r>
              <a:rPr lang="en-US" altLang="en-US" sz="2100" dirty="0"/>
              <a:t>If j==3 then switch every following occurrence of 0 to 2 and vice-versa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39623"/>
              </p:ext>
            </p:extLst>
          </p:nvPr>
        </p:nvGraphicFramePr>
        <p:xfrm>
          <a:off x="1384568" y="1960775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>
            <a:off x="1302040" y="4302184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302040" y="1711384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1793800" y="440793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29" name="Rectangle 28"/>
          <p:cNvSpPr/>
          <p:nvPr/>
        </p:nvSpPr>
        <p:spPr bwMode="auto">
          <a:xfrm rot="16200000">
            <a:off x="-219574" y="2854384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950941" y="2913499"/>
            <a:ext cx="876026" cy="4777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/>
              <a:t>Hilbert Curves (Step 6)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32790"/>
              </p:ext>
            </p:extLst>
          </p:nvPr>
        </p:nvGraphicFramePr>
        <p:xfrm>
          <a:off x="7138698" y="1988354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7056170" y="4329763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7056170" y="1738963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7547930" y="443550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4" name="Rectangle 33"/>
          <p:cNvSpPr/>
          <p:nvPr/>
        </p:nvSpPr>
        <p:spPr bwMode="auto">
          <a:xfrm rot="16200000">
            <a:off x="5534556" y="2881963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14253" y="5276999"/>
            <a:ext cx="3440989" cy="827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</a:pPr>
            <a:r>
              <a:rPr lang="en-US" altLang="en-US" sz="2100" dirty="0"/>
              <a:t>Concatenate and Convert to Binary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950941" y="2913499"/>
            <a:ext cx="876026" cy="4777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464924"/>
              </p:ext>
            </p:extLst>
          </p:nvPr>
        </p:nvGraphicFramePr>
        <p:xfrm>
          <a:off x="1451742" y="1891361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>
            <a:off x="1369214" y="4232770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369214" y="1641970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860974" y="433851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152400" y="278497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/>
              <a:t>Hilbert Curves (Step 6)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76500"/>
              </p:ext>
            </p:extLst>
          </p:nvPr>
        </p:nvGraphicFramePr>
        <p:xfrm>
          <a:off x="7138698" y="1988354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7056170" y="4329763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7056170" y="1738963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7547930" y="443550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4" name="Rectangle 33"/>
          <p:cNvSpPr/>
          <p:nvPr/>
        </p:nvSpPr>
        <p:spPr bwMode="auto">
          <a:xfrm rot="16200000">
            <a:off x="5534556" y="2881963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14253" y="5276999"/>
            <a:ext cx="3440989" cy="827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</a:pPr>
            <a:r>
              <a:rPr lang="en-US" altLang="en-US" sz="2100" dirty="0"/>
              <a:t>Concatenate and Convert to Binary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950941" y="2913499"/>
            <a:ext cx="876026" cy="47779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44897"/>
              </p:ext>
            </p:extLst>
          </p:nvPr>
        </p:nvGraphicFramePr>
        <p:xfrm>
          <a:off x="1451742" y="1988354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>
            <a:off x="1369214" y="4329763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1369214" y="1738963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 bwMode="auto">
          <a:xfrm>
            <a:off x="1860974" y="443550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25" name="Rectangle 24"/>
          <p:cNvSpPr/>
          <p:nvPr/>
        </p:nvSpPr>
        <p:spPr bwMode="auto">
          <a:xfrm rot="16200000">
            <a:off x="-152400" y="2881963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856061"/>
          </a:xfrm>
        </p:spPr>
        <p:txBody>
          <a:bodyPr/>
          <a:lstStyle/>
          <a:p>
            <a:r>
              <a:rPr lang="en-US" dirty="0"/>
              <a:t>Hilbert Curves (Step 6)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73267"/>
              </p:ext>
            </p:extLst>
          </p:nvPr>
        </p:nvGraphicFramePr>
        <p:xfrm>
          <a:off x="7116722" y="1698026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7034194" y="4039435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7034194" y="1448635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7525954" y="414518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4" name="Rectangle 33"/>
          <p:cNvSpPr/>
          <p:nvPr/>
        </p:nvSpPr>
        <p:spPr bwMode="auto">
          <a:xfrm rot="16200000">
            <a:off x="5512580" y="259163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183777"/>
              </p:ext>
            </p:extLst>
          </p:nvPr>
        </p:nvGraphicFramePr>
        <p:xfrm>
          <a:off x="1582456" y="1884204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1239101" y="3786400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1353858" y="3988973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353858" y="1398173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 bwMode="auto">
          <a:xfrm>
            <a:off x="1644583" y="4171864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26" name="Rectangle 25"/>
          <p:cNvSpPr/>
          <p:nvPr/>
        </p:nvSpPr>
        <p:spPr bwMode="auto">
          <a:xfrm rot="16200000">
            <a:off x="-165632" y="258257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183235" y="2068732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604100" y="1946525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9" name="Freeform 28"/>
          <p:cNvSpPr/>
          <p:nvPr/>
        </p:nvSpPr>
        <p:spPr bwMode="auto">
          <a:xfrm>
            <a:off x="1604100" y="2968054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511541" y="1705493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63783" y="1657276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28048" y="166660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583524" y="166260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233640" y="331214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223717" y="282899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233639" y="235551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13"/>
          <p:cNvSpPr>
            <a:spLocks noGrp="1"/>
          </p:cNvSpPr>
          <p:nvPr>
            <p:ph idx="1"/>
          </p:nvPr>
        </p:nvSpPr>
        <p:spPr>
          <a:xfrm>
            <a:off x="824967" y="5230766"/>
            <a:ext cx="11090225" cy="1205815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Hilbert-curve</a:t>
            </a:r>
            <a:r>
              <a:rPr lang="en-US" sz="1700" b="1" dirty="0"/>
              <a:t>:  </a:t>
            </a:r>
            <a:r>
              <a:rPr lang="en-US" sz="1800" b="1" dirty="0">
                <a:solidFill>
                  <a:srgbClr val="0070C0"/>
                </a:solidFill>
              </a:rPr>
              <a:t>(0,0) </a:t>
            </a:r>
            <a:r>
              <a:rPr lang="en-US" sz="1800" b="1" dirty="0"/>
              <a:t>(1,0)  (1,1) </a:t>
            </a:r>
            <a:r>
              <a:rPr lang="en-US" sz="1800" b="1" dirty="0">
                <a:solidFill>
                  <a:srgbClr val="0070C0"/>
                </a:solidFill>
              </a:rPr>
              <a:t>(0,1) </a:t>
            </a:r>
            <a:r>
              <a:rPr lang="en-US" sz="1800" b="1" dirty="0"/>
              <a:t>(0,2)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(0,3) </a:t>
            </a:r>
            <a:r>
              <a:rPr lang="en-US" sz="1800" b="1" dirty="0"/>
              <a:t>(1,3) (1,2) </a:t>
            </a:r>
            <a:r>
              <a:rPr lang="en-US" sz="1800" b="1" dirty="0">
                <a:solidFill>
                  <a:srgbClr val="7030A0"/>
                </a:solidFill>
              </a:rPr>
              <a:t>(2,2) </a:t>
            </a:r>
            <a:r>
              <a:rPr lang="en-US" sz="1800" b="1" dirty="0"/>
              <a:t>(2,3) </a:t>
            </a:r>
            <a:r>
              <a:rPr lang="en-US" sz="1800" b="1" dirty="0">
                <a:solidFill>
                  <a:srgbClr val="7030A0"/>
                </a:solidFill>
              </a:rPr>
              <a:t>(3,3) (3,2) (3,1) (2,1) </a:t>
            </a:r>
            <a:r>
              <a:rPr lang="en-US" sz="1800" b="1" dirty="0"/>
              <a:t>(2,0) (3,0)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229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9"/>
            <a:ext cx="10515600" cy="826390"/>
          </a:xfrm>
        </p:spPr>
        <p:txBody>
          <a:bodyPr/>
          <a:lstStyle/>
          <a:p>
            <a:r>
              <a:rPr lang="en-US" dirty="0"/>
              <a:t>Hilbert Curves (Step 6)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7116722" y="1698026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7034194" y="4039435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7034194" y="1448635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7525954" y="414518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4" name="Rectangle 33"/>
          <p:cNvSpPr/>
          <p:nvPr/>
        </p:nvSpPr>
        <p:spPr bwMode="auto">
          <a:xfrm rot="16200000">
            <a:off x="5512580" y="259163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582456" y="1884204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1239101" y="3786400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1353858" y="3988973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353858" y="1398173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 bwMode="auto">
          <a:xfrm>
            <a:off x="1644583" y="4171864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26" name="Rectangle 25"/>
          <p:cNvSpPr/>
          <p:nvPr/>
        </p:nvSpPr>
        <p:spPr bwMode="auto">
          <a:xfrm rot="16200000">
            <a:off x="-165632" y="258257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183235" y="2068732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604100" y="1946525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9" name="Freeform 28"/>
          <p:cNvSpPr/>
          <p:nvPr/>
        </p:nvSpPr>
        <p:spPr bwMode="auto">
          <a:xfrm>
            <a:off x="1604100" y="2968054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511541" y="1705493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63783" y="1657276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28048" y="166660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583524" y="166260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233640" y="331214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223717" y="282899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233639" y="235551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13"/>
          <p:cNvSpPr>
            <a:spLocks noGrp="1"/>
          </p:cNvSpPr>
          <p:nvPr>
            <p:ph idx="1"/>
          </p:nvPr>
        </p:nvSpPr>
        <p:spPr>
          <a:xfrm>
            <a:off x="824967" y="5230766"/>
            <a:ext cx="11090225" cy="1205815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Hilbert-curve</a:t>
            </a:r>
            <a:r>
              <a:rPr lang="en-US" sz="2000" b="1" dirty="0"/>
              <a:t>:  </a:t>
            </a:r>
            <a:r>
              <a:rPr lang="en-US" sz="2400" b="1" dirty="0">
                <a:solidFill>
                  <a:srgbClr val="0070C0"/>
                </a:solidFill>
              </a:rPr>
              <a:t>(0,0) </a:t>
            </a:r>
            <a:r>
              <a:rPr lang="en-US" sz="2400" b="1" dirty="0"/>
              <a:t>(1,0)  (1,1) </a:t>
            </a:r>
            <a:r>
              <a:rPr lang="en-US" sz="2400" b="1" dirty="0">
                <a:solidFill>
                  <a:srgbClr val="0070C0"/>
                </a:solidFill>
              </a:rPr>
              <a:t>(0,1) </a:t>
            </a:r>
            <a:r>
              <a:rPr lang="en-US" sz="2400" b="1" dirty="0"/>
              <a:t>(0,2)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(0,3) </a:t>
            </a:r>
            <a:r>
              <a:rPr lang="en-US" sz="2400" b="1" dirty="0"/>
              <a:t>(1,3) (1,2) </a:t>
            </a:r>
            <a:r>
              <a:rPr lang="en-US" sz="2400" b="1" dirty="0">
                <a:solidFill>
                  <a:srgbClr val="7030A0"/>
                </a:solidFill>
              </a:rPr>
              <a:t>(2,2) </a:t>
            </a:r>
            <a:r>
              <a:rPr lang="en-US" sz="2400" b="1" dirty="0"/>
              <a:t>(2,3) </a:t>
            </a:r>
            <a:r>
              <a:rPr lang="en-US" sz="2400" b="1" dirty="0">
                <a:solidFill>
                  <a:srgbClr val="7030A0"/>
                </a:solidFill>
              </a:rPr>
              <a:t>(3,3) (3,2) (3,1) (2,1) </a:t>
            </a:r>
            <a:r>
              <a:rPr lang="en-US" sz="2400" b="1" dirty="0"/>
              <a:t>(2,0) (3,0)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282249" y="3655845"/>
            <a:ext cx="790832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173442" y="3100460"/>
            <a:ext cx="7482" cy="62957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301568" y="3092485"/>
            <a:ext cx="724367" cy="797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7252520" y="2428372"/>
            <a:ext cx="22648" cy="53040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7301568" y="1823160"/>
            <a:ext cx="22648" cy="53040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356438" y="1823160"/>
            <a:ext cx="790832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8180924" y="1924819"/>
            <a:ext cx="3741" cy="62293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180924" y="2606689"/>
            <a:ext cx="790832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8968608" y="1842845"/>
            <a:ext cx="7482" cy="62957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8968608" y="1774911"/>
            <a:ext cx="1115296" cy="1746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9964354" y="1889813"/>
            <a:ext cx="3741" cy="62293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9948126" y="2536637"/>
            <a:ext cx="3741" cy="62293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9096069" y="3172668"/>
            <a:ext cx="724367" cy="797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9052798" y="3106360"/>
            <a:ext cx="3741" cy="62293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173522" y="3778425"/>
            <a:ext cx="790832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66775" y="147991"/>
            <a:ext cx="10515600" cy="1004287"/>
          </a:xfrm>
        </p:spPr>
        <p:txBody>
          <a:bodyPr/>
          <a:lstStyle/>
          <a:p>
            <a:r>
              <a:rPr lang="en-US" dirty="0"/>
              <a:t>Hilbert Curves Vs Z-Curves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04372"/>
              </p:ext>
            </p:extLst>
          </p:nvPr>
        </p:nvGraphicFramePr>
        <p:xfrm>
          <a:off x="1623610" y="169233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1541082" y="403374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1541082" y="144294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2032842" y="413949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34" name="Rectangle 33"/>
          <p:cNvSpPr/>
          <p:nvPr/>
        </p:nvSpPr>
        <p:spPr bwMode="auto">
          <a:xfrm rot="16200000">
            <a:off x="19468" y="258594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89137" y="3650156"/>
            <a:ext cx="790832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680330" y="2909723"/>
            <a:ext cx="7482" cy="62957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789137" y="2901748"/>
            <a:ext cx="724367" cy="797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1885974" y="2362437"/>
            <a:ext cx="22648" cy="53040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1863326" y="1817471"/>
            <a:ext cx="22648" cy="53040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863326" y="1817471"/>
            <a:ext cx="790832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687812" y="1919130"/>
            <a:ext cx="3741" cy="62293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687812" y="2601000"/>
            <a:ext cx="790832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3475496" y="1837156"/>
            <a:ext cx="7482" cy="62957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475496" y="1769222"/>
            <a:ext cx="1115296" cy="1746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471242" y="1884124"/>
            <a:ext cx="3741" cy="62293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455014" y="2530948"/>
            <a:ext cx="3741" cy="62293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602957" y="3166979"/>
            <a:ext cx="724367" cy="797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559686" y="3100671"/>
            <a:ext cx="3741" cy="62293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680410" y="3772736"/>
            <a:ext cx="790832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21964"/>
              </p:ext>
            </p:extLst>
          </p:nvPr>
        </p:nvGraphicFramePr>
        <p:xfrm>
          <a:off x="7184101" y="169233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8" name="Straight Arrow Connector 57"/>
          <p:cNvCxnSpPr/>
          <p:nvPr/>
        </p:nvCxnSpPr>
        <p:spPr bwMode="auto">
          <a:xfrm>
            <a:off x="7101573" y="403374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7101573" y="144294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tangle 59"/>
          <p:cNvSpPr/>
          <p:nvPr/>
        </p:nvSpPr>
        <p:spPr bwMode="auto">
          <a:xfrm>
            <a:off x="7593333" y="413949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61" name="Rectangle 60"/>
          <p:cNvSpPr/>
          <p:nvPr/>
        </p:nvSpPr>
        <p:spPr bwMode="auto">
          <a:xfrm rot="16200000">
            <a:off x="5579959" y="258594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7593333" y="2935682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672784" y="2935682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8358325" y="2935682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7575111" y="2426917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536892" y="1865280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604065" y="1803965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339106" y="177960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335212" y="1816144"/>
            <a:ext cx="706919" cy="1766849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059313" y="291837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138764" y="2918376"/>
            <a:ext cx="666322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9824305" y="2918376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9138299" y="2409566"/>
            <a:ext cx="763995" cy="50876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9100080" y="1847929"/>
            <a:ext cx="15085" cy="61808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167253" y="1786614"/>
            <a:ext cx="666227" cy="67940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9902294" y="1762255"/>
            <a:ext cx="0" cy="7037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Left Brace 76"/>
          <p:cNvSpPr/>
          <p:nvPr/>
        </p:nvSpPr>
        <p:spPr>
          <a:xfrm rot="5400000">
            <a:off x="8485267" y="1289498"/>
            <a:ext cx="472635" cy="580657"/>
          </a:xfrm>
          <a:prstGeom prst="leftBrace">
            <a:avLst>
              <a:gd name="adj1" fmla="val 8333"/>
              <a:gd name="adj2" fmla="val 5321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748777" y="4591020"/>
            <a:ext cx="3715270" cy="4214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Z-ordering </a:t>
            </a:r>
          </a:p>
        </p:txBody>
      </p:sp>
      <p:sp>
        <p:nvSpPr>
          <p:cNvPr id="79" name="Left Brace 78"/>
          <p:cNvSpPr/>
          <p:nvPr/>
        </p:nvSpPr>
        <p:spPr>
          <a:xfrm rot="10800000">
            <a:off x="10151195" y="2466017"/>
            <a:ext cx="472635" cy="580657"/>
          </a:xfrm>
          <a:prstGeom prst="leftBrace">
            <a:avLst>
              <a:gd name="adj1" fmla="val 8333"/>
              <a:gd name="adj2" fmla="val 53214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238667" y="4545932"/>
            <a:ext cx="3715270" cy="4214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Hilbert Curve</a:t>
            </a:r>
          </a:p>
        </p:txBody>
      </p:sp>
      <p:sp>
        <p:nvSpPr>
          <p:cNvPr id="2" name="Oval 1"/>
          <p:cNvSpPr/>
          <p:nvPr/>
        </p:nvSpPr>
        <p:spPr>
          <a:xfrm>
            <a:off x="2609672" y="2901748"/>
            <a:ext cx="805543" cy="79173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13"/>
          <p:cNvSpPr>
            <a:spLocks noGrp="1"/>
          </p:cNvSpPr>
          <p:nvPr>
            <p:ph idx="1"/>
          </p:nvPr>
        </p:nvSpPr>
        <p:spPr>
          <a:xfrm>
            <a:off x="596581" y="5161331"/>
            <a:ext cx="10515600" cy="602564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/>
              <a:t>Hilbert-</a:t>
            </a:r>
            <a:r>
              <a:rPr lang="en-US" sz="2000" b="1" dirty="0" err="1"/>
              <a:t>curver</a:t>
            </a:r>
            <a:r>
              <a:rPr lang="en-US" sz="1700" b="1" dirty="0"/>
              <a:t>: </a:t>
            </a:r>
            <a:r>
              <a:rPr lang="en-US" sz="1600" b="1" dirty="0">
                <a:solidFill>
                  <a:srgbClr val="0070C0"/>
                </a:solidFill>
              </a:rPr>
              <a:t>(0,0) </a:t>
            </a:r>
            <a:r>
              <a:rPr lang="en-US" sz="1600" b="1" dirty="0"/>
              <a:t>(1,0)  (1,1) </a:t>
            </a:r>
            <a:r>
              <a:rPr lang="en-US" sz="1600" b="1" dirty="0">
                <a:solidFill>
                  <a:srgbClr val="0070C0"/>
                </a:solidFill>
              </a:rPr>
              <a:t>(0,1) </a:t>
            </a:r>
            <a:r>
              <a:rPr lang="en-US" sz="1600" b="1" dirty="0"/>
              <a:t>(0,2)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(0,3) </a:t>
            </a:r>
            <a:r>
              <a:rPr lang="en-US" sz="1600" b="1" dirty="0"/>
              <a:t>(1,3) (1,2) </a:t>
            </a:r>
            <a:r>
              <a:rPr lang="en-US" sz="1600" b="1" dirty="0">
                <a:solidFill>
                  <a:srgbClr val="7030A0"/>
                </a:solidFill>
              </a:rPr>
              <a:t>(2,2) </a:t>
            </a:r>
            <a:r>
              <a:rPr lang="en-US" sz="1600" b="1" dirty="0"/>
              <a:t>(2,3) </a:t>
            </a:r>
            <a:r>
              <a:rPr lang="en-US" sz="1600" b="1" dirty="0">
                <a:solidFill>
                  <a:srgbClr val="7030A0"/>
                </a:solidFill>
              </a:rPr>
              <a:t>(3,3) (3,2) (3,1) (2,1) </a:t>
            </a:r>
            <a:r>
              <a:rPr lang="en-US" sz="1600" b="1" dirty="0"/>
              <a:t>(2,0) (3,0)</a:t>
            </a:r>
            <a:endParaRPr lang="en-US" sz="1800" b="1" dirty="0">
              <a:solidFill>
                <a:srgbClr val="7030A0"/>
              </a:solidFill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1600" b="1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endParaRPr lang="en-US" sz="1900" dirty="0"/>
          </a:p>
          <a:p>
            <a:pPr lvl="1"/>
            <a:endParaRPr lang="en-US" sz="19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582456" y="1513502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239101" y="341569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353858" y="3618271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353858" y="1027471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644583" y="380116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165632" y="221186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83235" y="1698030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604100" y="1575823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604100" y="2597352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11541" y="1334791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63783" y="128657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28048" y="1295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83524" y="129190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33640" y="2941439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3717" y="245829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33639" y="1984816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798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Hilbert- curve: Range Query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598018" y="4909606"/>
            <a:ext cx="673824" cy="326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57" name="Right Brace 56"/>
          <p:cNvSpPr/>
          <p:nvPr/>
        </p:nvSpPr>
        <p:spPr>
          <a:xfrm rot="5400000">
            <a:off x="8495003" y="4842442"/>
            <a:ext cx="266676" cy="1562592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417062" y="5837113"/>
            <a:ext cx="535496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59" name="Right Brace 58"/>
          <p:cNvSpPr/>
          <p:nvPr/>
        </p:nvSpPr>
        <p:spPr>
          <a:xfrm rot="5400000">
            <a:off x="6823596" y="5340827"/>
            <a:ext cx="266676" cy="56882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10069" y="5790350"/>
            <a:ext cx="430313" cy="298579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61" name="Right Brace 60"/>
          <p:cNvSpPr/>
          <p:nvPr/>
        </p:nvSpPr>
        <p:spPr>
          <a:xfrm rot="5400000">
            <a:off x="5337109" y="5303337"/>
            <a:ext cx="266676" cy="56882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238361" y="5801126"/>
            <a:ext cx="430313" cy="2985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229023" y="1968919"/>
            <a:ext cx="1277306" cy="96011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197454"/>
              </p:ext>
            </p:extLst>
          </p:nvPr>
        </p:nvGraphicFramePr>
        <p:xfrm>
          <a:off x="7106800" y="146437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88" name="Straight Arrow Connector 87"/>
          <p:cNvCxnSpPr/>
          <p:nvPr/>
        </p:nvCxnSpPr>
        <p:spPr bwMode="auto">
          <a:xfrm>
            <a:off x="7024272" y="380578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 flipV="1">
            <a:off x="7024272" y="121498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Rectangle 89"/>
          <p:cNvSpPr/>
          <p:nvPr/>
        </p:nvSpPr>
        <p:spPr bwMode="auto">
          <a:xfrm>
            <a:off x="7516032" y="391153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91" name="Rectangle 90"/>
          <p:cNvSpPr/>
          <p:nvPr/>
        </p:nvSpPr>
        <p:spPr bwMode="auto">
          <a:xfrm rot="16200000">
            <a:off x="5502658" y="235798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272327" y="3422196"/>
            <a:ext cx="790832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8163520" y="2681763"/>
            <a:ext cx="7482" cy="62957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7272327" y="2673788"/>
            <a:ext cx="724367" cy="797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7369164" y="2134477"/>
            <a:ext cx="22648" cy="53040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7346516" y="1589511"/>
            <a:ext cx="22648" cy="53040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346516" y="1589511"/>
            <a:ext cx="790832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8171002" y="1691170"/>
            <a:ext cx="3741" cy="62293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8171002" y="2373040"/>
            <a:ext cx="790832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 flipV="1">
            <a:off x="8958686" y="1609196"/>
            <a:ext cx="7482" cy="62957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8958686" y="1541262"/>
            <a:ext cx="1115296" cy="1746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9954432" y="1656164"/>
            <a:ext cx="3741" cy="62293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9938204" y="2302988"/>
            <a:ext cx="3741" cy="62293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9086147" y="2939019"/>
            <a:ext cx="724367" cy="797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9042876" y="2872711"/>
            <a:ext cx="3741" cy="622935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9163600" y="3544776"/>
            <a:ext cx="790832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Down Arrow 106"/>
          <p:cNvSpPr/>
          <p:nvPr/>
        </p:nvSpPr>
        <p:spPr>
          <a:xfrm>
            <a:off x="9317701" y="4679923"/>
            <a:ext cx="261257" cy="54087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Down Arrow 107"/>
          <p:cNvSpPr/>
          <p:nvPr/>
        </p:nvSpPr>
        <p:spPr>
          <a:xfrm flipV="1">
            <a:off x="3878684" y="5548755"/>
            <a:ext cx="261257" cy="49751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05073" y="6244437"/>
            <a:ext cx="4307082" cy="55050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Need to pic min and max Hilbert curve values for this range !</a:t>
            </a:r>
          </a:p>
        </p:txBody>
      </p:sp>
    </p:spTree>
    <p:extLst>
      <p:ext uri="{BB962C8B-B14F-4D97-AF65-F5344CB8AC3E}">
        <p14:creationId xmlns:p14="http://schemas.microsoft.com/office/powerpoint/2010/main" val="27840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14422"/>
              </p:ext>
            </p:extLst>
          </p:nvPr>
        </p:nvGraphicFramePr>
        <p:xfrm>
          <a:off x="2092409" y="2380735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767716" y="428293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81802" y="1284045"/>
            <a:ext cx="5948879" cy="494270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Goal: </a:t>
            </a:r>
            <a:r>
              <a:rPr lang="en-US" sz="2400" dirty="0"/>
              <a:t>Store spatial objects A,B and C in storage system such that following queries can be executed efficiently.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Point Queries: 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Range Queries: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Nearest Neighbor Queries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Spatial Joins:  </a:t>
            </a:r>
          </a:p>
          <a:p>
            <a:pPr lvl="1"/>
            <a:r>
              <a:rPr lang="en-US" dirty="0"/>
              <a:t>Find the spatial objects which intersect the object R1</a:t>
            </a:r>
          </a:p>
          <a:p>
            <a:pPr lvl="1"/>
            <a:endParaRPr lang="en-US" sz="19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863811" y="4485504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863811" y="1894704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931772" y="468580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342447" y="324671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693188" y="2565263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114053" y="2443056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2114053" y="3464585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021494" y="220202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81974" y="2153807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38001" y="216313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93477" y="215913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43593" y="3800434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58384" y="3317287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743592" y="284381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3573624" y="2463282"/>
            <a:ext cx="961054" cy="1688840"/>
          </a:xfrm>
          <a:custGeom>
            <a:avLst/>
            <a:gdLst>
              <a:gd name="connsiteX0" fmla="*/ 0 w 961054"/>
              <a:gd name="connsiteY0" fmla="*/ 1688840 h 1688840"/>
              <a:gd name="connsiteX1" fmla="*/ 65315 w 961054"/>
              <a:gd name="connsiteY1" fmla="*/ 1679510 h 1688840"/>
              <a:gd name="connsiteX2" fmla="*/ 102637 w 961054"/>
              <a:gd name="connsiteY2" fmla="*/ 1670179 h 1688840"/>
              <a:gd name="connsiteX3" fmla="*/ 158621 w 961054"/>
              <a:gd name="connsiteY3" fmla="*/ 1660849 h 1688840"/>
              <a:gd name="connsiteX4" fmla="*/ 214605 w 961054"/>
              <a:gd name="connsiteY4" fmla="*/ 1642187 h 1688840"/>
              <a:gd name="connsiteX5" fmla="*/ 289249 w 961054"/>
              <a:gd name="connsiteY5" fmla="*/ 1614196 h 1688840"/>
              <a:gd name="connsiteX6" fmla="*/ 317241 w 961054"/>
              <a:gd name="connsiteY6" fmla="*/ 1595534 h 1688840"/>
              <a:gd name="connsiteX7" fmla="*/ 345233 w 961054"/>
              <a:gd name="connsiteY7" fmla="*/ 1586204 h 1688840"/>
              <a:gd name="connsiteX8" fmla="*/ 401217 w 961054"/>
              <a:gd name="connsiteY8" fmla="*/ 1530220 h 1688840"/>
              <a:gd name="connsiteX9" fmla="*/ 429209 w 961054"/>
              <a:gd name="connsiteY9" fmla="*/ 1502228 h 1688840"/>
              <a:gd name="connsiteX10" fmla="*/ 457200 w 961054"/>
              <a:gd name="connsiteY10" fmla="*/ 1436914 h 1688840"/>
              <a:gd name="connsiteX11" fmla="*/ 447870 w 961054"/>
              <a:gd name="connsiteY11" fmla="*/ 1296955 h 1688840"/>
              <a:gd name="connsiteX12" fmla="*/ 429209 w 961054"/>
              <a:gd name="connsiteY12" fmla="*/ 1268963 h 1688840"/>
              <a:gd name="connsiteX13" fmla="*/ 401217 w 961054"/>
              <a:gd name="connsiteY13" fmla="*/ 1203649 h 1688840"/>
              <a:gd name="connsiteX14" fmla="*/ 410547 w 961054"/>
              <a:gd name="connsiteY14" fmla="*/ 811763 h 1688840"/>
              <a:gd name="connsiteX15" fmla="*/ 438539 w 961054"/>
              <a:gd name="connsiteY15" fmla="*/ 774440 h 1688840"/>
              <a:gd name="connsiteX16" fmla="*/ 513184 w 961054"/>
              <a:gd name="connsiteY16" fmla="*/ 709126 h 1688840"/>
              <a:gd name="connsiteX17" fmla="*/ 550507 w 961054"/>
              <a:gd name="connsiteY17" fmla="*/ 699796 h 1688840"/>
              <a:gd name="connsiteX18" fmla="*/ 615821 w 961054"/>
              <a:gd name="connsiteY18" fmla="*/ 681134 h 1688840"/>
              <a:gd name="connsiteX19" fmla="*/ 643813 w 961054"/>
              <a:gd name="connsiteY19" fmla="*/ 662473 h 1688840"/>
              <a:gd name="connsiteX20" fmla="*/ 662474 w 961054"/>
              <a:gd name="connsiteY20" fmla="*/ 634481 h 1688840"/>
              <a:gd name="connsiteX21" fmla="*/ 755780 w 961054"/>
              <a:gd name="connsiteY21" fmla="*/ 578498 h 1688840"/>
              <a:gd name="connsiteX22" fmla="*/ 793103 w 961054"/>
              <a:gd name="connsiteY22" fmla="*/ 550506 h 1688840"/>
              <a:gd name="connsiteX23" fmla="*/ 811764 w 961054"/>
              <a:gd name="connsiteY23" fmla="*/ 522514 h 1688840"/>
              <a:gd name="connsiteX24" fmla="*/ 849086 w 961054"/>
              <a:gd name="connsiteY24" fmla="*/ 485191 h 1688840"/>
              <a:gd name="connsiteX25" fmla="*/ 858417 w 961054"/>
              <a:gd name="connsiteY25" fmla="*/ 447869 h 1688840"/>
              <a:gd name="connsiteX26" fmla="*/ 877078 w 961054"/>
              <a:gd name="connsiteY26" fmla="*/ 391885 h 1688840"/>
              <a:gd name="connsiteX27" fmla="*/ 895739 w 961054"/>
              <a:gd name="connsiteY27" fmla="*/ 223934 h 1688840"/>
              <a:gd name="connsiteX28" fmla="*/ 914400 w 961054"/>
              <a:gd name="connsiteY28" fmla="*/ 186612 h 1688840"/>
              <a:gd name="connsiteX29" fmla="*/ 942392 w 961054"/>
              <a:gd name="connsiteY29" fmla="*/ 74645 h 1688840"/>
              <a:gd name="connsiteX30" fmla="*/ 951723 w 961054"/>
              <a:gd name="connsiteY30" fmla="*/ 46653 h 1688840"/>
              <a:gd name="connsiteX31" fmla="*/ 961054 w 961054"/>
              <a:gd name="connsiteY31" fmla="*/ 0 h 1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1054" h="1688840">
                <a:moveTo>
                  <a:pt x="0" y="1688840"/>
                </a:moveTo>
                <a:cubicBezTo>
                  <a:pt x="21772" y="1685730"/>
                  <a:pt x="43677" y="1683444"/>
                  <a:pt x="65315" y="1679510"/>
                </a:cubicBezTo>
                <a:cubicBezTo>
                  <a:pt x="77932" y="1677216"/>
                  <a:pt x="90062" y="1672694"/>
                  <a:pt x="102637" y="1670179"/>
                </a:cubicBezTo>
                <a:cubicBezTo>
                  <a:pt x="121188" y="1666469"/>
                  <a:pt x="139960" y="1663959"/>
                  <a:pt x="158621" y="1660849"/>
                </a:cubicBezTo>
                <a:cubicBezTo>
                  <a:pt x="177282" y="1654628"/>
                  <a:pt x="197011" y="1650984"/>
                  <a:pt x="214605" y="1642187"/>
                </a:cubicBezTo>
                <a:cubicBezTo>
                  <a:pt x="263397" y="1617791"/>
                  <a:pt x="238433" y="1626899"/>
                  <a:pt x="289249" y="1614196"/>
                </a:cubicBezTo>
                <a:cubicBezTo>
                  <a:pt x="298580" y="1607975"/>
                  <a:pt x="307211" y="1600549"/>
                  <a:pt x="317241" y="1595534"/>
                </a:cubicBezTo>
                <a:cubicBezTo>
                  <a:pt x="326038" y="1591136"/>
                  <a:pt x="337469" y="1592242"/>
                  <a:pt x="345233" y="1586204"/>
                </a:cubicBezTo>
                <a:cubicBezTo>
                  <a:pt x="366065" y="1570002"/>
                  <a:pt x="382556" y="1548881"/>
                  <a:pt x="401217" y="1530220"/>
                </a:cubicBezTo>
                <a:cubicBezTo>
                  <a:pt x="410548" y="1520889"/>
                  <a:pt x="423308" y="1514030"/>
                  <a:pt x="429209" y="1502228"/>
                </a:cubicBezTo>
                <a:cubicBezTo>
                  <a:pt x="452268" y="1456109"/>
                  <a:pt x="443472" y="1478101"/>
                  <a:pt x="457200" y="1436914"/>
                </a:cubicBezTo>
                <a:cubicBezTo>
                  <a:pt x="454090" y="1390261"/>
                  <a:pt x="455557" y="1343075"/>
                  <a:pt x="447870" y="1296955"/>
                </a:cubicBezTo>
                <a:cubicBezTo>
                  <a:pt x="446026" y="1285894"/>
                  <a:pt x="433626" y="1279270"/>
                  <a:pt x="429209" y="1268963"/>
                </a:cubicBezTo>
                <a:cubicBezTo>
                  <a:pt x="393059" y="1184614"/>
                  <a:pt x="448064" y="1273919"/>
                  <a:pt x="401217" y="1203649"/>
                </a:cubicBezTo>
                <a:cubicBezTo>
                  <a:pt x="404327" y="1073020"/>
                  <a:pt x="399228" y="941937"/>
                  <a:pt x="410547" y="811763"/>
                </a:cubicBezTo>
                <a:cubicBezTo>
                  <a:pt x="411894" y="796270"/>
                  <a:pt x="428207" y="786063"/>
                  <a:pt x="438539" y="774440"/>
                </a:cubicBezTo>
                <a:cubicBezTo>
                  <a:pt x="452288" y="758973"/>
                  <a:pt x="487714" y="720041"/>
                  <a:pt x="513184" y="709126"/>
                </a:cubicBezTo>
                <a:cubicBezTo>
                  <a:pt x="524971" y="704075"/>
                  <a:pt x="538177" y="703319"/>
                  <a:pt x="550507" y="699796"/>
                </a:cubicBezTo>
                <a:cubicBezTo>
                  <a:pt x="644249" y="673013"/>
                  <a:pt x="499088" y="710318"/>
                  <a:pt x="615821" y="681134"/>
                </a:cubicBezTo>
                <a:cubicBezTo>
                  <a:pt x="625152" y="674914"/>
                  <a:pt x="635884" y="670402"/>
                  <a:pt x="643813" y="662473"/>
                </a:cubicBezTo>
                <a:cubicBezTo>
                  <a:pt x="651742" y="654544"/>
                  <a:pt x="654035" y="641865"/>
                  <a:pt x="662474" y="634481"/>
                </a:cubicBezTo>
                <a:cubicBezTo>
                  <a:pt x="719995" y="584151"/>
                  <a:pt x="704622" y="610472"/>
                  <a:pt x="755780" y="578498"/>
                </a:cubicBezTo>
                <a:cubicBezTo>
                  <a:pt x="768967" y="570256"/>
                  <a:pt x="780662" y="559837"/>
                  <a:pt x="793103" y="550506"/>
                </a:cubicBezTo>
                <a:cubicBezTo>
                  <a:pt x="799323" y="541175"/>
                  <a:pt x="804466" y="531028"/>
                  <a:pt x="811764" y="522514"/>
                </a:cubicBezTo>
                <a:cubicBezTo>
                  <a:pt x="823214" y="509156"/>
                  <a:pt x="839761" y="500111"/>
                  <a:pt x="849086" y="485191"/>
                </a:cubicBezTo>
                <a:cubicBezTo>
                  <a:pt x="855882" y="474317"/>
                  <a:pt x="854732" y="460152"/>
                  <a:pt x="858417" y="447869"/>
                </a:cubicBezTo>
                <a:cubicBezTo>
                  <a:pt x="864069" y="429028"/>
                  <a:pt x="877078" y="391885"/>
                  <a:pt x="877078" y="391885"/>
                </a:cubicBezTo>
                <a:cubicBezTo>
                  <a:pt x="877927" y="383396"/>
                  <a:pt x="891338" y="241537"/>
                  <a:pt x="895739" y="223934"/>
                </a:cubicBezTo>
                <a:cubicBezTo>
                  <a:pt x="899112" y="210440"/>
                  <a:pt x="908180" y="199053"/>
                  <a:pt x="914400" y="186612"/>
                </a:cubicBezTo>
                <a:cubicBezTo>
                  <a:pt x="926965" y="111227"/>
                  <a:pt x="917749" y="148574"/>
                  <a:pt x="942392" y="74645"/>
                </a:cubicBezTo>
                <a:cubicBezTo>
                  <a:pt x="945502" y="65314"/>
                  <a:pt x="949794" y="56297"/>
                  <a:pt x="951723" y="46653"/>
                </a:cubicBezTo>
                <a:lnTo>
                  <a:pt x="961054" y="0"/>
                </a:lnTo>
              </a:path>
            </a:pathLst>
          </a:cu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R1</a:t>
            </a:r>
          </a:p>
          <a:p>
            <a:pPr algn="ctr"/>
            <a:endParaRPr lang="en-US" dirty="0"/>
          </a:p>
        </p:txBody>
      </p: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/>
              <a:t>Scenario for Designing Spatial Indexes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7227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66775" y="147991"/>
            <a:ext cx="10515600" cy="587599"/>
          </a:xfrm>
        </p:spPr>
        <p:txBody>
          <a:bodyPr>
            <a:normAutofit fontScale="90000"/>
          </a:bodyPr>
          <a:lstStyle/>
          <a:p>
            <a:r>
              <a:rPr lang="en-US" dirty="0"/>
              <a:t>Hilbert Curves in larger spaces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701213" y="4107645"/>
            <a:ext cx="2233612" cy="21587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Image source and more details at: http://www.bic.mni.mcgill.ca/~mallar/CS-644B/hilbert.html</a:t>
            </a:r>
          </a:p>
        </p:txBody>
      </p:sp>
      <p:pic>
        <p:nvPicPr>
          <p:cNvPr id="1028" name="Picture 4" descr="http://www.bic.mni.mcgill.ca/~mallar/CS-644B/hilbe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9" y="865475"/>
            <a:ext cx="8920913" cy="57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/>
              <a:t>Contemplating the Hilbert Curve </a:t>
            </a:r>
            <a:r>
              <a:rPr lang="en-US" dirty="0" err="1"/>
              <a:t>Algo</a:t>
            </a:r>
            <a:r>
              <a:rPr lang="en-US" dirty="0"/>
              <a:t> 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838200" y="1282959"/>
            <a:ext cx="10825065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+mj-lt"/>
              </a:rPr>
              <a:t>Step1:</a:t>
            </a:r>
            <a:r>
              <a:rPr lang="en-US" altLang="en-US" sz="2200" dirty="0">
                <a:latin typeface="+mj-lt"/>
              </a:rPr>
              <a:t> Read in the n-bit binary representation of the x and y coordinates.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+mj-lt"/>
              </a:rPr>
              <a:t>Step 2:</a:t>
            </a:r>
            <a:r>
              <a:rPr lang="en-US" altLang="en-US" sz="2200" dirty="0">
                <a:latin typeface="+mj-lt"/>
              </a:rPr>
              <a:t> Interleave bits of the two binary numbers into one string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+mj-lt"/>
              </a:rPr>
              <a:t>Step3:</a:t>
            </a:r>
            <a:r>
              <a:rPr lang="en-US" altLang="en-US" sz="2200" dirty="0">
                <a:latin typeface="+mj-lt"/>
              </a:rPr>
              <a:t> Divide the string into from left to right into 2-bit strings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+mj-lt"/>
              </a:rPr>
              <a:t>Step4: </a:t>
            </a:r>
            <a:r>
              <a:rPr lang="en-US" altLang="en-US" sz="2200" dirty="0">
                <a:latin typeface="+mj-lt"/>
              </a:rPr>
              <a:t>Assign decimal values: “00” as 0; “01” as 1; “10” as 3; “11” as 2 and put into an array is the same order as the strings occurred.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7030A0"/>
                </a:solidFill>
                <a:latin typeface="+mj-lt"/>
              </a:rPr>
              <a:t>Step5: </a:t>
            </a:r>
            <a:r>
              <a:rPr lang="en-US" altLang="en-US" sz="2200" dirty="0">
                <a:solidFill>
                  <a:srgbClr val="7030A0"/>
                </a:solidFill>
                <a:latin typeface="+mj-lt"/>
              </a:rPr>
              <a:t>For each number j in the array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7030A0"/>
                </a:solidFill>
                <a:latin typeface="+mj-lt"/>
              </a:rPr>
              <a:t>If j==0 then switch every following occurrence of 1 to 3 and vice-versa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7030A0"/>
                </a:solidFill>
                <a:latin typeface="+mj-lt"/>
              </a:rPr>
              <a:t>If j==3 then switch every following occurrence of 0 to 2 and vice-versa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+mj-lt"/>
              </a:rPr>
              <a:t>Step6:</a:t>
            </a:r>
            <a:r>
              <a:rPr lang="en-US" altLang="en-US" sz="2200" dirty="0">
                <a:latin typeface="+mj-lt"/>
              </a:rPr>
              <a:t> Convert each number in the array to its binary representation (2-bit strings), concatenate from left to right and convert to decimal.</a:t>
            </a:r>
          </a:p>
        </p:txBody>
      </p:sp>
    </p:spTree>
    <p:extLst>
      <p:ext uri="{BB962C8B-B14F-4D97-AF65-F5344CB8AC3E}">
        <p14:creationId xmlns:p14="http://schemas.microsoft.com/office/powerpoint/2010/main" val="15390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/>
              <a:t>Contemplating the Hilbert Curve </a:t>
            </a:r>
            <a:r>
              <a:rPr lang="en-US" dirty="0" err="1"/>
              <a:t>Algo</a:t>
            </a:r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400426"/>
              </p:ext>
            </p:extLst>
          </p:nvPr>
        </p:nvGraphicFramePr>
        <p:xfrm>
          <a:off x="7600017" y="205776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7517489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7517489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8009249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5995875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72468"/>
              </p:ext>
            </p:extLst>
          </p:nvPr>
        </p:nvGraphicFramePr>
        <p:xfrm>
          <a:off x="1528730" y="2057767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01 00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01 10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11 00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00 00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00 10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1446202" y="4399176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446202" y="1808376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1937962" y="450492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14" name="Rectangle 13"/>
          <p:cNvSpPr/>
          <p:nvPr/>
        </p:nvSpPr>
        <p:spPr bwMode="auto">
          <a:xfrm rot="16200000">
            <a:off x="-75412" y="295137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5" name="Right Arrow 1"/>
          <p:cNvSpPr/>
          <p:nvPr/>
        </p:nvSpPr>
        <p:spPr>
          <a:xfrm>
            <a:off x="5198076" y="2843689"/>
            <a:ext cx="1326292" cy="518984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272226" y="5221457"/>
            <a:ext cx="3800588" cy="69431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Output after Step 4</a:t>
            </a:r>
          </a:p>
        </p:txBody>
      </p:sp>
    </p:spTree>
    <p:extLst>
      <p:ext uri="{BB962C8B-B14F-4D97-AF65-F5344CB8AC3E}">
        <p14:creationId xmlns:p14="http://schemas.microsoft.com/office/powerpoint/2010/main" val="4614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9"/>
            <a:ext cx="10515600" cy="780192"/>
          </a:xfrm>
        </p:spPr>
        <p:txBody>
          <a:bodyPr/>
          <a:lstStyle/>
          <a:p>
            <a:r>
              <a:rPr lang="en-US" dirty="0"/>
              <a:t>Contemplating the Hilbert Curve </a:t>
            </a:r>
            <a:r>
              <a:rPr lang="en-US" dirty="0" err="1"/>
              <a:t>Algo</a:t>
            </a:r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25431"/>
              </p:ext>
            </p:extLst>
          </p:nvPr>
        </p:nvGraphicFramePr>
        <p:xfrm>
          <a:off x="1451742" y="2680161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1369214" y="5021570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369214" y="2430770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1860974" y="5127316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-152400" y="3573770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2578" y="5786437"/>
            <a:ext cx="7643035" cy="96978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</a:rPr>
              <a:t>Step 6: We convert </a:t>
            </a:r>
            <a:r>
              <a:rPr lang="en-US" sz="2800" b="1" dirty="0" err="1">
                <a:solidFill>
                  <a:srgbClr val="0070C0"/>
                </a:solidFill>
              </a:rPr>
              <a:t>nums</a:t>
            </a:r>
            <a:r>
              <a:rPr lang="en-US" sz="2800" b="1" dirty="0">
                <a:solidFill>
                  <a:srgbClr val="0070C0"/>
                </a:solidFill>
              </a:rPr>
              <a:t> to binary,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concatenate and then convert to decimal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8653" y="1266465"/>
            <a:ext cx="4059122" cy="96238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Say we Skip Step 5 and Jump to step 6</a:t>
            </a:r>
          </a:p>
        </p:txBody>
      </p:sp>
      <p:sp>
        <p:nvSpPr>
          <p:cNvPr id="17" name="Right Arrow 1"/>
          <p:cNvSpPr/>
          <p:nvPr/>
        </p:nvSpPr>
        <p:spPr>
          <a:xfrm>
            <a:off x="5432854" y="3542878"/>
            <a:ext cx="1326292" cy="518984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570"/>
              </p:ext>
            </p:extLst>
          </p:nvPr>
        </p:nvGraphicFramePr>
        <p:xfrm>
          <a:off x="7938275" y="2119990"/>
          <a:ext cx="303949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9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9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725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25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725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47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>
            <a:off x="7822401" y="4980385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7822401" y="2389585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8314161" y="508613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22" name="Rectangle 21"/>
          <p:cNvSpPr/>
          <p:nvPr/>
        </p:nvSpPr>
        <p:spPr bwMode="auto">
          <a:xfrm rot="16200000">
            <a:off x="6300787" y="353258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9"/>
            <a:ext cx="10515600" cy="673747"/>
          </a:xfrm>
        </p:spPr>
        <p:txBody>
          <a:bodyPr>
            <a:normAutofit fontScale="90000"/>
          </a:bodyPr>
          <a:lstStyle/>
          <a:p>
            <a:r>
              <a:rPr lang="en-US" dirty="0"/>
              <a:t>Contemplating the Hilbert Curve </a:t>
            </a:r>
            <a:r>
              <a:rPr lang="en-US" dirty="0" err="1"/>
              <a:t>Algo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2578" y="5786437"/>
            <a:ext cx="7643035" cy="96978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</a:rPr>
              <a:t>Step 6: We convert </a:t>
            </a:r>
            <a:r>
              <a:rPr lang="en-US" sz="2800" b="1" dirty="0" err="1">
                <a:solidFill>
                  <a:srgbClr val="0070C0"/>
                </a:solidFill>
              </a:rPr>
              <a:t>nums</a:t>
            </a:r>
            <a:r>
              <a:rPr lang="en-US" sz="2800" b="1" dirty="0">
                <a:solidFill>
                  <a:srgbClr val="0070C0"/>
                </a:solidFill>
              </a:rPr>
              <a:t> to binary,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concatenate and then convert to decimal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3017" y="1009877"/>
            <a:ext cx="4059122" cy="96238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Say we Skip Step 5 and Jump to step 6</a:t>
            </a:r>
          </a:p>
        </p:txBody>
      </p:sp>
      <p:sp>
        <p:nvSpPr>
          <p:cNvPr id="17" name="Right Arrow 1"/>
          <p:cNvSpPr/>
          <p:nvPr/>
        </p:nvSpPr>
        <p:spPr>
          <a:xfrm>
            <a:off x="5432854" y="3542878"/>
            <a:ext cx="1326292" cy="518984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38133"/>
              </p:ext>
            </p:extLst>
          </p:nvPr>
        </p:nvGraphicFramePr>
        <p:xfrm>
          <a:off x="7919476" y="2655294"/>
          <a:ext cx="3003312" cy="215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08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971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71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71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610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>
            <a:off x="7822401" y="4980385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7822401" y="2389585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8314161" y="508613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22" name="Rectangle 21"/>
          <p:cNvSpPr/>
          <p:nvPr/>
        </p:nvSpPr>
        <p:spPr bwMode="auto">
          <a:xfrm rot="16200000">
            <a:off x="6300787" y="353258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8816"/>
              </p:ext>
            </p:extLst>
          </p:nvPr>
        </p:nvGraphicFramePr>
        <p:xfrm>
          <a:off x="1589905" y="2215368"/>
          <a:ext cx="303949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9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9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725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25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725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47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 bwMode="auto">
          <a:xfrm>
            <a:off x="1474031" y="5075763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1474031" y="2484963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 bwMode="auto">
          <a:xfrm>
            <a:off x="1965791" y="518150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27" name="Rectangle 26"/>
          <p:cNvSpPr/>
          <p:nvPr/>
        </p:nvSpPr>
        <p:spPr bwMode="auto">
          <a:xfrm rot="16200000">
            <a:off x="-47583" y="3627963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9"/>
            <a:ext cx="10515600" cy="673747"/>
          </a:xfrm>
        </p:spPr>
        <p:txBody>
          <a:bodyPr>
            <a:normAutofit fontScale="90000"/>
          </a:bodyPr>
          <a:lstStyle/>
          <a:p>
            <a:r>
              <a:rPr lang="en-US" dirty="0"/>
              <a:t>Contemplating the Hilbert Curve </a:t>
            </a:r>
            <a:r>
              <a:rPr lang="en-US" dirty="0" err="1"/>
              <a:t>Algo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2578" y="5786437"/>
            <a:ext cx="7643035" cy="96978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</a:rPr>
              <a:t>Step 6: We convert </a:t>
            </a:r>
            <a:r>
              <a:rPr lang="en-US" sz="2800" b="1" dirty="0" err="1">
                <a:solidFill>
                  <a:srgbClr val="0070C0"/>
                </a:solidFill>
              </a:rPr>
              <a:t>nums</a:t>
            </a:r>
            <a:r>
              <a:rPr lang="en-US" sz="2800" b="1" dirty="0">
                <a:solidFill>
                  <a:srgbClr val="0070C0"/>
                </a:solidFill>
              </a:rPr>
              <a:t> to binary,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concatenate and then convert to decimal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3017" y="1009877"/>
            <a:ext cx="4059122" cy="96238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Say we Skip Step 5 and Jump to step 6</a:t>
            </a:r>
          </a:p>
        </p:txBody>
      </p:sp>
      <p:sp>
        <p:nvSpPr>
          <p:cNvPr id="17" name="Right Arrow 1"/>
          <p:cNvSpPr/>
          <p:nvPr/>
        </p:nvSpPr>
        <p:spPr>
          <a:xfrm>
            <a:off x="5432854" y="3542878"/>
            <a:ext cx="1326292" cy="518984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7919476" y="2655294"/>
          <a:ext cx="3003312" cy="215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08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971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71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71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610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>
            <a:off x="7822401" y="4980385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7822401" y="2389585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8314161" y="508613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22" name="Rectangle 21"/>
          <p:cNvSpPr/>
          <p:nvPr/>
        </p:nvSpPr>
        <p:spPr bwMode="auto">
          <a:xfrm rot="16200000">
            <a:off x="6300787" y="353258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589905" y="2215368"/>
          <a:ext cx="303949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9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9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725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25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725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47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 bwMode="auto">
          <a:xfrm>
            <a:off x="1474031" y="5075763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1474031" y="2484963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 bwMode="auto">
          <a:xfrm>
            <a:off x="1965791" y="518150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27" name="Rectangle 26"/>
          <p:cNvSpPr/>
          <p:nvPr/>
        </p:nvSpPr>
        <p:spPr bwMode="auto">
          <a:xfrm rot="16200000">
            <a:off x="-47583" y="3627963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341572" y="3857625"/>
            <a:ext cx="0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314161" y="2857078"/>
            <a:ext cx="0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341572" y="3857625"/>
            <a:ext cx="773853" cy="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188839" y="3800189"/>
            <a:ext cx="21484" cy="884816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314161" y="2736636"/>
            <a:ext cx="773853" cy="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146247" y="2736636"/>
            <a:ext cx="0" cy="806242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9920475" y="2857078"/>
            <a:ext cx="0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20475" y="2736636"/>
            <a:ext cx="773853" cy="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752561" y="2736636"/>
            <a:ext cx="0" cy="806242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920475" y="3920631"/>
            <a:ext cx="0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920475" y="3800189"/>
            <a:ext cx="773853" cy="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752561" y="3800189"/>
            <a:ext cx="0" cy="806242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3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9"/>
            <a:ext cx="10515600" cy="673747"/>
          </a:xfrm>
        </p:spPr>
        <p:txBody>
          <a:bodyPr>
            <a:normAutofit fontScale="90000"/>
          </a:bodyPr>
          <a:lstStyle/>
          <a:p>
            <a:r>
              <a:rPr lang="en-US" dirty="0"/>
              <a:t>Contemplating the Hilbert Curve </a:t>
            </a:r>
            <a:r>
              <a:rPr lang="en-US" dirty="0" err="1"/>
              <a:t>Algo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2925" y="5058646"/>
            <a:ext cx="7643035" cy="145514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</a:rPr>
              <a:t>Step 5 seems to be taking care of the rotation and the reflection of the basic shape inverted cup!!!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09470"/>
              </p:ext>
            </p:extLst>
          </p:nvPr>
        </p:nvGraphicFramePr>
        <p:xfrm>
          <a:off x="7322297" y="2114701"/>
          <a:ext cx="3003312" cy="215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08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971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71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71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610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>
            <a:off x="7225222" y="4439792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7225222" y="1848992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7716982" y="4545538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22" name="Rectangle 21"/>
          <p:cNvSpPr/>
          <p:nvPr/>
        </p:nvSpPr>
        <p:spPr bwMode="auto">
          <a:xfrm rot="16200000">
            <a:off x="5703608" y="2991992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744393" y="3317032"/>
            <a:ext cx="0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716982" y="2316485"/>
            <a:ext cx="0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4393" y="3317032"/>
            <a:ext cx="773853" cy="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591660" y="3259596"/>
            <a:ext cx="21484" cy="884816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716982" y="2196043"/>
            <a:ext cx="773853" cy="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549068" y="2196043"/>
            <a:ext cx="0" cy="806242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9323296" y="2316485"/>
            <a:ext cx="0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323296" y="2196043"/>
            <a:ext cx="773853" cy="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155382" y="2196043"/>
            <a:ext cx="0" cy="806242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323296" y="3380038"/>
            <a:ext cx="0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323296" y="3259596"/>
            <a:ext cx="773853" cy="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155382" y="3259596"/>
            <a:ext cx="0" cy="806242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80451"/>
              </p:ext>
            </p:extLst>
          </p:nvPr>
        </p:nvGraphicFramePr>
        <p:xfrm>
          <a:off x="1808723" y="2076030"/>
          <a:ext cx="3041672" cy="21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40" name="Straight Arrow Connector 39"/>
          <p:cNvCxnSpPr/>
          <p:nvPr/>
        </p:nvCxnSpPr>
        <p:spPr bwMode="auto">
          <a:xfrm>
            <a:off x="1726195" y="4417439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1726195" y="1826639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41"/>
          <p:cNvSpPr/>
          <p:nvPr/>
        </p:nvSpPr>
        <p:spPr bwMode="auto">
          <a:xfrm>
            <a:off x="2217955" y="452318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0       1       2      3 </a:t>
            </a:r>
          </a:p>
        </p:txBody>
      </p:sp>
      <p:sp>
        <p:nvSpPr>
          <p:cNvPr id="43" name="Rectangle 42"/>
          <p:cNvSpPr/>
          <p:nvPr/>
        </p:nvSpPr>
        <p:spPr bwMode="auto">
          <a:xfrm rot="16200000">
            <a:off x="204581" y="2969639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974250" y="4033849"/>
            <a:ext cx="790832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2865443" y="3293416"/>
            <a:ext cx="7482" cy="62957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974250" y="3285441"/>
            <a:ext cx="724367" cy="797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071087" y="2746130"/>
            <a:ext cx="22648" cy="530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048439" y="2201164"/>
            <a:ext cx="22648" cy="530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048439" y="2201164"/>
            <a:ext cx="790832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872925" y="2302823"/>
            <a:ext cx="3741" cy="62293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72925" y="2984693"/>
            <a:ext cx="790832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3660609" y="2220849"/>
            <a:ext cx="7482" cy="62957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660609" y="2152915"/>
            <a:ext cx="1115296" cy="1746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656355" y="2267817"/>
            <a:ext cx="3741" cy="62293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640127" y="2914641"/>
            <a:ext cx="3741" cy="62293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788070" y="3550672"/>
            <a:ext cx="724367" cy="797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744799" y="3484364"/>
            <a:ext cx="3741" cy="62293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865523" y="4156429"/>
            <a:ext cx="790832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2486025" y="2475900"/>
            <a:ext cx="7834313" cy="179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4000" dirty="0"/>
              <a:t>Addressing challenges of </a:t>
            </a:r>
          </a:p>
          <a:p>
            <a:pPr algn="ctr">
              <a:spcAft>
                <a:spcPts val="1200"/>
              </a:spcAft>
            </a:pPr>
            <a:r>
              <a:rPr lang="en-US" sz="4000" dirty="0"/>
              <a:t>2-Dimenions more directly</a:t>
            </a:r>
          </a:p>
        </p:txBody>
      </p:sp>
    </p:spTree>
    <p:extLst>
      <p:ext uri="{BB962C8B-B14F-4D97-AF65-F5344CB8AC3E}">
        <p14:creationId xmlns:p14="http://schemas.microsoft.com/office/powerpoint/2010/main" val="20162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4265" y="778525"/>
            <a:ext cx="6927186" cy="595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</a:pPr>
            <a:r>
              <a:rPr lang="en-US" altLang="en-US" sz="2700" b="1" dirty="0">
                <a:solidFill>
                  <a:srgbClr val="002060"/>
                </a:solidFill>
                <a:latin typeface="+mj-lt"/>
              </a:rPr>
              <a:t>Basic idea- </a:t>
            </a:r>
            <a:r>
              <a:rPr lang="en-US" altLang="en-US" sz="2700" dirty="0">
                <a:latin typeface="+mj-lt"/>
              </a:rPr>
              <a:t>Divide space into cells by a grid</a:t>
            </a:r>
          </a:p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700" dirty="0">
                <a:latin typeface="+mj-lt"/>
              </a:rPr>
              <a:t>Store data in each cell in distinct disk page</a:t>
            </a:r>
          </a:p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700" dirty="0">
                <a:latin typeface="+mj-lt"/>
              </a:rPr>
              <a:t>A directory structure needed</a:t>
            </a:r>
          </a:p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700" dirty="0">
                <a:latin typeface="+mj-lt"/>
              </a:rPr>
              <a:t>Efficient for find, insert, range and nearest neighbor</a:t>
            </a:r>
          </a:p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700" dirty="0">
                <a:latin typeface="+mj-lt"/>
              </a:rPr>
              <a:t>May have wastage of disk storage space</a:t>
            </a:r>
          </a:p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700" b="1" dirty="0">
                <a:solidFill>
                  <a:srgbClr val="7030A0"/>
                </a:solidFill>
                <a:latin typeface="+mj-lt"/>
              </a:rPr>
              <a:t>Non-uniform data distribution over space ??</a:t>
            </a:r>
          </a:p>
        </p:txBody>
      </p:sp>
      <p:pic>
        <p:nvPicPr>
          <p:cNvPr id="6" name="Picture 4" descr="fixed_g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51" y="1293830"/>
            <a:ext cx="4591356" cy="439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11764" y="863084"/>
            <a:ext cx="10675386" cy="20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</a:pPr>
            <a:r>
              <a:rPr lang="en-US" altLang="en-US" sz="2800" b="1" dirty="0">
                <a:solidFill>
                  <a:srgbClr val="002060"/>
                </a:solidFill>
                <a:latin typeface="+mj-lt"/>
              </a:rPr>
              <a:t>Refinement of basic idea into Grid Files</a:t>
            </a:r>
          </a:p>
          <a:p>
            <a:pPr marL="800100" lvl="1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Use non-uniform grids </a:t>
            </a:r>
          </a:p>
          <a:p>
            <a:pPr marL="800100" lvl="1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Linear scale store row and column boundaries</a:t>
            </a:r>
          </a:p>
          <a:p>
            <a:pPr marL="800100" lvl="1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Allow sharing of disk pages across grid cells</a:t>
            </a:r>
          </a:p>
        </p:txBody>
      </p:sp>
      <p:pic>
        <p:nvPicPr>
          <p:cNvPr id="6" name="Picture 4" descr="grid_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81" y="2983344"/>
            <a:ext cx="8535297" cy="37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76027"/>
              </p:ext>
            </p:extLst>
          </p:nvPr>
        </p:nvGraphicFramePr>
        <p:xfrm>
          <a:off x="1482809" y="2327726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158116" y="422992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14038" y="2001078"/>
            <a:ext cx="6783560" cy="4171494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Had these objects been a 1-dimensional in nature, e.g., real numbers, strings etc.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A simple B+ tree would be constructed over these.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Can easily get O(log n) complexity for all the queries (except the join query) mentioned in the previous slides.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254211" y="4432495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254211" y="1841695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322172" y="4632793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267153" y="319370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083588" y="2512254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504453" y="2390047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504453" y="3411576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411894" y="214901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72374" y="210079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28401" y="2110129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83877" y="2106129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133993" y="3747425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48784" y="326427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33992" y="279080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2964024" y="2410273"/>
            <a:ext cx="961054" cy="1688840"/>
          </a:xfrm>
          <a:custGeom>
            <a:avLst/>
            <a:gdLst>
              <a:gd name="connsiteX0" fmla="*/ 0 w 961054"/>
              <a:gd name="connsiteY0" fmla="*/ 1688840 h 1688840"/>
              <a:gd name="connsiteX1" fmla="*/ 65315 w 961054"/>
              <a:gd name="connsiteY1" fmla="*/ 1679510 h 1688840"/>
              <a:gd name="connsiteX2" fmla="*/ 102637 w 961054"/>
              <a:gd name="connsiteY2" fmla="*/ 1670179 h 1688840"/>
              <a:gd name="connsiteX3" fmla="*/ 158621 w 961054"/>
              <a:gd name="connsiteY3" fmla="*/ 1660849 h 1688840"/>
              <a:gd name="connsiteX4" fmla="*/ 214605 w 961054"/>
              <a:gd name="connsiteY4" fmla="*/ 1642187 h 1688840"/>
              <a:gd name="connsiteX5" fmla="*/ 289249 w 961054"/>
              <a:gd name="connsiteY5" fmla="*/ 1614196 h 1688840"/>
              <a:gd name="connsiteX6" fmla="*/ 317241 w 961054"/>
              <a:gd name="connsiteY6" fmla="*/ 1595534 h 1688840"/>
              <a:gd name="connsiteX7" fmla="*/ 345233 w 961054"/>
              <a:gd name="connsiteY7" fmla="*/ 1586204 h 1688840"/>
              <a:gd name="connsiteX8" fmla="*/ 401217 w 961054"/>
              <a:gd name="connsiteY8" fmla="*/ 1530220 h 1688840"/>
              <a:gd name="connsiteX9" fmla="*/ 429209 w 961054"/>
              <a:gd name="connsiteY9" fmla="*/ 1502228 h 1688840"/>
              <a:gd name="connsiteX10" fmla="*/ 457200 w 961054"/>
              <a:gd name="connsiteY10" fmla="*/ 1436914 h 1688840"/>
              <a:gd name="connsiteX11" fmla="*/ 447870 w 961054"/>
              <a:gd name="connsiteY11" fmla="*/ 1296955 h 1688840"/>
              <a:gd name="connsiteX12" fmla="*/ 429209 w 961054"/>
              <a:gd name="connsiteY12" fmla="*/ 1268963 h 1688840"/>
              <a:gd name="connsiteX13" fmla="*/ 401217 w 961054"/>
              <a:gd name="connsiteY13" fmla="*/ 1203649 h 1688840"/>
              <a:gd name="connsiteX14" fmla="*/ 410547 w 961054"/>
              <a:gd name="connsiteY14" fmla="*/ 811763 h 1688840"/>
              <a:gd name="connsiteX15" fmla="*/ 438539 w 961054"/>
              <a:gd name="connsiteY15" fmla="*/ 774440 h 1688840"/>
              <a:gd name="connsiteX16" fmla="*/ 513184 w 961054"/>
              <a:gd name="connsiteY16" fmla="*/ 709126 h 1688840"/>
              <a:gd name="connsiteX17" fmla="*/ 550507 w 961054"/>
              <a:gd name="connsiteY17" fmla="*/ 699796 h 1688840"/>
              <a:gd name="connsiteX18" fmla="*/ 615821 w 961054"/>
              <a:gd name="connsiteY18" fmla="*/ 681134 h 1688840"/>
              <a:gd name="connsiteX19" fmla="*/ 643813 w 961054"/>
              <a:gd name="connsiteY19" fmla="*/ 662473 h 1688840"/>
              <a:gd name="connsiteX20" fmla="*/ 662474 w 961054"/>
              <a:gd name="connsiteY20" fmla="*/ 634481 h 1688840"/>
              <a:gd name="connsiteX21" fmla="*/ 755780 w 961054"/>
              <a:gd name="connsiteY21" fmla="*/ 578498 h 1688840"/>
              <a:gd name="connsiteX22" fmla="*/ 793103 w 961054"/>
              <a:gd name="connsiteY22" fmla="*/ 550506 h 1688840"/>
              <a:gd name="connsiteX23" fmla="*/ 811764 w 961054"/>
              <a:gd name="connsiteY23" fmla="*/ 522514 h 1688840"/>
              <a:gd name="connsiteX24" fmla="*/ 849086 w 961054"/>
              <a:gd name="connsiteY24" fmla="*/ 485191 h 1688840"/>
              <a:gd name="connsiteX25" fmla="*/ 858417 w 961054"/>
              <a:gd name="connsiteY25" fmla="*/ 447869 h 1688840"/>
              <a:gd name="connsiteX26" fmla="*/ 877078 w 961054"/>
              <a:gd name="connsiteY26" fmla="*/ 391885 h 1688840"/>
              <a:gd name="connsiteX27" fmla="*/ 895739 w 961054"/>
              <a:gd name="connsiteY27" fmla="*/ 223934 h 1688840"/>
              <a:gd name="connsiteX28" fmla="*/ 914400 w 961054"/>
              <a:gd name="connsiteY28" fmla="*/ 186612 h 1688840"/>
              <a:gd name="connsiteX29" fmla="*/ 942392 w 961054"/>
              <a:gd name="connsiteY29" fmla="*/ 74645 h 1688840"/>
              <a:gd name="connsiteX30" fmla="*/ 951723 w 961054"/>
              <a:gd name="connsiteY30" fmla="*/ 46653 h 1688840"/>
              <a:gd name="connsiteX31" fmla="*/ 961054 w 961054"/>
              <a:gd name="connsiteY31" fmla="*/ 0 h 1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1054" h="1688840">
                <a:moveTo>
                  <a:pt x="0" y="1688840"/>
                </a:moveTo>
                <a:cubicBezTo>
                  <a:pt x="21772" y="1685730"/>
                  <a:pt x="43677" y="1683444"/>
                  <a:pt x="65315" y="1679510"/>
                </a:cubicBezTo>
                <a:cubicBezTo>
                  <a:pt x="77932" y="1677216"/>
                  <a:pt x="90062" y="1672694"/>
                  <a:pt x="102637" y="1670179"/>
                </a:cubicBezTo>
                <a:cubicBezTo>
                  <a:pt x="121188" y="1666469"/>
                  <a:pt x="139960" y="1663959"/>
                  <a:pt x="158621" y="1660849"/>
                </a:cubicBezTo>
                <a:cubicBezTo>
                  <a:pt x="177282" y="1654628"/>
                  <a:pt x="197011" y="1650984"/>
                  <a:pt x="214605" y="1642187"/>
                </a:cubicBezTo>
                <a:cubicBezTo>
                  <a:pt x="263397" y="1617791"/>
                  <a:pt x="238433" y="1626899"/>
                  <a:pt x="289249" y="1614196"/>
                </a:cubicBezTo>
                <a:cubicBezTo>
                  <a:pt x="298580" y="1607975"/>
                  <a:pt x="307211" y="1600549"/>
                  <a:pt x="317241" y="1595534"/>
                </a:cubicBezTo>
                <a:cubicBezTo>
                  <a:pt x="326038" y="1591136"/>
                  <a:pt x="337469" y="1592242"/>
                  <a:pt x="345233" y="1586204"/>
                </a:cubicBezTo>
                <a:cubicBezTo>
                  <a:pt x="366065" y="1570002"/>
                  <a:pt x="382556" y="1548881"/>
                  <a:pt x="401217" y="1530220"/>
                </a:cubicBezTo>
                <a:cubicBezTo>
                  <a:pt x="410548" y="1520889"/>
                  <a:pt x="423308" y="1514030"/>
                  <a:pt x="429209" y="1502228"/>
                </a:cubicBezTo>
                <a:cubicBezTo>
                  <a:pt x="452268" y="1456109"/>
                  <a:pt x="443472" y="1478101"/>
                  <a:pt x="457200" y="1436914"/>
                </a:cubicBezTo>
                <a:cubicBezTo>
                  <a:pt x="454090" y="1390261"/>
                  <a:pt x="455557" y="1343075"/>
                  <a:pt x="447870" y="1296955"/>
                </a:cubicBezTo>
                <a:cubicBezTo>
                  <a:pt x="446026" y="1285894"/>
                  <a:pt x="433626" y="1279270"/>
                  <a:pt x="429209" y="1268963"/>
                </a:cubicBezTo>
                <a:cubicBezTo>
                  <a:pt x="393059" y="1184614"/>
                  <a:pt x="448064" y="1273919"/>
                  <a:pt x="401217" y="1203649"/>
                </a:cubicBezTo>
                <a:cubicBezTo>
                  <a:pt x="404327" y="1073020"/>
                  <a:pt x="399228" y="941937"/>
                  <a:pt x="410547" y="811763"/>
                </a:cubicBezTo>
                <a:cubicBezTo>
                  <a:pt x="411894" y="796270"/>
                  <a:pt x="428207" y="786063"/>
                  <a:pt x="438539" y="774440"/>
                </a:cubicBezTo>
                <a:cubicBezTo>
                  <a:pt x="452288" y="758973"/>
                  <a:pt x="487714" y="720041"/>
                  <a:pt x="513184" y="709126"/>
                </a:cubicBezTo>
                <a:cubicBezTo>
                  <a:pt x="524971" y="704075"/>
                  <a:pt x="538177" y="703319"/>
                  <a:pt x="550507" y="699796"/>
                </a:cubicBezTo>
                <a:cubicBezTo>
                  <a:pt x="644249" y="673013"/>
                  <a:pt x="499088" y="710318"/>
                  <a:pt x="615821" y="681134"/>
                </a:cubicBezTo>
                <a:cubicBezTo>
                  <a:pt x="625152" y="674914"/>
                  <a:pt x="635884" y="670402"/>
                  <a:pt x="643813" y="662473"/>
                </a:cubicBezTo>
                <a:cubicBezTo>
                  <a:pt x="651742" y="654544"/>
                  <a:pt x="654035" y="641865"/>
                  <a:pt x="662474" y="634481"/>
                </a:cubicBezTo>
                <a:cubicBezTo>
                  <a:pt x="719995" y="584151"/>
                  <a:pt x="704622" y="610472"/>
                  <a:pt x="755780" y="578498"/>
                </a:cubicBezTo>
                <a:cubicBezTo>
                  <a:pt x="768967" y="570256"/>
                  <a:pt x="780662" y="559837"/>
                  <a:pt x="793103" y="550506"/>
                </a:cubicBezTo>
                <a:cubicBezTo>
                  <a:pt x="799323" y="541175"/>
                  <a:pt x="804466" y="531028"/>
                  <a:pt x="811764" y="522514"/>
                </a:cubicBezTo>
                <a:cubicBezTo>
                  <a:pt x="823214" y="509156"/>
                  <a:pt x="839761" y="500111"/>
                  <a:pt x="849086" y="485191"/>
                </a:cubicBezTo>
                <a:cubicBezTo>
                  <a:pt x="855882" y="474317"/>
                  <a:pt x="854732" y="460152"/>
                  <a:pt x="858417" y="447869"/>
                </a:cubicBezTo>
                <a:cubicBezTo>
                  <a:pt x="864069" y="429028"/>
                  <a:pt x="877078" y="391885"/>
                  <a:pt x="877078" y="391885"/>
                </a:cubicBezTo>
                <a:cubicBezTo>
                  <a:pt x="877927" y="383396"/>
                  <a:pt x="891338" y="241537"/>
                  <a:pt x="895739" y="223934"/>
                </a:cubicBezTo>
                <a:cubicBezTo>
                  <a:pt x="899112" y="210440"/>
                  <a:pt x="908180" y="199053"/>
                  <a:pt x="914400" y="186612"/>
                </a:cubicBezTo>
                <a:cubicBezTo>
                  <a:pt x="926965" y="111227"/>
                  <a:pt x="917749" y="148574"/>
                  <a:pt x="942392" y="74645"/>
                </a:cubicBezTo>
                <a:cubicBezTo>
                  <a:pt x="945502" y="65314"/>
                  <a:pt x="949794" y="56297"/>
                  <a:pt x="951723" y="46653"/>
                </a:cubicBezTo>
                <a:lnTo>
                  <a:pt x="961054" y="0"/>
                </a:lnTo>
              </a:path>
            </a:pathLst>
          </a:cu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R1</a:t>
            </a:r>
          </a:p>
          <a:p>
            <a:pPr algn="ctr"/>
            <a:endParaRPr lang="en-US" dirty="0"/>
          </a:p>
        </p:txBody>
      </p: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/>
              <a:t>Scenario for Designing Spatial Indexes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2585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(insertion example)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0" y="900489"/>
            <a:ext cx="7503897" cy="3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+mj-lt"/>
              </a:rPr>
              <a:t>Capacity of bucket = 3</a:t>
            </a:r>
            <a:endParaRPr lang="en-US" altLang="en-US" sz="2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24" y="2025650"/>
            <a:ext cx="7819351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(insertion example)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27640" y="876942"/>
            <a:ext cx="10202225" cy="22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 When the bucket overflows we split it.</a:t>
            </a:r>
          </a:p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A new bucket is made.</a:t>
            </a:r>
          </a:p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Records that lie in one half of the space are moved to the new bucket.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76" y="3248497"/>
            <a:ext cx="741315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(insertion example)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0" y="900489"/>
            <a:ext cx="10202225" cy="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Bucket A overflows again</a:t>
            </a:r>
            <a:r>
              <a:rPr lang="en-US" altLang="en-US" sz="2100" dirty="0">
                <a:latin typeface="+mj-lt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712" y="2210881"/>
            <a:ext cx="8479426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(insertion example)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5072498" cy="5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Bucket A overflows again</a:t>
            </a:r>
            <a:r>
              <a:rPr lang="en-US" altLang="en-US" sz="2100" dirty="0">
                <a:latin typeface="+mj-lt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39" y="2827251"/>
            <a:ext cx="8479426" cy="3263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00850" y="900490"/>
            <a:ext cx="4794802" cy="2042736"/>
          </a:xfrm>
          <a:prstGeom prst="rect">
            <a:avLst/>
          </a:prstGeom>
          <a:noFill/>
          <a:ln w="34925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9000"/>
              </a:lnSpc>
            </a:pPr>
            <a:r>
              <a:rPr lang="en-US" sz="2400" b="1" dirty="0">
                <a:solidFill>
                  <a:srgbClr val="7030A0"/>
                </a:solidFill>
              </a:rPr>
              <a:t>Very Imp: Splitting of A is full horizontal split, i.e., region of B is also split. But B was not overflowing, so both buckets still point to B only</a:t>
            </a: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 flipV="1">
            <a:off x="3971925" y="1921858"/>
            <a:ext cx="2828925" cy="2001230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29112" y="2943225"/>
            <a:ext cx="2471738" cy="1959725"/>
          </a:xfrm>
          <a:prstGeom prst="straightConnector1">
            <a:avLst/>
          </a:prstGeom>
          <a:ln w="412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(insertion example)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5072498" cy="5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Bucket A overflows again</a:t>
            </a:r>
            <a:r>
              <a:rPr lang="en-US" altLang="en-US" sz="2100" dirty="0">
                <a:latin typeface="+mj-lt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39" y="2827251"/>
            <a:ext cx="8479426" cy="3263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00850" y="1179443"/>
            <a:ext cx="4940576" cy="1763782"/>
          </a:xfrm>
          <a:prstGeom prst="rect">
            <a:avLst/>
          </a:prstGeom>
          <a:noFill/>
          <a:ln w="34925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9000"/>
              </a:lnSpc>
            </a:pPr>
            <a:r>
              <a:rPr lang="en-US" sz="2400" b="1" dirty="0">
                <a:solidFill>
                  <a:srgbClr val="7030A0"/>
                </a:solidFill>
              </a:rPr>
              <a:t>In Grid files, data space which are the buckets is different from the geographic spread of the data.  </a:t>
            </a:r>
          </a:p>
        </p:txBody>
      </p:sp>
    </p:spTree>
    <p:extLst>
      <p:ext uri="{BB962C8B-B14F-4D97-AF65-F5344CB8AC3E}">
        <p14:creationId xmlns:p14="http://schemas.microsoft.com/office/powerpoint/2010/main" val="18659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(insertion example)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5072498" cy="5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Bucket A overflows again</a:t>
            </a:r>
            <a:r>
              <a:rPr lang="en-US" altLang="en-US" sz="2100" dirty="0">
                <a:latin typeface="+mj-lt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39" y="2827251"/>
            <a:ext cx="8479426" cy="3263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00850" y="1179443"/>
            <a:ext cx="4940576" cy="1763782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9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Splits in any dimension are made through and trough out. This makes the task of maintain linear scales easy</a:t>
            </a:r>
            <a:r>
              <a:rPr lang="en-US" sz="2400" b="1" dirty="0">
                <a:solidFill>
                  <a:srgbClr val="7030A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956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(insertion example)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0" y="900489"/>
            <a:ext cx="10202225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+mj-lt"/>
              </a:rPr>
              <a:t>One more split.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47" y="1579638"/>
            <a:ext cx="8479426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7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(insertion example)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0" y="900489"/>
            <a:ext cx="10202225" cy="72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+mj-lt"/>
              </a:rPr>
              <a:t>One more split.</a:t>
            </a:r>
          </a:p>
          <a:p>
            <a:pPr marL="342900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rgbClr val="FF0000"/>
                </a:solidFill>
                <a:latin typeface="+mj-lt"/>
              </a:rPr>
              <a:t>Note that splits in any dimension are made through and trough.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47" y="1579638"/>
            <a:ext cx="8479426" cy="3848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3816" y="2248930"/>
            <a:ext cx="362465" cy="265258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</a:t>
            </a:r>
            <a:r>
              <a:rPr lang="en-US" sz="3800" dirty="0" smtClean="0"/>
              <a:t>(Another example</a:t>
            </a:r>
            <a:r>
              <a:rPr lang="en-US" sz="3800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36449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latin typeface="+mj-lt"/>
              </a:rPr>
              <a:t>Assume Bucke</a:t>
            </a:r>
            <a:r>
              <a:rPr lang="en-US" altLang="en-US" sz="2100" dirty="0" smtClean="0">
                <a:latin typeface="+mj-lt"/>
              </a:rPr>
              <a:t>t size = 3</a:t>
            </a:r>
            <a:endParaRPr lang="en-US" altLang="en-US" sz="21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55092" y="4621427"/>
            <a:ext cx="3583459" cy="8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155092" y="1861751"/>
            <a:ext cx="12358" cy="275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95055" y="4693088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 smtClean="0">
                <a:latin typeface="+mj-lt"/>
              </a:rPr>
              <a:t>X-axis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2306677" y="2969740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>
                <a:latin typeface="+mj-lt"/>
              </a:rPr>
              <a:t>Y</a:t>
            </a:r>
            <a:r>
              <a:rPr lang="en-US" altLang="en-US" sz="2100" b="1" dirty="0" smtClean="0">
                <a:latin typeface="+mj-lt"/>
              </a:rPr>
              <a:t>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44151" y="2549022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20714" y="4194320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65714" y="2024743"/>
            <a:ext cx="3228392" cy="25192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4" idx="3"/>
          </p:cNvCxnSpPr>
          <p:nvPr/>
        </p:nvCxnSpPr>
        <p:spPr>
          <a:xfrm flipV="1">
            <a:off x="6494106" y="3284375"/>
            <a:ext cx="1352939" cy="1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49681" y="271377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49681" y="3554290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90383" y="271377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747517" y="3622798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A</a:t>
            </a:r>
            <a:endParaRPr lang="en-US" sz="1400" b="1" dirty="0"/>
          </a:p>
        </p:txBody>
      </p:sp>
      <p:sp>
        <p:nvSpPr>
          <p:cNvPr id="26" name="Oval 25"/>
          <p:cNvSpPr/>
          <p:nvPr/>
        </p:nvSpPr>
        <p:spPr>
          <a:xfrm>
            <a:off x="8179416" y="3324135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79414" y="3072546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</a:t>
            </a:r>
            <a:r>
              <a:rPr lang="en-US" sz="3800" dirty="0" smtClean="0"/>
              <a:t>(Another example</a:t>
            </a:r>
            <a:r>
              <a:rPr lang="en-US" sz="3800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36449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latin typeface="+mj-lt"/>
              </a:rPr>
              <a:t>Assume Bucke</a:t>
            </a:r>
            <a:r>
              <a:rPr lang="en-US" altLang="en-US" sz="2100" dirty="0" smtClean="0">
                <a:latin typeface="+mj-lt"/>
              </a:rPr>
              <a:t>t size = 3</a:t>
            </a:r>
            <a:endParaRPr lang="en-US" altLang="en-US" sz="21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55092" y="4621427"/>
            <a:ext cx="3583459" cy="8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155092" y="1861751"/>
            <a:ext cx="12358" cy="275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95055" y="4693088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 smtClean="0">
                <a:latin typeface="+mj-lt"/>
              </a:rPr>
              <a:t>X-axis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2306677" y="2969740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>
                <a:latin typeface="+mj-lt"/>
              </a:rPr>
              <a:t>Y</a:t>
            </a:r>
            <a:r>
              <a:rPr lang="en-US" altLang="en-US" sz="2100" b="1" dirty="0" smtClean="0">
                <a:latin typeface="+mj-lt"/>
              </a:rPr>
              <a:t>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44151" y="2549022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20714" y="4194320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65714" y="2024743"/>
            <a:ext cx="3228392" cy="25192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4" idx="3"/>
          </p:cNvCxnSpPr>
          <p:nvPr/>
        </p:nvCxnSpPr>
        <p:spPr>
          <a:xfrm flipV="1">
            <a:off x="6494106" y="3284375"/>
            <a:ext cx="1352939" cy="1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49681" y="271377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49681" y="3554290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90383" y="271377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747517" y="3622798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A</a:t>
            </a:r>
            <a:endParaRPr lang="en-US" sz="1400" b="1" dirty="0"/>
          </a:p>
        </p:txBody>
      </p:sp>
      <p:sp>
        <p:nvSpPr>
          <p:cNvPr id="26" name="Oval 25"/>
          <p:cNvSpPr/>
          <p:nvPr/>
        </p:nvSpPr>
        <p:spPr>
          <a:xfrm>
            <a:off x="8179416" y="3324135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79414" y="3072546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34355" y="3956809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82523" y="2797840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482809" y="2327726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158116" y="422992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72202" y="2203101"/>
            <a:ext cx="6783560" cy="3319223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0070C0"/>
                </a:solidFill>
              </a:rPr>
              <a:t>How to get ordering in 2-Dimensions? 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rgbClr val="0070C0"/>
                </a:solidFill>
              </a:rPr>
              <a:t>Once we get ordering we can try B+ tree again for spatial objects. 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254211" y="4432495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254211" y="1841695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322172" y="4632793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267153" y="319370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083588" y="2512254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504453" y="2390047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504453" y="3411576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411894" y="2149015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72374" y="2100798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28401" y="2110129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83877" y="2106129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133993" y="3747425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48784" y="326427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33992" y="2790802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2964024" y="2410273"/>
            <a:ext cx="961054" cy="1688840"/>
          </a:xfrm>
          <a:custGeom>
            <a:avLst/>
            <a:gdLst>
              <a:gd name="connsiteX0" fmla="*/ 0 w 961054"/>
              <a:gd name="connsiteY0" fmla="*/ 1688840 h 1688840"/>
              <a:gd name="connsiteX1" fmla="*/ 65315 w 961054"/>
              <a:gd name="connsiteY1" fmla="*/ 1679510 h 1688840"/>
              <a:gd name="connsiteX2" fmla="*/ 102637 w 961054"/>
              <a:gd name="connsiteY2" fmla="*/ 1670179 h 1688840"/>
              <a:gd name="connsiteX3" fmla="*/ 158621 w 961054"/>
              <a:gd name="connsiteY3" fmla="*/ 1660849 h 1688840"/>
              <a:gd name="connsiteX4" fmla="*/ 214605 w 961054"/>
              <a:gd name="connsiteY4" fmla="*/ 1642187 h 1688840"/>
              <a:gd name="connsiteX5" fmla="*/ 289249 w 961054"/>
              <a:gd name="connsiteY5" fmla="*/ 1614196 h 1688840"/>
              <a:gd name="connsiteX6" fmla="*/ 317241 w 961054"/>
              <a:gd name="connsiteY6" fmla="*/ 1595534 h 1688840"/>
              <a:gd name="connsiteX7" fmla="*/ 345233 w 961054"/>
              <a:gd name="connsiteY7" fmla="*/ 1586204 h 1688840"/>
              <a:gd name="connsiteX8" fmla="*/ 401217 w 961054"/>
              <a:gd name="connsiteY8" fmla="*/ 1530220 h 1688840"/>
              <a:gd name="connsiteX9" fmla="*/ 429209 w 961054"/>
              <a:gd name="connsiteY9" fmla="*/ 1502228 h 1688840"/>
              <a:gd name="connsiteX10" fmla="*/ 457200 w 961054"/>
              <a:gd name="connsiteY10" fmla="*/ 1436914 h 1688840"/>
              <a:gd name="connsiteX11" fmla="*/ 447870 w 961054"/>
              <a:gd name="connsiteY11" fmla="*/ 1296955 h 1688840"/>
              <a:gd name="connsiteX12" fmla="*/ 429209 w 961054"/>
              <a:gd name="connsiteY12" fmla="*/ 1268963 h 1688840"/>
              <a:gd name="connsiteX13" fmla="*/ 401217 w 961054"/>
              <a:gd name="connsiteY13" fmla="*/ 1203649 h 1688840"/>
              <a:gd name="connsiteX14" fmla="*/ 410547 w 961054"/>
              <a:gd name="connsiteY14" fmla="*/ 811763 h 1688840"/>
              <a:gd name="connsiteX15" fmla="*/ 438539 w 961054"/>
              <a:gd name="connsiteY15" fmla="*/ 774440 h 1688840"/>
              <a:gd name="connsiteX16" fmla="*/ 513184 w 961054"/>
              <a:gd name="connsiteY16" fmla="*/ 709126 h 1688840"/>
              <a:gd name="connsiteX17" fmla="*/ 550507 w 961054"/>
              <a:gd name="connsiteY17" fmla="*/ 699796 h 1688840"/>
              <a:gd name="connsiteX18" fmla="*/ 615821 w 961054"/>
              <a:gd name="connsiteY18" fmla="*/ 681134 h 1688840"/>
              <a:gd name="connsiteX19" fmla="*/ 643813 w 961054"/>
              <a:gd name="connsiteY19" fmla="*/ 662473 h 1688840"/>
              <a:gd name="connsiteX20" fmla="*/ 662474 w 961054"/>
              <a:gd name="connsiteY20" fmla="*/ 634481 h 1688840"/>
              <a:gd name="connsiteX21" fmla="*/ 755780 w 961054"/>
              <a:gd name="connsiteY21" fmla="*/ 578498 h 1688840"/>
              <a:gd name="connsiteX22" fmla="*/ 793103 w 961054"/>
              <a:gd name="connsiteY22" fmla="*/ 550506 h 1688840"/>
              <a:gd name="connsiteX23" fmla="*/ 811764 w 961054"/>
              <a:gd name="connsiteY23" fmla="*/ 522514 h 1688840"/>
              <a:gd name="connsiteX24" fmla="*/ 849086 w 961054"/>
              <a:gd name="connsiteY24" fmla="*/ 485191 h 1688840"/>
              <a:gd name="connsiteX25" fmla="*/ 858417 w 961054"/>
              <a:gd name="connsiteY25" fmla="*/ 447869 h 1688840"/>
              <a:gd name="connsiteX26" fmla="*/ 877078 w 961054"/>
              <a:gd name="connsiteY26" fmla="*/ 391885 h 1688840"/>
              <a:gd name="connsiteX27" fmla="*/ 895739 w 961054"/>
              <a:gd name="connsiteY27" fmla="*/ 223934 h 1688840"/>
              <a:gd name="connsiteX28" fmla="*/ 914400 w 961054"/>
              <a:gd name="connsiteY28" fmla="*/ 186612 h 1688840"/>
              <a:gd name="connsiteX29" fmla="*/ 942392 w 961054"/>
              <a:gd name="connsiteY29" fmla="*/ 74645 h 1688840"/>
              <a:gd name="connsiteX30" fmla="*/ 951723 w 961054"/>
              <a:gd name="connsiteY30" fmla="*/ 46653 h 1688840"/>
              <a:gd name="connsiteX31" fmla="*/ 961054 w 961054"/>
              <a:gd name="connsiteY31" fmla="*/ 0 h 1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1054" h="1688840">
                <a:moveTo>
                  <a:pt x="0" y="1688840"/>
                </a:moveTo>
                <a:cubicBezTo>
                  <a:pt x="21772" y="1685730"/>
                  <a:pt x="43677" y="1683444"/>
                  <a:pt x="65315" y="1679510"/>
                </a:cubicBezTo>
                <a:cubicBezTo>
                  <a:pt x="77932" y="1677216"/>
                  <a:pt x="90062" y="1672694"/>
                  <a:pt x="102637" y="1670179"/>
                </a:cubicBezTo>
                <a:cubicBezTo>
                  <a:pt x="121188" y="1666469"/>
                  <a:pt x="139960" y="1663959"/>
                  <a:pt x="158621" y="1660849"/>
                </a:cubicBezTo>
                <a:cubicBezTo>
                  <a:pt x="177282" y="1654628"/>
                  <a:pt x="197011" y="1650984"/>
                  <a:pt x="214605" y="1642187"/>
                </a:cubicBezTo>
                <a:cubicBezTo>
                  <a:pt x="263397" y="1617791"/>
                  <a:pt x="238433" y="1626899"/>
                  <a:pt x="289249" y="1614196"/>
                </a:cubicBezTo>
                <a:cubicBezTo>
                  <a:pt x="298580" y="1607975"/>
                  <a:pt x="307211" y="1600549"/>
                  <a:pt x="317241" y="1595534"/>
                </a:cubicBezTo>
                <a:cubicBezTo>
                  <a:pt x="326038" y="1591136"/>
                  <a:pt x="337469" y="1592242"/>
                  <a:pt x="345233" y="1586204"/>
                </a:cubicBezTo>
                <a:cubicBezTo>
                  <a:pt x="366065" y="1570002"/>
                  <a:pt x="382556" y="1548881"/>
                  <a:pt x="401217" y="1530220"/>
                </a:cubicBezTo>
                <a:cubicBezTo>
                  <a:pt x="410548" y="1520889"/>
                  <a:pt x="423308" y="1514030"/>
                  <a:pt x="429209" y="1502228"/>
                </a:cubicBezTo>
                <a:cubicBezTo>
                  <a:pt x="452268" y="1456109"/>
                  <a:pt x="443472" y="1478101"/>
                  <a:pt x="457200" y="1436914"/>
                </a:cubicBezTo>
                <a:cubicBezTo>
                  <a:pt x="454090" y="1390261"/>
                  <a:pt x="455557" y="1343075"/>
                  <a:pt x="447870" y="1296955"/>
                </a:cubicBezTo>
                <a:cubicBezTo>
                  <a:pt x="446026" y="1285894"/>
                  <a:pt x="433626" y="1279270"/>
                  <a:pt x="429209" y="1268963"/>
                </a:cubicBezTo>
                <a:cubicBezTo>
                  <a:pt x="393059" y="1184614"/>
                  <a:pt x="448064" y="1273919"/>
                  <a:pt x="401217" y="1203649"/>
                </a:cubicBezTo>
                <a:cubicBezTo>
                  <a:pt x="404327" y="1073020"/>
                  <a:pt x="399228" y="941937"/>
                  <a:pt x="410547" y="811763"/>
                </a:cubicBezTo>
                <a:cubicBezTo>
                  <a:pt x="411894" y="796270"/>
                  <a:pt x="428207" y="786063"/>
                  <a:pt x="438539" y="774440"/>
                </a:cubicBezTo>
                <a:cubicBezTo>
                  <a:pt x="452288" y="758973"/>
                  <a:pt x="487714" y="720041"/>
                  <a:pt x="513184" y="709126"/>
                </a:cubicBezTo>
                <a:cubicBezTo>
                  <a:pt x="524971" y="704075"/>
                  <a:pt x="538177" y="703319"/>
                  <a:pt x="550507" y="699796"/>
                </a:cubicBezTo>
                <a:cubicBezTo>
                  <a:pt x="644249" y="673013"/>
                  <a:pt x="499088" y="710318"/>
                  <a:pt x="615821" y="681134"/>
                </a:cubicBezTo>
                <a:cubicBezTo>
                  <a:pt x="625152" y="674914"/>
                  <a:pt x="635884" y="670402"/>
                  <a:pt x="643813" y="662473"/>
                </a:cubicBezTo>
                <a:cubicBezTo>
                  <a:pt x="651742" y="654544"/>
                  <a:pt x="654035" y="641865"/>
                  <a:pt x="662474" y="634481"/>
                </a:cubicBezTo>
                <a:cubicBezTo>
                  <a:pt x="719995" y="584151"/>
                  <a:pt x="704622" y="610472"/>
                  <a:pt x="755780" y="578498"/>
                </a:cubicBezTo>
                <a:cubicBezTo>
                  <a:pt x="768967" y="570256"/>
                  <a:pt x="780662" y="559837"/>
                  <a:pt x="793103" y="550506"/>
                </a:cubicBezTo>
                <a:cubicBezTo>
                  <a:pt x="799323" y="541175"/>
                  <a:pt x="804466" y="531028"/>
                  <a:pt x="811764" y="522514"/>
                </a:cubicBezTo>
                <a:cubicBezTo>
                  <a:pt x="823214" y="509156"/>
                  <a:pt x="839761" y="500111"/>
                  <a:pt x="849086" y="485191"/>
                </a:cubicBezTo>
                <a:cubicBezTo>
                  <a:pt x="855882" y="474317"/>
                  <a:pt x="854732" y="460152"/>
                  <a:pt x="858417" y="447869"/>
                </a:cubicBezTo>
                <a:cubicBezTo>
                  <a:pt x="864069" y="429028"/>
                  <a:pt x="877078" y="391885"/>
                  <a:pt x="877078" y="391885"/>
                </a:cubicBezTo>
                <a:cubicBezTo>
                  <a:pt x="877927" y="383396"/>
                  <a:pt x="891338" y="241537"/>
                  <a:pt x="895739" y="223934"/>
                </a:cubicBezTo>
                <a:cubicBezTo>
                  <a:pt x="899112" y="210440"/>
                  <a:pt x="908180" y="199053"/>
                  <a:pt x="914400" y="186612"/>
                </a:cubicBezTo>
                <a:cubicBezTo>
                  <a:pt x="926965" y="111227"/>
                  <a:pt x="917749" y="148574"/>
                  <a:pt x="942392" y="74645"/>
                </a:cubicBezTo>
                <a:cubicBezTo>
                  <a:pt x="945502" y="65314"/>
                  <a:pt x="949794" y="56297"/>
                  <a:pt x="951723" y="46653"/>
                </a:cubicBezTo>
                <a:lnTo>
                  <a:pt x="961054" y="0"/>
                </a:lnTo>
              </a:path>
            </a:pathLst>
          </a:cu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R1</a:t>
            </a:r>
          </a:p>
          <a:p>
            <a:pPr algn="ctr"/>
            <a:endParaRPr lang="en-US" dirty="0"/>
          </a:p>
        </p:txBody>
      </p: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/>
              <a:t>Scenario for Designing Spatial Indexes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9333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</a:t>
            </a:r>
            <a:r>
              <a:rPr lang="en-US" sz="3800" dirty="0" smtClean="0"/>
              <a:t>(Another example</a:t>
            </a:r>
            <a:r>
              <a:rPr lang="en-US" sz="3800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36449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latin typeface="+mj-lt"/>
              </a:rPr>
              <a:t>Assume Bucke</a:t>
            </a:r>
            <a:r>
              <a:rPr lang="en-US" altLang="en-US" sz="2100" dirty="0" smtClean="0">
                <a:latin typeface="+mj-lt"/>
              </a:rPr>
              <a:t>t size = 3</a:t>
            </a:r>
            <a:endParaRPr lang="en-US" altLang="en-US" sz="21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55092" y="4621427"/>
            <a:ext cx="3583459" cy="8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155092" y="1861751"/>
            <a:ext cx="12358" cy="275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95055" y="4693088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 smtClean="0">
                <a:latin typeface="+mj-lt"/>
              </a:rPr>
              <a:t>X-axis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2306677" y="2969740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>
                <a:latin typeface="+mj-lt"/>
              </a:rPr>
              <a:t>Y</a:t>
            </a:r>
            <a:r>
              <a:rPr lang="en-US" altLang="en-US" sz="2100" b="1" dirty="0" smtClean="0">
                <a:latin typeface="+mj-lt"/>
              </a:rPr>
              <a:t>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44151" y="2549022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20714" y="4194320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65714" y="2024743"/>
            <a:ext cx="3228392" cy="25192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4" idx="3"/>
          </p:cNvCxnSpPr>
          <p:nvPr/>
        </p:nvCxnSpPr>
        <p:spPr>
          <a:xfrm flipV="1">
            <a:off x="6494106" y="3284375"/>
            <a:ext cx="1352939" cy="1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49681" y="271377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49681" y="3554290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90383" y="271377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747517" y="3622798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A</a:t>
            </a:r>
            <a:endParaRPr lang="en-US" sz="1400" b="1" dirty="0"/>
          </a:p>
        </p:txBody>
      </p:sp>
      <p:sp>
        <p:nvSpPr>
          <p:cNvPr id="26" name="Oval 25"/>
          <p:cNvSpPr/>
          <p:nvPr/>
        </p:nvSpPr>
        <p:spPr>
          <a:xfrm>
            <a:off x="8179416" y="3324135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79414" y="3072546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34355" y="3956809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82523" y="2797840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01310" y="2713779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28702" y="1436483"/>
            <a:ext cx="3188318" cy="9388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Overflow! Create a new bucket; Split both scales and the bucket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81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</a:t>
            </a:r>
            <a:r>
              <a:rPr lang="en-US" sz="3800" dirty="0" smtClean="0"/>
              <a:t>(Another example</a:t>
            </a:r>
            <a:r>
              <a:rPr lang="en-US" sz="3800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36449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latin typeface="+mj-lt"/>
              </a:rPr>
              <a:t>Assume Bucke</a:t>
            </a:r>
            <a:r>
              <a:rPr lang="en-US" altLang="en-US" sz="2100" dirty="0" smtClean="0">
                <a:latin typeface="+mj-lt"/>
              </a:rPr>
              <a:t>t size = 3</a:t>
            </a:r>
            <a:endParaRPr lang="en-US" altLang="en-US" sz="21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55092" y="4621427"/>
            <a:ext cx="3583459" cy="8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155092" y="1861751"/>
            <a:ext cx="12358" cy="275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95055" y="4693088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 smtClean="0">
                <a:latin typeface="+mj-lt"/>
              </a:rPr>
              <a:t>X-axis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2306677" y="2969740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>
                <a:latin typeface="+mj-lt"/>
              </a:rPr>
              <a:t>Y</a:t>
            </a:r>
            <a:r>
              <a:rPr lang="en-US" altLang="en-US" sz="2100" b="1" dirty="0" smtClean="0">
                <a:latin typeface="+mj-lt"/>
              </a:rPr>
              <a:t>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44151" y="2549022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20714" y="4194320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65714" y="2024743"/>
            <a:ext cx="3228392" cy="25192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494106" y="3284376"/>
            <a:ext cx="1352939" cy="67243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49681" y="271377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49681" y="3554290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90383" y="271377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747517" y="3622798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A</a:t>
            </a:r>
            <a:endParaRPr lang="en-US" sz="1400" b="1" dirty="0"/>
          </a:p>
        </p:txBody>
      </p:sp>
      <p:sp>
        <p:nvSpPr>
          <p:cNvPr id="26" name="Oval 25"/>
          <p:cNvSpPr/>
          <p:nvPr/>
        </p:nvSpPr>
        <p:spPr>
          <a:xfrm>
            <a:off x="8179416" y="3324135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34355" y="3956809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79416" y="3051656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01310" y="2713779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14" idx="1"/>
            <a:endCxn id="14" idx="3"/>
          </p:cNvCxnSpPr>
          <p:nvPr/>
        </p:nvCxnSpPr>
        <p:spPr>
          <a:xfrm>
            <a:off x="3265714" y="3284376"/>
            <a:ext cx="322839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75527" y="1944176"/>
            <a:ext cx="1352939" cy="67243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49681" y="1181122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49681" y="2021633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90383" y="1181122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747517" y="2090141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B</a:t>
            </a:r>
            <a:endParaRPr lang="en-US" sz="1400" b="1" dirty="0"/>
          </a:p>
        </p:txBody>
      </p:sp>
      <p:sp>
        <p:nvSpPr>
          <p:cNvPr id="34" name="Oval 33"/>
          <p:cNvSpPr/>
          <p:nvPr/>
        </p:nvSpPr>
        <p:spPr>
          <a:xfrm>
            <a:off x="8179416" y="1791478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79416" y="1518999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</a:t>
            </a:r>
            <a:r>
              <a:rPr lang="en-US" sz="3800" dirty="0" smtClean="0"/>
              <a:t>(Another example</a:t>
            </a:r>
            <a:r>
              <a:rPr lang="en-US" sz="3800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36449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latin typeface="+mj-lt"/>
              </a:rPr>
              <a:t>Assume Bucke</a:t>
            </a:r>
            <a:r>
              <a:rPr lang="en-US" altLang="en-US" sz="2100" dirty="0" smtClean="0">
                <a:latin typeface="+mj-lt"/>
              </a:rPr>
              <a:t>t size = 3</a:t>
            </a:r>
            <a:endParaRPr lang="en-US" altLang="en-US" sz="21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55092" y="4621427"/>
            <a:ext cx="3583459" cy="8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155092" y="1861751"/>
            <a:ext cx="12358" cy="275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95055" y="4693088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 smtClean="0">
                <a:latin typeface="+mj-lt"/>
              </a:rPr>
              <a:t>X-axis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2306677" y="2969740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>
                <a:latin typeface="+mj-lt"/>
              </a:rPr>
              <a:t>Y</a:t>
            </a:r>
            <a:r>
              <a:rPr lang="en-US" altLang="en-US" sz="2100" b="1" dirty="0" smtClean="0">
                <a:latin typeface="+mj-lt"/>
              </a:rPr>
              <a:t>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44151" y="2549022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20714" y="4194320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65714" y="2024743"/>
            <a:ext cx="3228392" cy="25192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494106" y="3284376"/>
            <a:ext cx="1352939" cy="67243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49681" y="271377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49681" y="3554290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90383" y="271377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747517" y="3622798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A</a:t>
            </a:r>
            <a:endParaRPr lang="en-US" sz="1400" b="1" dirty="0"/>
          </a:p>
        </p:txBody>
      </p:sp>
      <p:sp>
        <p:nvSpPr>
          <p:cNvPr id="26" name="Oval 25"/>
          <p:cNvSpPr/>
          <p:nvPr/>
        </p:nvSpPr>
        <p:spPr>
          <a:xfrm>
            <a:off x="8179416" y="3324135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34355" y="3956809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79416" y="3051656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01310" y="2713779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14" idx="1"/>
            <a:endCxn id="14" idx="3"/>
          </p:cNvCxnSpPr>
          <p:nvPr/>
        </p:nvCxnSpPr>
        <p:spPr>
          <a:xfrm>
            <a:off x="3265714" y="3284376"/>
            <a:ext cx="322839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75527" y="1944176"/>
            <a:ext cx="1352939" cy="67243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49681" y="1181122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49681" y="2021633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90383" y="1181122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747517" y="2090141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B</a:t>
            </a:r>
            <a:endParaRPr lang="en-US" sz="1400" b="1" dirty="0"/>
          </a:p>
        </p:txBody>
      </p:sp>
      <p:sp>
        <p:nvSpPr>
          <p:cNvPr id="34" name="Oval 33"/>
          <p:cNvSpPr/>
          <p:nvPr/>
        </p:nvSpPr>
        <p:spPr>
          <a:xfrm>
            <a:off x="8179416" y="1791478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79416" y="1518999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09880" y="2878536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179416" y="1229372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</a:t>
            </a:r>
            <a:r>
              <a:rPr lang="en-US" sz="3800" dirty="0" smtClean="0"/>
              <a:t>(Another example</a:t>
            </a:r>
            <a:r>
              <a:rPr lang="en-US" sz="3800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36449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latin typeface="+mj-lt"/>
              </a:rPr>
              <a:t>Assume Bucke</a:t>
            </a:r>
            <a:r>
              <a:rPr lang="en-US" altLang="en-US" sz="2100" dirty="0" smtClean="0">
                <a:latin typeface="+mj-lt"/>
              </a:rPr>
              <a:t>t size = 3</a:t>
            </a:r>
            <a:endParaRPr lang="en-US" altLang="en-US" sz="21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73754" y="5547595"/>
            <a:ext cx="3583459" cy="8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173754" y="2787919"/>
            <a:ext cx="12358" cy="275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413717" y="5619256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 smtClean="0">
                <a:latin typeface="+mj-lt"/>
              </a:rPr>
              <a:t>X-axis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2325339" y="3895908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>
                <a:latin typeface="+mj-lt"/>
              </a:rPr>
              <a:t>Y</a:t>
            </a:r>
            <a:r>
              <a:rPr lang="en-US" altLang="en-US" sz="2100" b="1" dirty="0" smtClean="0">
                <a:latin typeface="+mj-lt"/>
              </a:rPr>
              <a:t>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62813" y="3475190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39376" y="5120488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84376" y="2950911"/>
            <a:ext cx="3228392" cy="25192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12768" y="4210544"/>
            <a:ext cx="1352939" cy="67243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68343" y="363994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68343" y="4480458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09045" y="363994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766179" y="4548966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A</a:t>
            </a:r>
            <a:endParaRPr lang="en-US" sz="1400" b="1" dirty="0"/>
          </a:p>
        </p:txBody>
      </p:sp>
      <p:sp>
        <p:nvSpPr>
          <p:cNvPr id="26" name="Oval 25"/>
          <p:cNvSpPr/>
          <p:nvPr/>
        </p:nvSpPr>
        <p:spPr>
          <a:xfrm>
            <a:off x="8198078" y="4250303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3017" y="4882977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98078" y="3977824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19972" y="3639947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14" idx="1"/>
            <a:endCxn id="14" idx="3"/>
          </p:cNvCxnSpPr>
          <p:nvPr/>
        </p:nvCxnSpPr>
        <p:spPr>
          <a:xfrm>
            <a:off x="3284376" y="4210544"/>
            <a:ext cx="322839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94189" y="2870344"/>
            <a:ext cx="1352939" cy="67243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68343" y="2107290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68343" y="2947801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609045" y="2107290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766179" y="3016309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B</a:t>
            </a:r>
            <a:endParaRPr lang="en-US" sz="1400" b="1" dirty="0"/>
          </a:p>
        </p:txBody>
      </p:sp>
      <p:sp>
        <p:nvSpPr>
          <p:cNvPr id="34" name="Oval 33"/>
          <p:cNvSpPr/>
          <p:nvPr/>
        </p:nvSpPr>
        <p:spPr>
          <a:xfrm>
            <a:off x="8198078" y="2717646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98078" y="2445167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28542" y="3804704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198078" y="2155540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48623" y="3373355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913486" y="1122290"/>
            <a:ext cx="2936392" cy="10332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Overflow! Create a </a:t>
            </a:r>
            <a:r>
              <a:rPr lang="en-US" b="1" dirty="0"/>
              <a:t>new bucket; Split both scales and the </a:t>
            </a:r>
            <a:r>
              <a:rPr lang="en-US" b="1" dirty="0" smtClean="0"/>
              <a:t>bucket.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32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</a:t>
            </a:r>
            <a:r>
              <a:rPr lang="en-US" sz="3800" dirty="0" smtClean="0"/>
              <a:t>(Another example</a:t>
            </a:r>
            <a:r>
              <a:rPr lang="en-US" sz="3800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36449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latin typeface="+mj-lt"/>
              </a:rPr>
              <a:t>Assume Bucke</a:t>
            </a:r>
            <a:r>
              <a:rPr lang="en-US" altLang="en-US" sz="2100" dirty="0" smtClean="0">
                <a:latin typeface="+mj-lt"/>
              </a:rPr>
              <a:t>t size = 3</a:t>
            </a:r>
            <a:endParaRPr lang="en-US" altLang="en-US" sz="21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71117" y="5759762"/>
            <a:ext cx="3583459" cy="8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71117" y="3000086"/>
            <a:ext cx="12358" cy="275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11080" y="5831423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 smtClean="0">
                <a:latin typeface="+mj-lt"/>
              </a:rPr>
              <a:t>X-axis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2222702" y="4108075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>
                <a:latin typeface="+mj-lt"/>
              </a:rPr>
              <a:t>Y</a:t>
            </a:r>
            <a:r>
              <a:rPr lang="en-US" altLang="en-US" sz="2100" b="1" dirty="0" smtClean="0">
                <a:latin typeface="+mj-lt"/>
              </a:rPr>
              <a:t>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0176" y="3687357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6739" y="5332655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81739" y="3163078"/>
            <a:ext cx="3228392" cy="25192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995633" y="4422712"/>
            <a:ext cx="1767437" cy="60593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65706" y="3852114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865706" y="4692625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06408" y="3852114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63542" y="4761133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A</a:t>
            </a:r>
            <a:endParaRPr lang="en-US" sz="1400" b="1" dirty="0"/>
          </a:p>
        </p:txBody>
      </p:sp>
      <p:sp>
        <p:nvSpPr>
          <p:cNvPr id="26" name="Oval 25"/>
          <p:cNvSpPr/>
          <p:nvPr/>
        </p:nvSpPr>
        <p:spPr>
          <a:xfrm>
            <a:off x="8095441" y="4462470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50380" y="5095144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95441" y="4189991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17335" y="3852114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14" idx="1"/>
            <a:endCxn id="14" idx="3"/>
          </p:cNvCxnSpPr>
          <p:nvPr/>
        </p:nvCxnSpPr>
        <p:spPr>
          <a:xfrm>
            <a:off x="3181739" y="4422711"/>
            <a:ext cx="322839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60176" y="2613924"/>
            <a:ext cx="1352939" cy="67243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65706" y="231945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865706" y="3159968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06408" y="231945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63542" y="3228476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B</a:t>
            </a:r>
            <a:endParaRPr lang="en-US" sz="1400" b="1" dirty="0"/>
          </a:p>
        </p:txBody>
      </p:sp>
      <p:sp>
        <p:nvSpPr>
          <p:cNvPr id="34" name="Oval 33"/>
          <p:cNvSpPr/>
          <p:nvPr/>
        </p:nvSpPr>
        <p:spPr>
          <a:xfrm>
            <a:off x="8095441" y="2929813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25905" y="4016871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95439" y="2640186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45986" y="3585522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389172" y="3159968"/>
            <a:ext cx="0" cy="252237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57866" y="143676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057866" y="2277280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98568" y="143676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55702" y="2345788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C</a:t>
            </a:r>
            <a:endParaRPr lang="en-US" sz="1400" b="1" dirty="0"/>
          </a:p>
        </p:txBody>
      </p:sp>
      <p:sp>
        <p:nvSpPr>
          <p:cNvPr id="46" name="Oval 45"/>
          <p:cNvSpPr/>
          <p:nvPr/>
        </p:nvSpPr>
        <p:spPr>
          <a:xfrm>
            <a:off x="5287601" y="1774646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87601" y="1485019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120548" y="2955100"/>
            <a:ext cx="1581875" cy="70128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3788229" y="5103845"/>
            <a:ext cx="4124130" cy="1210492"/>
          </a:xfrm>
          <a:custGeom>
            <a:avLst/>
            <a:gdLst>
              <a:gd name="connsiteX0" fmla="*/ 0 w 4124130"/>
              <a:gd name="connsiteY0" fmla="*/ 401216 h 1210492"/>
              <a:gd name="connsiteX1" fmla="*/ 2855167 w 4124130"/>
              <a:gd name="connsiteY1" fmla="*/ 1203649 h 1210492"/>
              <a:gd name="connsiteX2" fmla="*/ 4124130 w 4124130"/>
              <a:gd name="connsiteY2" fmla="*/ 0 h 12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4130" h="1210492">
                <a:moveTo>
                  <a:pt x="0" y="401216"/>
                </a:moveTo>
                <a:cubicBezTo>
                  <a:pt x="1083906" y="835867"/>
                  <a:pt x="2167812" y="1270518"/>
                  <a:pt x="2855167" y="1203649"/>
                </a:cubicBezTo>
                <a:cubicBezTo>
                  <a:pt x="3542522" y="1136780"/>
                  <a:pt x="3833326" y="568390"/>
                  <a:pt x="4124130" y="0"/>
                </a:cubicBezTo>
              </a:path>
            </a:pathLst>
          </a:custGeom>
          <a:noFill/>
          <a:ln w="22225">
            <a:solidFill>
              <a:srgbClr val="0070C0"/>
            </a:solidFill>
            <a:tailEnd type="stealth" w="lg" len="lg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</a:t>
            </a:r>
            <a:r>
              <a:rPr lang="en-US" sz="3800" dirty="0" smtClean="0"/>
              <a:t>(Another example</a:t>
            </a:r>
            <a:r>
              <a:rPr lang="en-US" sz="3800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36449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latin typeface="+mj-lt"/>
              </a:rPr>
              <a:t>Assume Bucke</a:t>
            </a:r>
            <a:r>
              <a:rPr lang="en-US" altLang="en-US" sz="2100" dirty="0" smtClean="0">
                <a:latin typeface="+mj-lt"/>
              </a:rPr>
              <a:t>t size = 3</a:t>
            </a:r>
            <a:endParaRPr lang="en-US" altLang="en-US" sz="21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71117" y="5759762"/>
            <a:ext cx="3583459" cy="8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71117" y="3000086"/>
            <a:ext cx="12358" cy="275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11080" y="5831423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 smtClean="0">
                <a:latin typeface="+mj-lt"/>
              </a:rPr>
              <a:t>X-axis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2222702" y="4108075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>
                <a:latin typeface="+mj-lt"/>
              </a:rPr>
              <a:t>Y</a:t>
            </a:r>
            <a:r>
              <a:rPr lang="en-US" altLang="en-US" sz="2100" b="1" dirty="0" smtClean="0">
                <a:latin typeface="+mj-lt"/>
              </a:rPr>
              <a:t>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0176" y="3687357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6739" y="5332655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81739" y="3163078"/>
            <a:ext cx="3228392" cy="25192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995633" y="4422712"/>
            <a:ext cx="1767437" cy="60593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65706" y="3852114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865706" y="4692625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06408" y="3852114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63542" y="4761133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A</a:t>
            </a:r>
            <a:endParaRPr lang="en-US" sz="1400" b="1" dirty="0"/>
          </a:p>
        </p:txBody>
      </p:sp>
      <p:sp>
        <p:nvSpPr>
          <p:cNvPr id="26" name="Oval 25"/>
          <p:cNvSpPr/>
          <p:nvPr/>
        </p:nvSpPr>
        <p:spPr>
          <a:xfrm>
            <a:off x="8095441" y="4462470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50380" y="5095144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95441" y="4189991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17335" y="3852114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14" idx="1"/>
            <a:endCxn id="14" idx="3"/>
          </p:cNvCxnSpPr>
          <p:nvPr/>
        </p:nvCxnSpPr>
        <p:spPr>
          <a:xfrm>
            <a:off x="3181739" y="4422711"/>
            <a:ext cx="322839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60176" y="2613924"/>
            <a:ext cx="1352939" cy="67243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65706" y="231945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865706" y="3159968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06408" y="231945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63542" y="3228476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B</a:t>
            </a:r>
            <a:endParaRPr lang="en-US" sz="1400" b="1" dirty="0"/>
          </a:p>
        </p:txBody>
      </p:sp>
      <p:sp>
        <p:nvSpPr>
          <p:cNvPr id="34" name="Oval 33"/>
          <p:cNvSpPr/>
          <p:nvPr/>
        </p:nvSpPr>
        <p:spPr>
          <a:xfrm>
            <a:off x="8095441" y="2929813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25905" y="4016871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95439" y="2640186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45986" y="3585522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389172" y="3159968"/>
            <a:ext cx="0" cy="252237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57866" y="143676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057866" y="2277280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98568" y="143676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55702" y="2345788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C</a:t>
            </a:r>
            <a:endParaRPr lang="en-US" sz="1400" b="1" dirty="0"/>
          </a:p>
        </p:txBody>
      </p:sp>
      <p:sp>
        <p:nvSpPr>
          <p:cNvPr id="46" name="Oval 45"/>
          <p:cNvSpPr/>
          <p:nvPr/>
        </p:nvSpPr>
        <p:spPr>
          <a:xfrm>
            <a:off x="5287601" y="1774646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87601" y="1485019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120548" y="2955100"/>
            <a:ext cx="1581875" cy="70128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3788229" y="5103845"/>
            <a:ext cx="4124130" cy="1210492"/>
          </a:xfrm>
          <a:custGeom>
            <a:avLst/>
            <a:gdLst>
              <a:gd name="connsiteX0" fmla="*/ 0 w 4124130"/>
              <a:gd name="connsiteY0" fmla="*/ 401216 h 1210492"/>
              <a:gd name="connsiteX1" fmla="*/ 2855167 w 4124130"/>
              <a:gd name="connsiteY1" fmla="*/ 1203649 h 1210492"/>
              <a:gd name="connsiteX2" fmla="*/ 4124130 w 4124130"/>
              <a:gd name="connsiteY2" fmla="*/ 0 h 12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4130" h="1210492">
                <a:moveTo>
                  <a:pt x="0" y="401216"/>
                </a:moveTo>
                <a:cubicBezTo>
                  <a:pt x="1083906" y="835867"/>
                  <a:pt x="2167812" y="1270518"/>
                  <a:pt x="2855167" y="1203649"/>
                </a:cubicBezTo>
                <a:cubicBezTo>
                  <a:pt x="3542522" y="1136780"/>
                  <a:pt x="3833326" y="568390"/>
                  <a:pt x="4124130" y="0"/>
                </a:cubicBezTo>
              </a:path>
            </a:pathLst>
          </a:custGeom>
          <a:noFill/>
          <a:ln w="22225">
            <a:solidFill>
              <a:srgbClr val="0070C0"/>
            </a:solidFill>
            <a:tailEnd type="stealth" w="lg" len="lg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84409" y="4939087"/>
            <a:ext cx="181233" cy="164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093380" y="3896433"/>
            <a:ext cx="181233" cy="164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</a:t>
            </a:r>
            <a:r>
              <a:rPr lang="en-US" sz="3800" dirty="0" smtClean="0"/>
              <a:t>(Another example</a:t>
            </a:r>
            <a:r>
              <a:rPr lang="en-US" sz="3800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36449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latin typeface="+mj-lt"/>
              </a:rPr>
              <a:t>Assume Bucke</a:t>
            </a:r>
            <a:r>
              <a:rPr lang="en-US" altLang="en-US" sz="2100" dirty="0" smtClean="0">
                <a:latin typeface="+mj-lt"/>
              </a:rPr>
              <a:t>t size = 3</a:t>
            </a:r>
            <a:endParaRPr lang="en-US" altLang="en-US" sz="21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71117" y="5759762"/>
            <a:ext cx="3583459" cy="8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71117" y="3000086"/>
            <a:ext cx="12358" cy="275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11080" y="5831423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 smtClean="0">
                <a:latin typeface="+mj-lt"/>
              </a:rPr>
              <a:t>X-axis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2222702" y="4108075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>
                <a:latin typeface="+mj-lt"/>
              </a:rPr>
              <a:t>Y</a:t>
            </a:r>
            <a:r>
              <a:rPr lang="en-US" altLang="en-US" sz="2100" b="1" dirty="0" smtClean="0">
                <a:latin typeface="+mj-lt"/>
              </a:rPr>
              <a:t>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0176" y="3687357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6739" y="5332655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81739" y="3163078"/>
            <a:ext cx="3228392" cy="25192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995633" y="4422712"/>
            <a:ext cx="1767437" cy="60593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65706" y="3852114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865706" y="4692625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06408" y="3852114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63542" y="4761133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A</a:t>
            </a:r>
            <a:endParaRPr lang="en-US" sz="1400" b="1" dirty="0"/>
          </a:p>
        </p:txBody>
      </p:sp>
      <p:sp>
        <p:nvSpPr>
          <p:cNvPr id="26" name="Oval 25"/>
          <p:cNvSpPr/>
          <p:nvPr/>
        </p:nvSpPr>
        <p:spPr>
          <a:xfrm>
            <a:off x="8095441" y="4462470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50380" y="5095144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95441" y="4189991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17335" y="3852114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14" idx="1"/>
            <a:endCxn id="14" idx="3"/>
          </p:cNvCxnSpPr>
          <p:nvPr/>
        </p:nvCxnSpPr>
        <p:spPr>
          <a:xfrm>
            <a:off x="3181739" y="4422711"/>
            <a:ext cx="322839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60176" y="2613924"/>
            <a:ext cx="1352939" cy="67243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65706" y="231945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865706" y="3159968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06408" y="231945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63542" y="3228476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B</a:t>
            </a:r>
            <a:endParaRPr lang="en-US" sz="1400" b="1" dirty="0"/>
          </a:p>
        </p:txBody>
      </p:sp>
      <p:sp>
        <p:nvSpPr>
          <p:cNvPr id="34" name="Oval 33"/>
          <p:cNvSpPr/>
          <p:nvPr/>
        </p:nvSpPr>
        <p:spPr>
          <a:xfrm>
            <a:off x="8095441" y="2929813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25905" y="4016871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95439" y="2640186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45986" y="3585522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389172" y="3159968"/>
            <a:ext cx="0" cy="252237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57866" y="143676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057866" y="2277280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98568" y="143676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55702" y="2345788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C</a:t>
            </a:r>
            <a:endParaRPr lang="en-US" sz="1400" b="1" dirty="0"/>
          </a:p>
        </p:txBody>
      </p:sp>
      <p:sp>
        <p:nvSpPr>
          <p:cNvPr id="46" name="Oval 45"/>
          <p:cNvSpPr/>
          <p:nvPr/>
        </p:nvSpPr>
        <p:spPr>
          <a:xfrm>
            <a:off x="5287601" y="1774646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87601" y="1485019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120548" y="2955100"/>
            <a:ext cx="1581875" cy="70128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3788229" y="5103845"/>
            <a:ext cx="4124130" cy="1210492"/>
          </a:xfrm>
          <a:custGeom>
            <a:avLst/>
            <a:gdLst>
              <a:gd name="connsiteX0" fmla="*/ 0 w 4124130"/>
              <a:gd name="connsiteY0" fmla="*/ 401216 h 1210492"/>
              <a:gd name="connsiteX1" fmla="*/ 2855167 w 4124130"/>
              <a:gd name="connsiteY1" fmla="*/ 1203649 h 1210492"/>
              <a:gd name="connsiteX2" fmla="*/ 4124130 w 4124130"/>
              <a:gd name="connsiteY2" fmla="*/ 0 h 12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4130" h="1210492">
                <a:moveTo>
                  <a:pt x="0" y="401216"/>
                </a:moveTo>
                <a:cubicBezTo>
                  <a:pt x="1083906" y="835867"/>
                  <a:pt x="2167812" y="1270518"/>
                  <a:pt x="2855167" y="1203649"/>
                </a:cubicBezTo>
                <a:cubicBezTo>
                  <a:pt x="3542522" y="1136780"/>
                  <a:pt x="3833326" y="568390"/>
                  <a:pt x="4124130" y="0"/>
                </a:cubicBezTo>
              </a:path>
            </a:pathLst>
          </a:custGeom>
          <a:noFill/>
          <a:ln w="22225">
            <a:solidFill>
              <a:srgbClr val="0070C0"/>
            </a:solidFill>
            <a:tailEnd type="stealth" w="lg" len="lg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84409" y="4939087"/>
            <a:ext cx="181233" cy="164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093380" y="3896433"/>
            <a:ext cx="181233" cy="164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378217" y="4726207"/>
            <a:ext cx="181233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941478" y="1612252"/>
            <a:ext cx="2663890" cy="1001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Overflow! Create a new bucket. Split bucket 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02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</a:t>
            </a:r>
            <a:r>
              <a:rPr lang="en-US" sz="3800" dirty="0" smtClean="0"/>
              <a:t>(Another example</a:t>
            </a:r>
            <a:r>
              <a:rPr lang="en-US" sz="3800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36449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latin typeface="+mj-lt"/>
              </a:rPr>
              <a:t>Assume Bucke</a:t>
            </a:r>
            <a:r>
              <a:rPr lang="en-US" altLang="en-US" sz="2100" dirty="0" smtClean="0">
                <a:latin typeface="+mj-lt"/>
              </a:rPr>
              <a:t>t size = 3</a:t>
            </a:r>
            <a:endParaRPr lang="en-US" altLang="en-US" sz="21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71117" y="5759762"/>
            <a:ext cx="3583459" cy="8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71117" y="3000086"/>
            <a:ext cx="12358" cy="275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11080" y="5831423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 smtClean="0">
                <a:latin typeface="+mj-lt"/>
              </a:rPr>
              <a:t>X-axis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2222702" y="4108075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>
                <a:latin typeface="+mj-lt"/>
              </a:rPr>
              <a:t>Y</a:t>
            </a:r>
            <a:r>
              <a:rPr lang="en-US" altLang="en-US" sz="2100" b="1" dirty="0" smtClean="0">
                <a:latin typeface="+mj-lt"/>
              </a:rPr>
              <a:t>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0176" y="3687357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6739" y="5332655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81739" y="3163078"/>
            <a:ext cx="3228392" cy="25192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995633" y="4422712"/>
            <a:ext cx="1767437" cy="60593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65706" y="3852114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865706" y="4692625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06408" y="3852114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63542" y="4761133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A</a:t>
            </a:r>
            <a:endParaRPr lang="en-US" sz="1400" b="1" dirty="0"/>
          </a:p>
        </p:txBody>
      </p:sp>
      <p:sp>
        <p:nvSpPr>
          <p:cNvPr id="18" name="Oval 17"/>
          <p:cNvSpPr/>
          <p:nvPr/>
        </p:nvSpPr>
        <p:spPr>
          <a:xfrm>
            <a:off x="3950380" y="5095144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681180" y="4347210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17335" y="3852114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14" idx="1"/>
            <a:endCxn id="14" idx="3"/>
          </p:cNvCxnSpPr>
          <p:nvPr/>
        </p:nvCxnSpPr>
        <p:spPr>
          <a:xfrm>
            <a:off x="3181739" y="4422711"/>
            <a:ext cx="322839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60176" y="2613924"/>
            <a:ext cx="1352939" cy="67243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65706" y="231945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865706" y="3159968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06408" y="231945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63542" y="3228476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B</a:t>
            </a:r>
            <a:endParaRPr lang="en-US" sz="1400" b="1" dirty="0"/>
          </a:p>
        </p:txBody>
      </p:sp>
      <p:sp>
        <p:nvSpPr>
          <p:cNvPr id="34" name="Oval 33"/>
          <p:cNvSpPr/>
          <p:nvPr/>
        </p:nvSpPr>
        <p:spPr>
          <a:xfrm>
            <a:off x="8095441" y="2929813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25905" y="4016871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95439" y="2640186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45986" y="3585522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389172" y="3159968"/>
            <a:ext cx="0" cy="252237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57866" y="143676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057866" y="2277280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98568" y="143676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55702" y="2345788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C</a:t>
            </a:r>
            <a:endParaRPr lang="en-US" sz="1400" b="1" dirty="0"/>
          </a:p>
        </p:txBody>
      </p:sp>
      <p:sp>
        <p:nvSpPr>
          <p:cNvPr id="46" name="Oval 45"/>
          <p:cNvSpPr/>
          <p:nvPr/>
        </p:nvSpPr>
        <p:spPr>
          <a:xfrm>
            <a:off x="5282055" y="1980761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82055" y="1691134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120548" y="2955100"/>
            <a:ext cx="1581875" cy="70128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3788229" y="5041853"/>
            <a:ext cx="5924938" cy="1272484"/>
          </a:xfrm>
          <a:custGeom>
            <a:avLst/>
            <a:gdLst>
              <a:gd name="connsiteX0" fmla="*/ 0 w 4124130"/>
              <a:gd name="connsiteY0" fmla="*/ 401216 h 1210492"/>
              <a:gd name="connsiteX1" fmla="*/ 2855167 w 4124130"/>
              <a:gd name="connsiteY1" fmla="*/ 1203649 h 1210492"/>
              <a:gd name="connsiteX2" fmla="*/ 4124130 w 4124130"/>
              <a:gd name="connsiteY2" fmla="*/ 0 h 12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4130" h="1210492">
                <a:moveTo>
                  <a:pt x="0" y="401216"/>
                </a:moveTo>
                <a:cubicBezTo>
                  <a:pt x="1083906" y="835867"/>
                  <a:pt x="2167812" y="1270518"/>
                  <a:pt x="2855167" y="1203649"/>
                </a:cubicBezTo>
                <a:cubicBezTo>
                  <a:pt x="3542522" y="1136780"/>
                  <a:pt x="3833326" y="568390"/>
                  <a:pt x="4124130" y="0"/>
                </a:cubicBezTo>
              </a:path>
            </a:pathLst>
          </a:custGeom>
          <a:noFill/>
          <a:ln w="22225">
            <a:solidFill>
              <a:srgbClr val="0070C0"/>
            </a:solidFill>
            <a:tailEnd type="stealth" w="lg" len="lg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84409" y="4939087"/>
            <a:ext cx="181233" cy="164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378217" y="4726207"/>
            <a:ext cx="181233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9451447" y="3798568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451447" y="4639079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092149" y="3798568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9249283" y="4707587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D</a:t>
            </a:r>
            <a:endParaRPr lang="en-US" sz="1400" b="1" dirty="0"/>
          </a:p>
        </p:txBody>
      </p:sp>
      <p:sp>
        <p:nvSpPr>
          <p:cNvPr id="57" name="Oval 56"/>
          <p:cNvSpPr/>
          <p:nvPr/>
        </p:nvSpPr>
        <p:spPr>
          <a:xfrm>
            <a:off x="8108636" y="4460316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108636" y="4187837"/>
            <a:ext cx="181233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106575" y="3894279"/>
            <a:ext cx="181233" cy="164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</a:t>
            </a:r>
            <a:r>
              <a:rPr lang="en-US" sz="3800" dirty="0" smtClean="0"/>
              <a:t>(Another example</a:t>
            </a:r>
            <a:r>
              <a:rPr lang="en-US" sz="3800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36449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latin typeface="+mj-lt"/>
              </a:rPr>
              <a:t>Assume Bucke</a:t>
            </a:r>
            <a:r>
              <a:rPr lang="en-US" altLang="en-US" sz="2100" dirty="0" smtClean="0">
                <a:latin typeface="+mj-lt"/>
              </a:rPr>
              <a:t>t size = 3</a:t>
            </a:r>
            <a:endParaRPr lang="en-US" altLang="en-US" sz="21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71117" y="5759762"/>
            <a:ext cx="3583459" cy="8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71117" y="3000086"/>
            <a:ext cx="12358" cy="275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11080" y="5831423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 smtClean="0">
                <a:latin typeface="+mj-lt"/>
              </a:rPr>
              <a:t>X-axis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2222702" y="4108075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>
                <a:latin typeface="+mj-lt"/>
              </a:rPr>
              <a:t>Y</a:t>
            </a:r>
            <a:r>
              <a:rPr lang="en-US" altLang="en-US" sz="2100" b="1" dirty="0" smtClean="0">
                <a:latin typeface="+mj-lt"/>
              </a:rPr>
              <a:t>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0176" y="3687357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6739" y="5332655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81739" y="3163078"/>
            <a:ext cx="3228392" cy="25192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995633" y="4422712"/>
            <a:ext cx="1767437" cy="60593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65706" y="3852114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865706" y="4692625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06408" y="3852114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63542" y="4761133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A</a:t>
            </a:r>
            <a:endParaRPr lang="en-US" sz="1400" b="1" dirty="0"/>
          </a:p>
        </p:txBody>
      </p:sp>
      <p:sp>
        <p:nvSpPr>
          <p:cNvPr id="18" name="Oval 17"/>
          <p:cNvSpPr/>
          <p:nvPr/>
        </p:nvSpPr>
        <p:spPr>
          <a:xfrm>
            <a:off x="3950380" y="5095144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681180" y="4347210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17335" y="3852114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14" idx="1"/>
            <a:endCxn id="14" idx="3"/>
          </p:cNvCxnSpPr>
          <p:nvPr/>
        </p:nvCxnSpPr>
        <p:spPr>
          <a:xfrm>
            <a:off x="3181739" y="4422711"/>
            <a:ext cx="322839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60176" y="2613924"/>
            <a:ext cx="1352939" cy="67243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65706" y="231945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865706" y="3159968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06408" y="231945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63542" y="3228476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B</a:t>
            </a:r>
            <a:endParaRPr lang="en-US" sz="1400" b="1" dirty="0"/>
          </a:p>
        </p:txBody>
      </p:sp>
      <p:sp>
        <p:nvSpPr>
          <p:cNvPr id="34" name="Oval 33"/>
          <p:cNvSpPr/>
          <p:nvPr/>
        </p:nvSpPr>
        <p:spPr>
          <a:xfrm>
            <a:off x="8095441" y="2929813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25905" y="4016871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95439" y="2640186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45986" y="3585522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389172" y="3159968"/>
            <a:ext cx="0" cy="252237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57866" y="143676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057866" y="2277280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98568" y="143676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55702" y="2345788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C</a:t>
            </a:r>
            <a:endParaRPr lang="en-US" sz="1400" b="1" dirty="0"/>
          </a:p>
        </p:txBody>
      </p:sp>
      <p:sp>
        <p:nvSpPr>
          <p:cNvPr id="46" name="Oval 45"/>
          <p:cNvSpPr/>
          <p:nvPr/>
        </p:nvSpPr>
        <p:spPr>
          <a:xfrm>
            <a:off x="5282055" y="1980761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82055" y="1691134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120548" y="2955100"/>
            <a:ext cx="1581875" cy="70128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3788229" y="5041853"/>
            <a:ext cx="5924938" cy="1272484"/>
          </a:xfrm>
          <a:custGeom>
            <a:avLst/>
            <a:gdLst>
              <a:gd name="connsiteX0" fmla="*/ 0 w 4124130"/>
              <a:gd name="connsiteY0" fmla="*/ 401216 h 1210492"/>
              <a:gd name="connsiteX1" fmla="*/ 2855167 w 4124130"/>
              <a:gd name="connsiteY1" fmla="*/ 1203649 h 1210492"/>
              <a:gd name="connsiteX2" fmla="*/ 4124130 w 4124130"/>
              <a:gd name="connsiteY2" fmla="*/ 0 h 12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4130" h="1210492">
                <a:moveTo>
                  <a:pt x="0" y="401216"/>
                </a:moveTo>
                <a:cubicBezTo>
                  <a:pt x="1083906" y="835867"/>
                  <a:pt x="2167812" y="1270518"/>
                  <a:pt x="2855167" y="1203649"/>
                </a:cubicBezTo>
                <a:cubicBezTo>
                  <a:pt x="3542522" y="1136780"/>
                  <a:pt x="3833326" y="568390"/>
                  <a:pt x="4124130" y="0"/>
                </a:cubicBezTo>
              </a:path>
            </a:pathLst>
          </a:custGeom>
          <a:noFill/>
          <a:ln w="22225">
            <a:solidFill>
              <a:srgbClr val="0070C0"/>
            </a:solidFill>
            <a:tailEnd type="stealth" w="lg" len="lg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84409" y="4939087"/>
            <a:ext cx="181233" cy="164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378217" y="4726207"/>
            <a:ext cx="181233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9451447" y="3798568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451447" y="4639079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092149" y="3798568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9249283" y="4707587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D</a:t>
            </a:r>
            <a:endParaRPr lang="en-US" sz="1400" b="1" dirty="0"/>
          </a:p>
        </p:txBody>
      </p:sp>
      <p:sp>
        <p:nvSpPr>
          <p:cNvPr id="57" name="Oval 56"/>
          <p:cNvSpPr/>
          <p:nvPr/>
        </p:nvSpPr>
        <p:spPr>
          <a:xfrm>
            <a:off x="8108636" y="4460316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108636" y="4187837"/>
            <a:ext cx="181233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106575" y="3894279"/>
            <a:ext cx="181233" cy="164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165462" y="5307856"/>
            <a:ext cx="181233" cy="164757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913486" y="1122290"/>
            <a:ext cx="2936392" cy="10332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Overflow! Create a </a:t>
            </a:r>
            <a:r>
              <a:rPr lang="en-US" b="1" dirty="0"/>
              <a:t>new bucket; Split both scales and the </a:t>
            </a:r>
            <a:r>
              <a:rPr lang="en-US" b="1" dirty="0" smtClean="0"/>
              <a:t>bucket.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73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</a:t>
            </a:r>
            <a:r>
              <a:rPr lang="en-US" sz="3800" dirty="0" smtClean="0"/>
              <a:t>(Another example</a:t>
            </a:r>
            <a:r>
              <a:rPr lang="en-US" sz="3800" dirty="0"/>
              <a:t>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1" y="900489"/>
            <a:ext cx="36449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 smtClean="0">
                <a:latin typeface="+mj-lt"/>
              </a:rPr>
              <a:t>Assume Bucke</a:t>
            </a:r>
            <a:r>
              <a:rPr lang="en-US" altLang="en-US" sz="2100" dirty="0" smtClean="0">
                <a:latin typeface="+mj-lt"/>
              </a:rPr>
              <a:t>t size = 3</a:t>
            </a:r>
            <a:endParaRPr lang="en-US" altLang="en-US" sz="21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71117" y="5759762"/>
            <a:ext cx="3583459" cy="8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71117" y="3000086"/>
            <a:ext cx="12358" cy="275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11080" y="5831423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 smtClean="0">
                <a:latin typeface="+mj-lt"/>
              </a:rPr>
              <a:t>X-axis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2222702" y="4108075"/>
            <a:ext cx="11035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2000"/>
            </a:pPr>
            <a:r>
              <a:rPr lang="en-US" altLang="en-US" sz="2100" b="1" dirty="0">
                <a:latin typeface="+mj-lt"/>
              </a:rPr>
              <a:t>Y</a:t>
            </a:r>
            <a:r>
              <a:rPr lang="en-US" altLang="en-US" sz="2100" b="1" dirty="0" smtClean="0">
                <a:latin typeface="+mj-lt"/>
              </a:rPr>
              <a:t>-axis</a:t>
            </a:r>
            <a:endParaRPr lang="en-US" altLang="en-US" sz="21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0176" y="3687357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36739" y="5332655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81739" y="3163078"/>
            <a:ext cx="3228392" cy="25192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120548" y="4422712"/>
            <a:ext cx="1642522" cy="35833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34604" y="3656383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834604" y="4496894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75306" y="3656383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32440" y="4565402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A</a:t>
            </a:r>
            <a:endParaRPr lang="en-US" sz="1400" b="1" dirty="0"/>
          </a:p>
        </p:txBody>
      </p:sp>
      <p:sp>
        <p:nvSpPr>
          <p:cNvPr id="18" name="Oval 17"/>
          <p:cNvSpPr/>
          <p:nvPr/>
        </p:nvSpPr>
        <p:spPr>
          <a:xfrm>
            <a:off x="3950380" y="5095144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681180" y="4347210"/>
            <a:ext cx="181233" cy="1647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17335" y="3852114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14" idx="1"/>
            <a:endCxn id="14" idx="3"/>
          </p:cNvCxnSpPr>
          <p:nvPr/>
        </p:nvCxnSpPr>
        <p:spPr>
          <a:xfrm>
            <a:off x="3181739" y="4422711"/>
            <a:ext cx="322839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60176" y="2613924"/>
            <a:ext cx="1352939" cy="67243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65706" y="231945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865706" y="3159968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06408" y="2319457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63542" y="3228476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B</a:t>
            </a:r>
            <a:endParaRPr lang="en-US" sz="1400" b="1" dirty="0"/>
          </a:p>
        </p:txBody>
      </p:sp>
      <p:sp>
        <p:nvSpPr>
          <p:cNvPr id="34" name="Oval 33"/>
          <p:cNvSpPr/>
          <p:nvPr/>
        </p:nvSpPr>
        <p:spPr>
          <a:xfrm>
            <a:off x="8095441" y="2929813"/>
            <a:ext cx="181233" cy="1647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25905" y="4016871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95439" y="2640186"/>
            <a:ext cx="181233" cy="16475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45986" y="3585522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389172" y="3159968"/>
            <a:ext cx="0" cy="252237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57866" y="143676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057866" y="2277280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98568" y="1436769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55702" y="2345788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C</a:t>
            </a:r>
            <a:endParaRPr lang="en-US" sz="1400" b="1" dirty="0"/>
          </a:p>
        </p:txBody>
      </p:sp>
      <p:sp>
        <p:nvSpPr>
          <p:cNvPr id="46" name="Oval 45"/>
          <p:cNvSpPr/>
          <p:nvPr/>
        </p:nvSpPr>
        <p:spPr>
          <a:xfrm>
            <a:off x="5282055" y="1980761"/>
            <a:ext cx="181233" cy="16475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82055" y="1691134"/>
            <a:ext cx="181233" cy="1647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120548" y="2955100"/>
            <a:ext cx="1581875" cy="70128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3788229" y="5041853"/>
            <a:ext cx="5924938" cy="1272484"/>
          </a:xfrm>
          <a:custGeom>
            <a:avLst/>
            <a:gdLst>
              <a:gd name="connsiteX0" fmla="*/ 0 w 4124130"/>
              <a:gd name="connsiteY0" fmla="*/ 401216 h 1210492"/>
              <a:gd name="connsiteX1" fmla="*/ 2855167 w 4124130"/>
              <a:gd name="connsiteY1" fmla="*/ 1203649 h 1210492"/>
              <a:gd name="connsiteX2" fmla="*/ 4124130 w 4124130"/>
              <a:gd name="connsiteY2" fmla="*/ 0 h 12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4130" h="1210492">
                <a:moveTo>
                  <a:pt x="0" y="401216"/>
                </a:moveTo>
                <a:cubicBezTo>
                  <a:pt x="1083906" y="835867"/>
                  <a:pt x="2167812" y="1270518"/>
                  <a:pt x="2855167" y="1203649"/>
                </a:cubicBezTo>
                <a:cubicBezTo>
                  <a:pt x="3542522" y="1136780"/>
                  <a:pt x="3833326" y="568390"/>
                  <a:pt x="4124130" y="0"/>
                </a:cubicBezTo>
              </a:path>
            </a:pathLst>
          </a:custGeom>
          <a:noFill/>
          <a:ln w="22225">
            <a:solidFill>
              <a:srgbClr val="0070C0"/>
            </a:solidFill>
            <a:tailEnd type="stealth" w="lg" len="lg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84409" y="4939087"/>
            <a:ext cx="181233" cy="164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378217" y="4726207"/>
            <a:ext cx="181233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9451447" y="3798568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451447" y="4639079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092149" y="3798568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9249283" y="4707587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D</a:t>
            </a:r>
            <a:endParaRPr lang="en-US" sz="1400" b="1" dirty="0"/>
          </a:p>
        </p:txBody>
      </p:sp>
      <p:sp>
        <p:nvSpPr>
          <p:cNvPr id="58" name="Oval 57"/>
          <p:cNvSpPr/>
          <p:nvPr/>
        </p:nvSpPr>
        <p:spPr>
          <a:xfrm>
            <a:off x="8067111" y="4237853"/>
            <a:ext cx="181233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065050" y="3944295"/>
            <a:ext cx="181233" cy="16475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165462" y="5307856"/>
            <a:ext cx="181233" cy="164757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3199393" y="5095144"/>
            <a:ext cx="322839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338737" y="4964811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338737" y="5805322"/>
            <a:ext cx="640702" cy="3110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979439" y="4964811"/>
            <a:ext cx="0" cy="843621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136573" y="5873830"/>
            <a:ext cx="1045029" cy="3340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Bucket E</a:t>
            </a:r>
            <a:endParaRPr lang="en-US" sz="1400" b="1" dirty="0"/>
          </a:p>
        </p:txBody>
      </p:sp>
      <p:sp>
        <p:nvSpPr>
          <p:cNvPr id="65" name="Oval 64"/>
          <p:cNvSpPr/>
          <p:nvPr/>
        </p:nvSpPr>
        <p:spPr>
          <a:xfrm>
            <a:off x="7581667" y="5573013"/>
            <a:ext cx="181233" cy="1647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581667" y="5300534"/>
            <a:ext cx="181233" cy="164757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231166" y="5531126"/>
            <a:ext cx="1105385" cy="3313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4059614" y="4627544"/>
            <a:ext cx="5391831" cy="386049"/>
          </a:xfrm>
          <a:custGeom>
            <a:avLst/>
            <a:gdLst>
              <a:gd name="connsiteX0" fmla="*/ 0 w 5868955"/>
              <a:gd name="connsiteY0" fmla="*/ 279918 h 2175650"/>
              <a:gd name="connsiteX1" fmla="*/ 3638939 w 5868955"/>
              <a:gd name="connsiteY1" fmla="*/ 2174033 h 2175650"/>
              <a:gd name="connsiteX2" fmla="*/ 5868955 w 5868955"/>
              <a:gd name="connsiteY2" fmla="*/ 0 h 217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8955" h="2175650">
                <a:moveTo>
                  <a:pt x="0" y="279918"/>
                </a:moveTo>
                <a:cubicBezTo>
                  <a:pt x="1330390" y="1250302"/>
                  <a:pt x="2660780" y="2220686"/>
                  <a:pt x="3638939" y="2174033"/>
                </a:cubicBezTo>
                <a:cubicBezTo>
                  <a:pt x="4617098" y="2127380"/>
                  <a:pt x="5243026" y="1063690"/>
                  <a:pt x="5868955" y="0"/>
                </a:cubicBezTo>
              </a:path>
            </a:pathLst>
          </a:custGeom>
          <a:noFill/>
          <a:ln w="22225">
            <a:solidFill>
              <a:srgbClr val="0070C0"/>
            </a:solidFill>
            <a:tailEnd type="stealth" w="lg" len="lg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03666"/>
              </p:ext>
            </p:extLst>
          </p:nvPr>
        </p:nvGraphicFramePr>
        <p:xfrm>
          <a:off x="1595688" y="2420491"/>
          <a:ext cx="2578444" cy="190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270995" y="4322687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38282" y="1491979"/>
            <a:ext cx="6769405" cy="4024723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Approximate objects with cells.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Helps in getting a continuous space to work with easer to handle.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Would have to map back whenever necessary (for the queries and results).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367090" y="4525260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367090" y="1934460"/>
            <a:ext cx="2177" cy="25908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657815" y="4708151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0      1      2      3 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-152400" y="3118858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0    </a:t>
            </a:r>
            <a:r>
              <a:rPr lang="en-US" sz="2100" dirty="0"/>
              <a:t>1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</a:t>
            </a:r>
            <a:r>
              <a:rPr lang="en-US" sz="2100" dirty="0"/>
              <a:t>2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  </a:t>
            </a:r>
            <a:r>
              <a:rPr lang="en-US" sz="2100" dirty="0"/>
              <a:t>3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96467" y="2605019"/>
            <a:ext cx="941615" cy="1140823"/>
          </a:xfrm>
          <a:custGeom>
            <a:avLst/>
            <a:gdLst>
              <a:gd name="connsiteX0" fmla="*/ 130629 w 1428206"/>
              <a:gd name="connsiteY0" fmla="*/ 618309 h 1332412"/>
              <a:gd name="connsiteX1" fmla="*/ 78377 w 1428206"/>
              <a:gd name="connsiteY1" fmla="*/ 687977 h 1332412"/>
              <a:gd name="connsiteX2" fmla="*/ 69669 w 1428206"/>
              <a:gd name="connsiteY2" fmla="*/ 714103 h 1332412"/>
              <a:gd name="connsiteX3" fmla="*/ 26126 w 1428206"/>
              <a:gd name="connsiteY3" fmla="*/ 783772 h 1332412"/>
              <a:gd name="connsiteX4" fmla="*/ 8709 w 1428206"/>
              <a:gd name="connsiteY4" fmla="*/ 853440 h 1332412"/>
              <a:gd name="connsiteX5" fmla="*/ 0 w 1428206"/>
              <a:gd name="connsiteY5" fmla="*/ 888274 h 1332412"/>
              <a:gd name="connsiteX6" fmla="*/ 17417 w 1428206"/>
              <a:gd name="connsiteY6" fmla="*/ 1079863 h 1332412"/>
              <a:gd name="connsiteX7" fmla="*/ 34834 w 1428206"/>
              <a:gd name="connsiteY7" fmla="*/ 1105989 h 1332412"/>
              <a:gd name="connsiteX8" fmla="*/ 43543 w 1428206"/>
              <a:gd name="connsiteY8" fmla="*/ 1132114 h 1332412"/>
              <a:gd name="connsiteX9" fmla="*/ 69669 w 1428206"/>
              <a:gd name="connsiteY9" fmla="*/ 1149532 h 1332412"/>
              <a:gd name="connsiteX10" fmla="*/ 87086 w 1428206"/>
              <a:gd name="connsiteY10" fmla="*/ 1193074 h 1332412"/>
              <a:gd name="connsiteX11" fmla="*/ 139337 w 1428206"/>
              <a:gd name="connsiteY11" fmla="*/ 1236617 h 1332412"/>
              <a:gd name="connsiteX12" fmla="*/ 156754 w 1428206"/>
              <a:gd name="connsiteY12" fmla="*/ 1262743 h 1332412"/>
              <a:gd name="connsiteX13" fmla="*/ 235132 w 1428206"/>
              <a:gd name="connsiteY13" fmla="*/ 1306286 h 1332412"/>
              <a:gd name="connsiteX14" fmla="*/ 278674 w 1428206"/>
              <a:gd name="connsiteY14" fmla="*/ 1332412 h 1332412"/>
              <a:gd name="connsiteX15" fmla="*/ 357052 w 1428206"/>
              <a:gd name="connsiteY15" fmla="*/ 1323703 h 1332412"/>
              <a:gd name="connsiteX16" fmla="*/ 391886 w 1428206"/>
              <a:gd name="connsiteY16" fmla="*/ 1271452 h 1332412"/>
              <a:gd name="connsiteX17" fmla="*/ 409303 w 1428206"/>
              <a:gd name="connsiteY17" fmla="*/ 1245326 h 1332412"/>
              <a:gd name="connsiteX18" fmla="*/ 418012 w 1428206"/>
              <a:gd name="connsiteY18" fmla="*/ 1193074 h 1332412"/>
              <a:gd name="connsiteX19" fmla="*/ 435429 w 1428206"/>
              <a:gd name="connsiteY19" fmla="*/ 1166949 h 1332412"/>
              <a:gd name="connsiteX20" fmla="*/ 496389 w 1428206"/>
              <a:gd name="connsiteY20" fmla="*/ 1123406 h 1332412"/>
              <a:gd name="connsiteX21" fmla="*/ 670560 w 1428206"/>
              <a:gd name="connsiteY21" fmla="*/ 1132114 h 1332412"/>
              <a:gd name="connsiteX22" fmla="*/ 748937 w 1428206"/>
              <a:gd name="connsiteY22" fmla="*/ 1166949 h 1332412"/>
              <a:gd name="connsiteX23" fmla="*/ 809897 w 1428206"/>
              <a:gd name="connsiteY23" fmla="*/ 1184366 h 1332412"/>
              <a:gd name="connsiteX24" fmla="*/ 879566 w 1428206"/>
              <a:gd name="connsiteY24" fmla="*/ 1201783 h 1332412"/>
              <a:gd name="connsiteX25" fmla="*/ 1114697 w 1428206"/>
              <a:gd name="connsiteY25" fmla="*/ 1193074 h 1332412"/>
              <a:gd name="connsiteX26" fmla="*/ 1140823 w 1428206"/>
              <a:gd name="connsiteY26" fmla="*/ 1184366 h 1332412"/>
              <a:gd name="connsiteX27" fmla="*/ 1175657 w 1428206"/>
              <a:gd name="connsiteY27" fmla="*/ 1175657 h 1332412"/>
              <a:gd name="connsiteX28" fmla="*/ 1227909 w 1428206"/>
              <a:gd name="connsiteY28" fmla="*/ 1158240 h 1332412"/>
              <a:gd name="connsiteX29" fmla="*/ 1288869 w 1428206"/>
              <a:gd name="connsiteY29" fmla="*/ 1140823 h 1332412"/>
              <a:gd name="connsiteX30" fmla="*/ 1341120 w 1428206"/>
              <a:gd name="connsiteY30" fmla="*/ 1114697 h 1332412"/>
              <a:gd name="connsiteX31" fmla="*/ 1375954 w 1428206"/>
              <a:gd name="connsiteY31" fmla="*/ 1079863 h 1332412"/>
              <a:gd name="connsiteX32" fmla="*/ 1402080 w 1428206"/>
              <a:gd name="connsiteY32" fmla="*/ 1062446 h 1332412"/>
              <a:gd name="connsiteX33" fmla="*/ 1410789 w 1428206"/>
              <a:gd name="connsiteY33" fmla="*/ 1036320 h 1332412"/>
              <a:gd name="connsiteX34" fmla="*/ 1428206 w 1428206"/>
              <a:gd name="connsiteY34" fmla="*/ 923109 h 1332412"/>
              <a:gd name="connsiteX35" fmla="*/ 1419497 w 1428206"/>
              <a:gd name="connsiteY35" fmla="*/ 644434 h 1332412"/>
              <a:gd name="connsiteX36" fmla="*/ 1410789 w 1428206"/>
              <a:gd name="connsiteY36" fmla="*/ 618309 h 1332412"/>
              <a:gd name="connsiteX37" fmla="*/ 1402080 w 1428206"/>
              <a:gd name="connsiteY37" fmla="*/ 574766 h 1332412"/>
              <a:gd name="connsiteX38" fmla="*/ 1393372 w 1428206"/>
              <a:gd name="connsiteY38" fmla="*/ 548640 h 1332412"/>
              <a:gd name="connsiteX39" fmla="*/ 1384663 w 1428206"/>
              <a:gd name="connsiteY39" fmla="*/ 513806 h 1332412"/>
              <a:gd name="connsiteX40" fmla="*/ 1367246 w 1428206"/>
              <a:gd name="connsiteY40" fmla="*/ 400594 h 1332412"/>
              <a:gd name="connsiteX41" fmla="*/ 1349829 w 1428206"/>
              <a:gd name="connsiteY41" fmla="*/ 374469 h 1332412"/>
              <a:gd name="connsiteX42" fmla="*/ 1332412 w 1428206"/>
              <a:gd name="connsiteY42" fmla="*/ 322217 h 1332412"/>
              <a:gd name="connsiteX43" fmla="*/ 1297577 w 1428206"/>
              <a:gd name="connsiteY43" fmla="*/ 261257 h 1332412"/>
              <a:gd name="connsiteX44" fmla="*/ 1280160 w 1428206"/>
              <a:gd name="connsiteY44" fmla="*/ 226423 h 1332412"/>
              <a:gd name="connsiteX45" fmla="*/ 1254034 w 1428206"/>
              <a:gd name="connsiteY45" fmla="*/ 156754 h 1332412"/>
              <a:gd name="connsiteX46" fmla="*/ 1245326 w 1428206"/>
              <a:gd name="connsiteY46" fmla="*/ 121920 h 1332412"/>
              <a:gd name="connsiteX47" fmla="*/ 1219200 w 1428206"/>
              <a:gd name="connsiteY47" fmla="*/ 95794 h 1332412"/>
              <a:gd name="connsiteX48" fmla="*/ 1149532 w 1428206"/>
              <a:gd name="connsiteY48" fmla="*/ 60960 h 1332412"/>
              <a:gd name="connsiteX49" fmla="*/ 1105989 w 1428206"/>
              <a:gd name="connsiteY49" fmla="*/ 52252 h 1332412"/>
              <a:gd name="connsiteX50" fmla="*/ 1053737 w 1428206"/>
              <a:gd name="connsiteY50" fmla="*/ 34834 h 1332412"/>
              <a:gd name="connsiteX51" fmla="*/ 1018903 w 1428206"/>
              <a:gd name="connsiteY51" fmla="*/ 26126 h 1332412"/>
              <a:gd name="connsiteX52" fmla="*/ 975360 w 1428206"/>
              <a:gd name="connsiteY52" fmla="*/ 17417 h 1332412"/>
              <a:gd name="connsiteX53" fmla="*/ 923109 w 1428206"/>
              <a:gd name="connsiteY53" fmla="*/ 0 h 1332412"/>
              <a:gd name="connsiteX54" fmla="*/ 766354 w 1428206"/>
              <a:gd name="connsiteY54" fmla="*/ 8709 h 1332412"/>
              <a:gd name="connsiteX55" fmla="*/ 740229 w 1428206"/>
              <a:gd name="connsiteY55" fmla="*/ 43543 h 1332412"/>
              <a:gd name="connsiteX56" fmla="*/ 705394 w 1428206"/>
              <a:gd name="connsiteY56" fmla="*/ 78377 h 1332412"/>
              <a:gd name="connsiteX57" fmla="*/ 731520 w 1428206"/>
              <a:gd name="connsiteY57" fmla="*/ 235132 h 1332412"/>
              <a:gd name="connsiteX58" fmla="*/ 748937 w 1428206"/>
              <a:gd name="connsiteY58" fmla="*/ 261257 h 1332412"/>
              <a:gd name="connsiteX59" fmla="*/ 766354 w 1428206"/>
              <a:gd name="connsiteY59" fmla="*/ 313509 h 1332412"/>
              <a:gd name="connsiteX60" fmla="*/ 748937 w 1428206"/>
              <a:gd name="connsiteY60" fmla="*/ 339634 h 1332412"/>
              <a:gd name="connsiteX61" fmla="*/ 705394 w 1428206"/>
              <a:gd name="connsiteY61" fmla="*/ 348343 h 1332412"/>
              <a:gd name="connsiteX62" fmla="*/ 644434 w 1428206"/>
              <a:gd name="connsiteY62" fmla="*/ 365760 h 1332412"/>
              <a:gd name="connsiteX63" fmla="*/ 609600 w 1428206"/>
              <a:gd name="connsiteY63" fmla="*/ 374469 h 1332412"/>
              <a:gd name="connsiteX64" fmla="*/ 583474 w 1428206"/>
              <a:gd name="connsiteY64" fmla="*/ 391886 h 1332412"/>
              <a:gd name="connsiteX65" fmla="*/ 487680 w 1428206"/>
              <a:gd name="connsiteY65" fmla="*/ 409303 h 1332412"/>
              <a:gd name="connsiteX66" fmla="*/ 400594 w 1428206"/>
              <a:gd name="connsiteY66" fmla="*/ 461554 h 1332412"/>
              <a:gd name="connsiteX67" fmla="*/ 374469 w 1428206"/>
              <a:gd name="connsiteY67" fmla="*/ 478972 h 1332412"/>
              <a:gd name="connsiteX68" fmla="*/ 348343 w 1428206"/>
              <a:gd name="connsiteY68" fmla="*/ 487680 h 1332412"/>
              <a:gd name="connsiteX69" fmla="*/ 313509 w 1428206"/>
              <a:gd name="connsiteY69" fmla="*/ 505097 h 1332412"/>
              <a:gd name="connsiteX70" fmla="*/ 278674 w 1428206"/>
              <a:gd name="connsiteY70" fmla="*/ 513806 h 1332412"/>
              <a:gd name="connsiteX71" fmla="*/ 252549 w 1428206"/>
              <a:gd name="connsiteY71" fmla="*/ 531223 h 1332412"/>
              <a:gd name="connsiteX72" fmla="*/ 226423 w 1428206"/>
              <a:gd name="connsiteY72" fmla="*/ 539932 h 1332412"/>
              <a:gd name="connsiteX73" fmla="*/ 200297 w 1428206"/>
              <a:gd name="connsiteY73" fmla="*/ 566057 h 1332412"/>
              <a:gd name="connsiteX74" fmla="*/ 174172 w 1428206"/>
              <a:gd name="connsiteY74" fmla="*/ 583474 h 1332412"/>
              <a:gd name="connsiteX75" fmla="*/ 156754 w 1428206"/>
              <a:gd name="connsiteY75" fmla="*/ 609600 h 1332412"/>
              <a:gd name="connsiteX76" fmla="*/ 130629 w 1428206"/>
              <a:gd name="connsiteY76" fmla="*/ 618309 h 1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8206" h="1332412">
                <a:moveTo>
                  <a:pt x="130629" y="618309"/>
                </a:moveTo>
                <a:cubicBezTo>
                  <a:pt x="117566" y="631372"/>
                  <a:pt x="87619" y="669494"/>
                  <a:pt x="78377" y="687977"/>
                </a:cubicBezTo>
                <a:cubicBezTo>
                  <a:pt x="74272" y="696188"/>
                  <a:pt x="74223" y="706133"/>
                  <a:pt x="69669" y="714103"/>
                </a:cubicBezTo>
                <a:cubicBezTo>
                  <a:pt x="26796" y="789132"/>
                  <a:pt x="58046" y="709292"/>
                  <a:pt x="26126" y="783772"/>
                </a:cubicBezTo>
                <a:cubicBezTo>
                  <a:pt x="15350" y="808916"/>
                  <a:pt x="15002" y="825120"/>
                  <a:pt x="8709" y="853440"/>
                </a:cubicBezTo>
                <a:cubicBezTo>
                  <a:pt x="6113" y="865124"/>
                  <a:pt x="2903" y="876663"/>
                  <a:pt x="0" y="888274"/>
                </a:cubicBezTo>
                <a:cubicBezTo>
                  <a:pt x="5806" y="952137"/>
                  <a:pt x="7286" y="1016542"/>
                  <a:pt x="17417" y="1079863"/>
                </a:cubicBezTo>
                <a:cubicBezTo>
                  <a:pt x="19071" y="1090198"/>
                  <a:pt x="30153" y="1096628"/>
                  <a:pt x="34834" y="1105989"/>
                </a:cubicBezTo>
                <a:cubicBezTo>
                  <a:pt x="38939" y="1114199"/>
                  <a:pt x="37809" y="1124946"/>
                  <a:pt x="43543" y="1132114"/>
                </a:cubicBezTo>
                <a:cubicBezTo>
                  <a:pt x="50082" y="1140287"/>
                  <a:pt x="60960" y="1143726"/>
                  <a:pt x="69669" y="1149532"/>
                </a:cubicBezTo>
                <a:cubicBezTo>
                  <a:pt x="75475" y="1164046"/>
                  <a:pt x="79330" y="1179502"/>
                  <a:pt x="87086" y="1193074"/>
                </a:cubicBezTo>
                <a:cubicBezTo>
                  <a:pt x="94008" y="1205187"/>
                  <a:pt x="134628" y="1233086"/>
                  <a:pt x="139337" y="1236617"/>
                </a:cubicBezTo>
                <a:cubicBezTo>
                  <a:pt x="145143" y="1245326"/>
                  <a:pt x="148877" y="1255851"/>
                  <a:pt x="156754" y="1262743"/>
                </a:cubicBezTo>
                <a:cubicBezTo>
                  <a:pt x="229976" y="1326812"/>
                  <a:pt x="183301" y="1280370"/>
                  <a:pt x="235132" y="1306286"/>
                </a:cubicBezTo>
                <a:cubicBezTo>
                  <a:pt x="250271" y="1313856"/>
                  <a:pt x="264160" y="1323703"/>
                  <a:pt x="278674" y="1332412"/>
                </a:cubicBezTo>
                <a:cubicBezTo>
                  <a:pt x="304800" y="1329509"/>
                  <a:pt x="332114" y="1332016"/>
                  <a:pt x="357052" y="1323703"/>
                </a:cubicBezTo>
                <a:cubicBezTo>
                  <a:pt x="386765" y="1313799"/>
                  <a:pt x="381446" y="1292332"/>
                  <a:pt x="391886" y="1271452"/>
                </a:cubicBezTo>
                <a:cubicBezTo>
                  <a:pt x="396567" y="1262091"/>
                  <a:pt x="403497" y="1254035"/>
                  <a:pt x="409303" y="1245326"/>
                </a:cubicBezTo>
                <a:cubicBezTo>
                  <a:pt x="412206" y="1227909"/>
                  <a:pt x="412428" y="1209825"/>
                  <a:pt x="418012" y="1193074"/>
                </a:cubicBezTo>
                <a:cubicBezTo>
                  <a:pt x="421322" y="1183145"/>
                  <a:pt x="428729" y="1174989"/>
                  <a:pt x="435429" y="1166949"/>
                </a:cubicBezTo>
                <a:cubicBezTo>
                  <a:pt x="460648" y="1136686"/>
                  <a:pt x="461170" y="1141015"/>
                  <a:pt x="496389" y="1123406"/>
                </a:cubicBezTo>
                <a:cubicBezTo>
                  <a:pt x="554446" y="1126309"/>
                  <a:pt x="612845" y="1125188"/>
                  <a:pt x="670560" y="1132114"/>
                </a:cubicBezTo>
                <a:cubicBezTo>
                  <a:pt x="689313" y="1134364"/>
                  <a:pt x="730717" y="1159141"/>
                  <a:pt x="748937" y="1166949"/>
                </a:cubicBezTo>
                <a:cubicBezTo>
                  <a:pt x="769809" y="1175894"/>
                  <a:pt x="787813" y="1178056"/>
                  <a:pt x="809897" y="1184366"/>
                </a:cubicBezTo>
                <a:cubicBezTo>
                  <a:pt x="872373" y="1202216"/>
                  <a:pt x="791051" y="1184079"/>
                  <a:pt x="879566" y="1201783"/>
                </a:cubicBezTo>
                <a:cubicBezTo>
                  <a:pt x="957943" y="1198880"/>
                  <a:pt x="1036440" y="1198291"/>
                  <a:pt x="1114697" y="1193074"/>
                </a:cubicBezTo>
                <a:cubicBezTo>
                  <a:pt x="1123856" y="1192463"/>
                  <a:pt x="1131997" y="1186888"/>
                  <a:pt x="1140823" y="1184366"/>
                </a:cubicBezTo>
                <a:cubicBezTo>
                  <a:pt x="1152331" y="1181078"/>
                  <a:pt x="1164193" y="1179096"/>
                  <a:pt x="1175657" y="1175657"/>
                </a:cubicBezTo>
                <a:cubicBezTo>
                  <a:pt x="1193242" y="1170381"/>
                  <a:pt x="1210324" y="1163515"/>
                  <a:pt x="1227909" y="1158240"/>
                </a:cubicBezTo>
                <a:cubicBezTo>
                  <a:pt x="1241866" y="1154053"/>
                  <a:pt x="1274232" y="1148142"/>
                  <a:pt x="1288869" y="1140823"/>
                </a:cubicBezTo>
                <a:cubicBezTo>
                  <a:pt x="1356396" y="1107059"/>
                  <a:pt x="1275451" y="1136588"/>
                  <a:pt x="1341120" y="1114697"/>
                </a:cubicBezTo>
                <a:cubicBezTo>
                  <a:pt x="1352731" y="1103086"/>
                  <a:pt x="1363486" y="1090550"/>
                  <a:pt x="1375954" y="1079863"/>
                </a:cubicBezTo>
                <a:cubicBezTo>
                  <a:pt x="1383901" y="1073052"/>
                  <a:pt x="1395542" y="1070619"/>
                  <a:pt x="1402080" y="1062446"/>
                </a:cubicBezTo>
                <a:cubicBezTo>
                  <a:pt x="1407815" y="1055278"/>
                  <a:pt x="1408563" y="1045226"/>
                  <a:pt x="1410789" y="1036320"/>
                </a:cubicBezTo>
                <a:cubicBezTo>
                  <a:pt x="1420761" y="996433"/>
                  <a:pt x="1422919" y="965399"/>
                  <a:pt x="1428206" y="923109"/>
                </a:cubicBezTo>
                <a:cubicBezTo>
                  <a:pt x="1425303" y="830217"/>
                  <a:pt x="1424799" y="737220"/>
                  <a:pt x="1419497" y="644434"/>
                </a:cubicBezTo>
                <a:cubicBezTo>
                  <a:pt x="1418973" y="635270"/>
                  <a:pt x="1413015" y="627214"/>
                  <a:pt x="1410789" y="618309"/>
                </a:cubicBezTo>
                <a:cubicBezTo>
                  <a:pt x="1407199" y="603949"/>
                  <a:pt x="1405670" y="589126"/>
                  <a:pt x="1402080" y="574766"/>
                </a:cubicBezTo>
                <a:cubicBezTo>
                  <a:pt x="1399854" y="565860"/>
                  <a:pt x="1395894" y="557466"/>
                  <a:pt x="1393372" y="548640"/>
                </a:cubicBezTo>
                <a:cubicBezTo>
                  <a:pt x="1390084" y="537132"/>
                  <a:pt x="1387566" y="525417"/>
                  <a:pt x="1384663" y="513806"/>
                </a:cubicBezTo>
                <a:cubicBezTo>
                  <a:pt x="1382916" y="498080"/>
                  <a:pt x="1378557" y="426988"/>
                  <a:pt x="1367246" y="400594"/>
                </a:cubicBezTo>
                <a:cubicBezTo>
                  <a:pt x="1363123" y="390974"/>
                  <a:pt x="1354080" y="384033"/>
                  <a:pt x="1349829" y="374469"/>
                </a:cubicBezTo>
                <a:cubicBezTo>
                  <a:pt x="1342373" y="357692"/>
                  <a:pt x="1340623" y="338638"/>
                  <a:pt x="1332412" y="322217"/>
                </a:cubicBezTo>
                <a:cubicBezTo>
                  <a:pt x="1279764" y="216927"/>
                  <a:pt x="1346824" y="347441"/>
                  <a:pt x="1297577" y="261257"/>
                </a:cubicBezTo>
                <a:cubicBezTo>
                  <a:pt x="1291136" y="249986"/>
                  <a:pt x="1285966" y="238034"/>
                  <a:pt x="1280160" y="226423"/>
                </a:cubicBezTo>
                <a:cubicBezTo>
                  <a:pt x="1258074" y="115988"/>
                  <a:pt x="1287671" y="235239"/>
                  <a:pt x="1254034" y="156754"/>
                </a:cubicBezTo>
                <a:cubicBezTo>
                  <a:pt x="1249319" y="145753"/>
                  <a:pt x="1251264" y="132312"/>
                  <a:pt x="1245326" y="121920"/>
                </a:cubicBezTo>
                <a:cubicBezTo>
                  <a:pt x="1239216" y="111227"/>
                  <a:pt x="1228661" y="103678"/>
                  <a:pt x="1219200" y="95794"/>
                </a:cubicBezTo>
                <a:cubicBezTo>
                  <a:pt x="1198984" y="78947"/>
                  <a:pt x="1174539" y="68462"/>
                  <a:pt x="1149532" y="60960"/>
                </a:cubicBezTo>
                <a:cubicBezTo>
                  <a:pt x="1135354" y="56707"/>
                  <a:pt x="1120269" y="56147"/>
                  <a:pt x="1105989" y="52252"/>
                </a:cubicBezTo>
                <a:cubicBezTo>
                  <a:pt x="1088276" y="47421"/>
                  <a:pt x="1071548" y="39287"/>
                  <a:pt x="1053737" y="34834"/>
                </a:cubicBezTo>
                <a:cubicBezTo>
                  <a:pt x="1042126" y="31931"/>
                  <a:pt x="1030587" y="28722"/>
                  <a:pt x="1018903" y="26126"/>
                </a:cubicBezTo>
                <a:cubicBezTo>
                  <a:pt x="1004454" y="22915"/>
                  <a:pt x="989640" y="21312"/>
                  <a:pt x="975360" y="17417"/>
                </a:cubicBezTo>
                <a:cubicBezTo>
                  <a:pt x="957648" y="12586"/>
                  <a:pt x="940526" y="5806"/>
                  <a:pt x="923109" y="0"/>
                </a:cubicBezTo>
                <a:cubicBezTo>
                  <a:pt x="870857" y="2903"/>
                  <a:pt x="817263" y="-3412"/>
                  <a:pt x="766354" y="8709"/>
                </a:cubicBezTo>
                <a:cubicBezTo>
                  <a:pt x="752235" y="12071"/>
                  <a:pt x="749787" y="32620"/>
                  <a:pt x="740229" y="43543"/>
                </a:cubicBezTo>
                <a:cubicBezTo>
                  <a:pt x="729416" y="55901"/>
                  <a:pt x="717006" y="66766"/>
                  <a:pt x="705394" y="78377"/>
                </a:cubicBezTo>
                <a:cubicBezTo>
                  <a:pt x="712745" y="181284"/>
                  <a:pt x="696610" y="174039"/>
                  <a:pt x="731520" y="235132"/>
                </a:cubicBezTo>
                <a:cubicBezTo>
                  <a:pt x="736713" y="244219"/>
                  <a:pt x="744686" y="251693"/>
                  <a:pt x="748937" y="261257"/>
                </a:cubicBezTo>
                <a:cubicBezTo>
                  <a:pt x="756393" y="278034"/>
                  <a:pt x="766354" y="313509"/>
                  <a:pt x="766354" y="313509"/>
                </a:cubicBezTo>
                <a:cubicBezTo>
                  <a:pt x="760548" y="322217"/>
                  <a:pt x="758024" y="334441"/>
                  <a:pt x="748937" y="339634"/>
                </a:cubicBezTo>
                <a:cubicBezTo>
                  <a:pt x="736085" y="346978"/>
                  <a:pt x="719843" y="345132"/>
                  <a:pt x="705394" y="348343"/>
                </a:cubicBezTo>
                <a:cubicBezTo>
                  <a:pt x="644155" y="361952"/>
                  <a:pt x="695336" y="351217"/>
                  <a:pt x="644434" y="365760"/>
                </a:cubicBezTo>
                <a:cubicBezTo>
                  <a:pt x="632926" y="369048"/>
                  <a:pt x="621211" y="371566"/>
                  <a:pt x="609600" y="374469"/>
                </a:cubicBezTo>
                <a:cubicBezTo>
                  <a:pt x="600891" y="380275"/>
                  <a:pt x="593499" y="388879"/>
                  <a:pt x="583474" y="391886"/>
                </a:cubicBezTo>
                <a:cubicBezTo>
                  <a:pt x="514590" y="412551"/>
                  <a:pt x="540139" y="389630"/>
                  <a:pt x="487680" y="409303"/>
                </a:cubicBezTo>
                <a:cubicBezTo>
                  <a:pt x="457077" y="420779"/>
                  <a:pt x="426634" y="444194"/>
                  <a:pt x="400594" y="461554"/>
                </a:cubicBezTo>
                <a:cubicBezTo>
                  <a:pt x="391885" y="467360"/>
                  <a:pt x="384398" y="475662"/>
                  <a:pt x="374469" y="478972"/>
                </a:cubicBezTo>
                <a:cubicBezTo>
                  <a:pt x="365760" y="481875"/>
                  <a:pt x="356780" y="484064"/>
                  <a:pt x="348343" y="487680"/>
                </a:cubicBezTo>
                <a:cubicBezTo>
                  <a:pt x="336411" y="492794"/>
                  <a:pt x="325664" y="500539"/>
                  <a:pt x="313509" y="505097"/>
                </a:cubicBezTo>
                <a:cubicBezTo>
                  <a:pt x="302302" y="509300"/>
                  <a:pt x="290286" y="510903"/>
                  <a:pt x="278674" y="513806"/>
                </a:cubicBezTo>
                <a:cubicBezTo>
                  <a:pt x="269966" y="519612"/>
                  <a:pt x="261910" y="526542"/>
                  <a:pt x="252549" y="531223"/>
                </a:cubicBezTo>
                <a:cubicBezTo>
                  <a:pt x="244338" y="535328"/>
                  <a:pt x="234061" y="534840"/>
                  <a:pt x="226423" y="539932"/>
                </a:cubicBezTo>
                <a:cubicBezTo>
                  <a:pt x="216176" y="546763"/>
                  <a:pt x="209758" y="558173"/>
                  <a:pt x="200297" y="566057"/>
                </a:cubicBezTo>
                <a:cubicBezTo>
                  <a:pt x="192257" y="572757"/>
                  <a:pt x="182880" y="577668"/>
                  <a:pt x="174172" y="583474"/>
                </a:cubicBezTo>
                <a:cubicBezTo>
                  <a:pt x="168366" y="592183"/>
                  <a:pt x="164155" y="602199"/>
                  <a:pt x="156754" y="609600"/>
                </a:cubicBezTo>
                <a:cubicBezTo>
                  <a:pt x="114719" y="651635"/>
                  <a:pt x="143692" y="605246"/>
                  <a:pt x="130629" y="61830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617332" y="2482812"/>
            <a:ext cx="587588" cy="341334"/>
          </a:xfrm>
          <a:custGeom>
            <a:avLst/>
            <a:gdLst>
              <a:gd name="connsiteX0" fmla="*/ 43767 w 505322"/>
              <a:gd name="connsiteY0" fmla="*/ 156754 h 244414"/>
              <a:gd name="connsiteX1" fmla="*/ 87310 w 505322"/>
              <a:gd name="connsiteY1" fmla="*/ 174172 h 244414"/>
              <a:gd name="connsiteX2" fmla="*/ 113436 w 505322"/>
              <a:gd name="connsiteY2" fmla="*/ 200297 h 244414"/>
              <a:gd name="connsiteX3" fmla="*/ 200522 w 505322"/>
              <a:gd name="connsiteY3" fmla="*/ 235132 h 244414"/>
              <a:gd name="connsiteX4" fmla="*/ 374693 w 505322"/>
              <a:gd name="connsiteY4" fmla="*/ 243840 h 244414"/>
              <a:gd name="connsiteX5" fmla="*/ 487904 w 505322"/>
              <a:gd name="connsiteY5" fmla="*/ 235132 h 244414"/>
              <a:gd name="connsiteX6" fmla="*/ 505322 w 505322"/>
              <a:gd name="connsiteY6" fmla="*/ 182880 h 244414"/>
              <a:gd name="connsiteX7" fmla="*/ 487904 w 505322"/>
              <a:gd name="connsiteY7" fmla="*/ 87086 h 244414"/>
              <a:gd name="connsiteX8" fmla="*/ 409527 w 505322"/>
              <a:gd name="connsiteY8" fmla="*/ 52252 h 244414"/>
              <a:gd name="connsiteX9" fmla="*/ 226647 w 505322"/>
              <a:gd name="connsiteY9" fmla="*/ 43543 h 244414"/>
              <a:gd name="connsiteX10" fmla="*/ 200522 w 505322"/>
              <a:gd name="connsiteY10" fmla="*/ 26126 h 244414"/>
              <a:gd name="connsiteX11" fmla="*/ 183104 w 505322"/>
              <a:gd name="connsiteY11" fmla="*/ 8709 h 244414"/>
              <a:gd name="connsiteX12" fmla="*/ 156979 w 505322"/>
              <a:gd name="connsiteY12" fmla="*/ 0 h 244414"/>
              <a:gd name="connsiteX13" fmla="*/ 26350 w 505322"/>
              <a:gd name="connsiteY13" fmla="*/ 26126 h 244414"/>
              <a:gd name="connsiteX14" fmla="*/ 8933 w 505322"/>
              <a:gd name="connsiteY14" fmla="*/ 52252 h 244414"/>
              <a:gd name="connsiteX15" fmla="*/ 8933 w 505322"/>
              <a:gd name="connsiteY15" fmla="*/ 130629 h 244414"/>
              <a:gd name="connsiteX16" fmla="*/ 35059 w 505322"/>
              <a:gd name="connsiteY16" fmla="*/ 139337 h 244414"/>
              <a:gd name="connsiteX17" fmla="*/ 43767 w 505322"/>
              <a:gd name="connsiteY17" fmla="*/ 156754 h 2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322" h="244414">
                <a:moveTo>
                  <a:pt x="43767" y="156754"/>
                </a:moveTo>
                <a:cubicBezTo>
                  <a:pt x="58281" y="162560"/>
                  <a:pt x="74054" y="165887"/>
                  <a:pt x="87310" y="174172"/>
                </a:cubicBezTo>
                <a:cubicBezTo>
                  <a:pt x="97754" y="180699"/>
                  <a:pt x="103414" y="193139"/>
                  <a:pt x="113436" y="200297"/>
                </a:cubicBezTo>
                <a:cubicBezTo>
                  <a:pt x="128684" y="211188"/>
                  <a:pt x="186878" y="234450"/>
                  <a:pt x="200522" y="235132"/>
                </a:cubicBezTo>
                <a:lnTo>
                  <a:pt x="374693" y="243840"/>
                </a:lnTo>
                <a:cubicBezTo>
                  <a:pt x="412430" y="240937"/>
                  <a:pt x="453606" y="251138"/>
                  <a:pt x="487904" y="235132"/>
                </a:cubicBezTo>
                <a:cubicBezTo>
                  <a:pt x="504541" y="227368"/>
                  <a:pt x="505322" y="182880"/>
                  <a:pt x="505322" y="182880"/>
                </a:cubicBezTo>
                <a:cubicBezTo>
                  <a:pt x="499516" y="150949"/>
                  <a:pt x="499555" y="117378"/>
                  <a:pt x="487904" y="87086"/>
                </a:cubicBezTo>
                <a:cubicBezTo>
                  <a:pt x="481830" y="71295"/>
                  <a:pt x="409738" y="52262"/>
                  <a:pt x="409527" y="52252"/>
                </a:cubicBezTo>
                <a:lnTo>
                  <a:pt x="226647" y="43543"/>
                </a:lnTo>
                <a:cubicBezTo>
                  <a:pt x="217939" y="37737"/>
                  <a:pt x="208695" y="32664"/>
                  <a:pt x="200522" y="26126"/>
                </a:cubicBezTo>
                <a:cubicBezTo>
                  <a:pt x="194111" y="20997"/>
                  <a:pt x="190145" y="12933"/>
                  <a:pt x="183104" y="8709"/>
                </a:cubicBezTo>
                <a:cubicBezTo>
                  <a:pt x="175233" y="3986"/>
                  <a:pt x="165687" y="2903"/>
                  <a:pt x="156979" y="0"/>
                </a:cubicBezTo>
                <a:cubicBezTo>
                  <a:pt x="109099" y="3990"/>
                  <a:pt x="61483" y="-9007"/>
                  <a:pt x="26350" y="26126"/>
                </a:cubicBezTo>
                <a:cubicBezTo>
                  <a:pt x="18949" y="33527"/>
                  <a:pt x="14739" y="43543"/>
                  <a:pt x="8933" y="52252"/>
                </a:cubicBezTo>
                <a:cubicBezTo>
                  <a:pt x="4569" y="74071"/>
                  <a:pt x="-8778" y="108491"/>
                  <a:pt x="8933" y="130629"/>
                </a:cubicBezTo>
                <a:cubicBezTo>
                  <a:pt x="14668" y="137797"/>
                  <a:pt x="26350" y="136434"/>
                  <a:pt x="35059" y="139337"/>
                </a:cubicBezTo>
                <a:lnTo>
                  <a:pt x="43767" y="156754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1617332" y="3504341"/>
            <a:ext cx="587588" cy="703762"/>
          </a:xfrm>
          <a:custGeom>
            <a:avLst/>
            <a:gdLst>
              <a:gd name="connsiteX0" fmla="*/ 142145 w 751745"/>
              <a:gd name="connsiteY0" fmla="*/ 217714 h 609600"/>
              <a:gd name="connsiteX1" fmla="*/ 133437 w 751745"/>
              <a:gd name="connsiteY1" fmla="*/ 531223 h 609600"/>
              <a:gd name="connsiteX2" fmla="*/ 142145 w 751745"/>
              <a:gd name="connsiteY2" fmla="*/ 557348 h 609600"/>
              <a:gd name="connsiteX3" fmla="*/ 159563 w 751745"/>
              <a:gd name="connsiteY3" fmla="*/ 583474 h 609600"/>
              <a:gd name="connsiteX4" fmla="*/ 211814 w 751745"/>
              <a:gd name="connsiteY4" fmla="*/ 609600 h 609600"/>
              <a:gd name="connsiteX5" fmla="*/ 307608 w 751745"/>
              <a:gd name="connsiteY5" fmla="*/ 600891 h 609600"/>
              <a:gd name="connsiteX6" fmla="*/ 333734 w 751745"/>
              <a:gd name="connsiteY6" fmla="*/ 583474 h 609600"/>
              <a:gd name="connsiteX7" fmla="*/ 403403 w 751745"/>
              <a:gd name="connsiteY7" fmla="*/ 566057 h 609600"/>
              <a:gd name="connsiteX8" fmla="*/ 612408 w 751745"/>
              <a:gd name="connsiteY8" fmla="*/ 566057 h 609600"/>
              <a:gd name="connsiteX9" fmla="*/ 638534 w 751745"/>
              <a:gd name="connsiteY9" fmla="*/ 539931 h 609600"/>
              <a:gd name="connsiteX10" fmla="*/ 673368 w 751745"/>
              <a:gd name="connsiteY10" fmla="*/ 487680 h 609600"/>
              <a:gd name="connsiteX11" fmla="*/ 682077 w 751745"/>
              <a:gd name="connsiteY11" fmla="*/ 452845 h 609600"/>
              <a:gd name="connsiteX12" fmla="*/ 690785 w 751745"/>
              <a:gd name="connsiteY12" fmla="*/ 348343 h 609600"/>
              <a:gd name="connsiteX13" fmla="*/ 708203 w 751745"/>
              <a:gd name="connsiteY13" fmla="*/ 322217 h 609600"/>
              <a:gd name="connsiteX14" fmla="*/ 716911 w 751745"/>
              <a:gd name="connsiteY14" fmla="*/ 296091 h 609600"/>
              <a:gd name="connsiteX15" fmla="*/ 751745 w 751745"/>
              <a:gd name="connsiteY15" fmla="*/ 243840 h 609600"/>
              <a:gd name="connsiteX16" fmla="*/ 743037 w 751745"/>
              <a:gd name="connsiteY16" fmla="*/ 139337 h 609600"/>
              <a:gd name="connsiteX17" fmla="*/ 682077 w 751745"/>
              <a:gd name="connsiteY17" fmla="*/ 69668 h 609600"/>
              <a:gd name="connsiteX18" fmla="*/ 655951 w 751745"/>
              <a:gd name="connsiteY18" fmla="*/ 60960 h 609600"/>
              <a:gd name="connsiteX19" fmla="*/ 621117 w 751745"/>
              <a:gd name="connsiteY19" fmla="*/ 43543 h 609600"/>
              <a:gd name="connsiteX20" fmla="*/ 499197 w 751745"/>
              <a:gd name="connsiteY20" fmla="*/ 17417 h 609600"/>
              <a:gd name="connsiteX21" fmla="*/ 368568 w 751745"/>
              <a:gd name="connsiteY21" fmla="*/ 8708 h 609600"/>
              <a:gd name="connsiteX22" fmla="*/ 211814 w 751745"/>
              <a:gd name="connsiteY22" fmla="*/ 0 h 609600"/>
              <a:gd name="connsiteX23" fmla="*/ 63768 w 751745"/>
              <a:gd name="connsiteY23" fmla="*/ 8708 h 609600"/>
              <a:gd name="connsiteX24" fmla="*/ 11517 w 751745"/>
              <a:gd name="connsiteY24" fmla="*/ 26125 h 609600"/>
              <a:gd name="connsiteX25" fmla="*/ 11517 w 751745"/>
              <a:gd name="connsiteY25" fmla="*/ 113211 h 609600"/>
              <a:gd name="connsiteX26" fmla="*/ 63768 w 751745"/>
              <a:gd name="connsiteY26" fmla="*/ 139337 h 609600"/>
              <a:gd name="connsiteX27" fmla="*/ 98603 w 751745"/>
              <a:gd name="connsiteY27" fmla="*/ 182880 h 609600"/>
              <a:gd name="connsiteX28" fmla="*/ 116020 w 751745"/>
              <a:gd name="connsiteY28" fmla="*/ 209005 h 609600"/>
              <a:gd name="connsiteX29" fmla="*/ 142145 w 751745"/>
              <a:gd name="connsiteY29" fmla="*/ 21771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745" h="609600">
                <a:moveTo>
                  <a:pt x="142145" y="217714"/>
                </a:moveTo>
                <a:cubicBezTo>
                  <a:pt x="145048" y="271417"/>
                  <a:pt x="117664" y="270972"/>
                  <a:pt x="133437" y="531223"/>
                </a:cubicBezTo>
                <a:cubicBezTo>
                  <a:pt x="133992" y="540386"/>
                  <a:pt x="138040" y="549138"/>
                  <a:pt x="142145" y="557348"/>
                </a:cubicBezTo>
                <a:cubicBezTo>
                  <a:pt x="146826" y="566710"/>
                  <a:pt x="152162" y="576073"/>
                  <a:pt x="159563" y="583474"/>
                </a:cubicBezTo>
                <a:cubicBezTo>
                  <a:pt x="176445" y="600356"/>
                  <a:pt x="190565" y="602517"/>
                  <a:pt x="211814" y="609600"/>
                </a:cubicBezTo>
                <a:cubicBezTo>
                  <a:pt x="243745" y="606697"/>
                  <a:pt x="276257" y="607609"/>
                  <a:pt x="307608" y="600891"/>
                </a:cubicBezTo>
                <a:cubicBezTo>
                  <a:pt x="317842" y="598698"/>
                  <a:pt x="324373" y="588155"/>
                  <a:pt x="333734" y="583474"/>
                </a:cubicBezTo>
                <a:cubicBezTo>
                  <a:pt x="351589" y="574546"/>
                  <a:pt x="386836" y="569370"/>
                  <a:pt x="403403" y="566057"/>
                </a:cubicBezTo>
                <a:cubicBezTo>
                  <a:pt x="469751" y="571586"/>
                  <a:pt x="546060" y="583750"/>
                  <a:pt x="612408" y="566057"/>
                </a:cubicBezTo>
                <a:cubicBezTo>
                  <a:pt x="624308" y="562884"/>
                  <a:pt x="630973" y="549653"/>
                  <a:pt x="638534" y="539931"/>
                </a:cubicBezTo>
                <a:cubicBezTo>
                  <a:pt x="651385" y="523408"/>
                  <a:pt x="673368" y="487680"/>
                  <a:pt x="673368" y="487680"/>
                </a:cubicBezTo>
                <a:cubicBezTo>
                  <a:pt x="676271" y="476068"/>
                  <a:pt x="680592" y="464722"/>
                  <a:pt x="682077" y="452845"/>
                </a:cubicBezTo>
                <a:cubicBezTo>
                  <a:pt x="686413" y="418160"/>
                  <a:pt x="683930" y="382619"/>
                  <a:pt x="690785" y="348343"/>
                </a:cubicBezTo>
                <a:cubicBezTo>
                  <a:pt x="692838" y="338080"/>
                  <a:pt x="702397" y="330926"/>
                  <a:pt x="708203" y="322217"/>
                </a:cubicBezTo>
                <a:cubicBezTo>
                  <a:pt x="711106" y="313508"/>
                  <a:pt x="712453" y="304116"/>
                  <a:pt x="716911" y="296091"/>
                </a:cubicBezTo>
                <a:cubicBezTo>
                  <a:pt x="727077" y="277793"/>
                  <a:pt x="751745" y="243840"/>
                  <a:pt x="751745" y="243840"/>
                </a:cubicBezTo>
                <a:cubicBezTo>
                  <a:pt x="748842" y="209006"/>
                  <a:pt x="752392" y="173017"/>
                  <a:pt x="743037" y="139337"/>
                </a:cubicBezTo>
                <a:cubicBezTo>
                  <a:pt x="734609" y="108997"/>
                  <a:pt x="709514" y="83386"/>
                  <a:pt x="682077" y="69668"/>
                </a:cubicBezTo>
                <a:cubicBezTo>
                  <a:pt x="673866" y="65563"/>
                  <a:pt x="664388" y="64576"/>
                  <a:pt x="655951" y="60960"/>
                </a:cubicBezTo>
                <a:cubicBezTo>
                  <a:pt x="644019" y="55846"/>
                  <a:pt x="633433" y="47648"/>
                  <a:pt x="621117" y="43543"/>
                </a:cubicBezTo>
                <a:cubicBezTo>
                  <a:pt x="595545" y="35019"/>
                  <a:pt x="529898" y="20341"/>
                  <a:pt x="499197" y="17417"/>
                </a:cubicBezTo>
                <a:cubicBezTo>
                  <a:pt x="455754" y="13280"/>
                  <a:pt x="412128" y="11348"/>
                  <a:pt x="368568" y="8708"/>
                </a:cubicBezTo>
                <a:lnTo>
                  <a:pt x="211814" y="0"/>
                </a:lnTo>
                <a:cubicBezTo>
                  <a:pt x="162465" y="2903"/>
                  <a:pt x="112787" y="2314"/>
                  <a:pt x="63768" y="8708"/>
                </a:cubicBezTo>
                <a:cubicBezTo>
                  <a:pt x="45563" y="11082"/>
                  <a:pt x="11517" y="26125"/>
                  <a:pt x="11517" y="26125"/>
                </a:cubicBezTo>
                <a:cubicBezTo>
                  <a:pt x="366" y="59577"/>
                  <a:pt x="-7544" y="70324"/>
                  <a:pt x="11517" y="113211"/>
                </a:cubicBezTo>
                <a:cubicBezTo>
                  <a:pt x="17389" y="126422"/>
                  <a:pt x="52176" y="135473"/>
                  <a:pt x="63768" y="139337"/>
                </a:cubicBezTo>
                <a:cubicBezTo>
                  <a:pt x="117368" y="219739"/>
                  <a:pt x="48972" y="120844"/>
                  <a:pt x="98603" y="182880"/>
                </a:cubicBezTo>
                <a:cubicBezTo>
                  <a:pt x="105141" y="191053"/>
                  <a:pt x="107045" y="203620"/>
                  <a:pt x="116020" y="209005"/>
                </a:cubicBezTo>
                <a:cubicBezTo>
                  <a:pt x="123487" y="213485"/>
                  <a:pt x="139242" y="164011"/>
                  <a:pt x="142145" y="2177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 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24773" y="2241780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77015" y="2193563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41280" y="220289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96756" y="2198894"/>
            <a:ext cx="3893" cy="24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46872" y="3848428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36949" y="3365281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46871" y="2891805"/>
            <a:ext cx="3402583" cy="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2"/>
          <p:cNvSpPr txBox="1">
            <a:spLocks/>
          </p:cNvSpPr>
          <p:nvPr/>
        </p:nvSpPr>
        <p:spPr>
          <a:xfrm>
            <a:off x="838200" y="134208"/>
            <a:ext cx="10515600" cy="100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Towards Getting an Order Basics</a:t>
            </a:r>
          </a:p>
        </p:txBody>
      </p:sp>
    </p:spTree>
    <p:extLst>
      <p:ext uri="{BB962C8B-B14F-4D97-AF65-F5344CB8AC3E}">
        <p14:creationId xmlns:p14="http://schemas.microsoft.com/office/powerpoint/2010/main" val="12887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(Splitting Policies)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70952" y="1086019"/>
            <a:ext cx="10917465" cy="508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2060"/>
                </a:solidFill>
                <a:latin typeface="+mj-lt"/>
              </a:rPr>
              <a:t>Splits: </a:t>
            </a:r>
          </a:p>
          <a:p>
            <a:pPr marL="800100" lvl="1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Can happen during insertion.</a:t>
            </a:r>
          </a:p>
          <a:p>
            <a:pPr marL="800100" lvl="1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Overflow of a bucket corresponding to a grid partition leads to a split.  </a:t>
            </a:r>
          </a:p>
          <a:p>
            <a:pPr marL="800100" lvl="1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Can also happen if bucket containing records from several grid partition fills up.</a:t>
            </a:r>
          </a:p>
          <a:p>
            <a:pPr marL="800100" lvl="1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+mj-lt"/>
              </a:rPr>
              <a:t>Splitting </a:t>
            </a:r>
            <a:r>
              <a:rPr lang="en-US" altLang="en-US" sz="2800" dirty="0">
                <a:latin typeface="+mj-lt"/>
              </a:rPr>
              <a:t>dimension can </a:t>
            </a:r>
            <a:r>
              <a:rPr lang="en-US" altLang="en-US" sz="2800" dirty="0" smtClean="0">
                <a:latin typeface="+mj-lt"/>
              </a:rPr>
              <a:t>be changed </a:t>
            </a:r>
            <a:r>
              <a:rPr lang="en-US" altLang="en-US" sz="2800" dirty="0">
                <a:latin typeface="+mj-lt"/>
              </a:rPr>
              <a:t>alternatively.</a:t>
            </a:r>
          </a:p>
          <a:p>
            <a:pPr marL="800100" lvl="1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Splitting point may not always be the middle </a:t>
            </a:r>
            <a:r>
              <a:rPr lang="en-US" altLang="en-US" sz="2800" dirty="0" smtClean="0">
                <a:latin typeface="+mj-lt"/>
              </a:rPr>
              <a:t>point, other algorithms are also possible.  </a:t>
            </a:r>
            <a:endParaRPr lang="en-US" altLang="en-US" sz="2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</p:spTree>
    <p:extLst>
      <p:ext uri="{BB962C8B-B14F-4D97-AF65-F5344CB8AC3E}">
        <p14:creationId xmlns:p14="http://schemas.microsoft.com/office/powerpoint/2010/main" val="11776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(Querying example)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0" y="900489"/>
            <a:ext cx="10202225" cy="7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+mj-lt"/>
              </a:rPr>
              <a:t>X-partitions (0,1000,1500,1750,1875,2000) </a:t>
            </a:r>
          </a:p>
          <a:p>
            <a:pPr marL="342900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+mj-lt"/>
              </a:rPr>
              <a:t>Y-partitions (a, f, k, p, z).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2056534"/>
            <a:ext cx="8957388" cy="4204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1987420"/>
            <a:ext cx="3013788" cy="830425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380931" y="2267339"/>
            <a:ext cx="774440" cy="289249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8539" y="2120283"/>
            <a:ext cx="877077" cy="606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02627" y="4222290"/>
            <a:ext cx="2509936" cy="16012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31837" y="4189532"/>
            <a:ext cx="9331" cy="1693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89039" y="4176255"/>
            <a:ext cx="9331" cy="1693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02220" y="4189532"/>
            <a:ext cx="9331" cy="1693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10735" y="4190864"/>
            <a:ext cx="9331" cy="1693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02627" y="4637314"/>
            <a:ext cx="2509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4384" y="5036191"/>
            <a:ext cx="2509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02627" y="5442856"/>
            <a:ext cx="2509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06073" y="5419310"/>
            <a:ext cx="625151" cy="4105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024326" y="4185629"/>
            <a:ext cx="1446245" cy="606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 bucket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231224" y="4702629"/>
            <a:ext cx="793102" cy="716681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(Querying example)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0" y="900489"/>
            <a:ext cx="10202225" cy="7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+mj-lt"/>
              </a:rPr>
              <a:t>X-partitions (0,1000,1500,1750,1875,2000) </a:t>
            </a:r>
          </a:p>
          <a:p>
            <a:pPr marL="342900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+mj-lt"/>
              </a:rPr>
              <a:t>Y-partitions (a, f, k, p, z).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2056534"/>
            <a:ext cx="8957388" cy="420439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380931" y="2267339"/>
            <a:ext cx="774440" cy="289249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8539" y="2120283"/>
            <a:ext cx="877077" cy="606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777" y="4927941"/>
            <a:ext cx="1134447" cy="8097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24326" y="4081670"/>
            <a:ext cx="2391883" cy="71044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Say this is one bucket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231224" y="4702629"/>
            <a:ext cx="793102" cy="716681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86000" y="1987420"/>
            <a:ext cx="3013788" cy="830425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(Querying example)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240" y="900489"/>
            <a:ext cx="10202225" cy="7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+mj-lt"/>
              </a:rPr>
              <a:t>X-partitions (0,1000,1500,1750,1875,2000) </a:t>
            </a:r>
          </a:p>
          <a:p>
            <a:pPr marL="342900" indent="-342900" eaLnBrk="1" hangingPunct="1"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+mj-lt"/>
              </a:rPr>
              <a:t>Y-partitions (a, f, k, p, z).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2056534"/>
            <a:ext cx="8957388" cy="420439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380931" y="2267339"/>
            <a:ext cx="774440" cy="289249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8539" y="2120283"/>
            <a:ext cx="877077" cy="606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777" y="4927941"/>
            <a:ext cx="1134447" cy="8097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49129" y="371054"/>
            <a:ext cx="3284376" cy="16255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Thoughts on Precision and Recall of the initial step of this algorithm?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24326" y="4081670"/>
            <a:ext cx="2391883" cy="71044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Say this is one bucket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231224" y="4702629"/>
            <a:ext cx="793102" cy="716681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0" y="1987420"/>
            <a:ext cx="3013788" cy="830425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Grid Files (Merging Policies)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70952" y="1046263"/>
            <a:ext cx="10202225" cy="367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2060"/>
                </a:solidFill>
                <a:latin typeface="+mj-lt"/>
              </a:rPr>
              <a:t>Merging:</a:t>
            </a:r>
            <a:r>
              <a:rPr lang="en-US" altLang="en-US" sz="2800" dirty="0">
                <a:latin typeface="+mj-lt"/>
              </a:rPr>
              <a:t> </a:t>
            </a:r>
          </a:p>
          <a:p>
            <a:pPr marL="800100" lvl="1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Happens when data is being deleted.</a:t>
            </a:r>
          </a:p>
          <a:p>
            <a:pPr marL="800100" lvl="1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Buckets may be merged in case of underflow. </a:t>
            </a:r>
          </a:p>
          <a:p>
            <a:pPr marL="800100" lvl="1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Multiple policies can be developed for merging.</a:t>
            </a:r>
          </a:p>
          <a:p>
            <a:pPr marL="800100" lvl="1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Details beyond the scope of this course. </a:t>
            </a:r>
          </a:p>
          <a:p>
            <a:pPr marL="800100" lvl="1" indent="-342900" eaLnBrk="1" hangingPunct="1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j-lt"/>
              </a:rPr>
              <a:t>Interested readers can refer the paper for details.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Nievergelt</a:t>
            </a:r>
            <a:r>
              <a:rPr lang="en-US" sz="1400" dirty="0"/>
              <a:t> and  H. </a:t>
            </a:r>
            <a:r>
              <a:rPr lang="en-US" sz="1400" dirty="0" err="1"/>
              <a:t>Hinterberger</a:t>
            </a:r>
            <a:r>
              <a:rPr lang="en-US" sz="1400" dirty="0"/>
              <a:t>. The Grid File: An Adaptable, Symmetric </a:t>
            </a:r>
            <a:r>
              <a:rPr lang="en-US" sz="1400" dirty="0" err="1"/>
              <a:t>Multikey</a:t>
            </a:r>
            <a:r>
              <a:rPr lang="en-US" sz="1400" dirty="0"/>
              <a:t> File Structure. ACM Transactions on Database Systems, Vol. 9, No. 1, March 1994</a:t>
            </a:r>
          </a:p>
        </p:txBody>
      </p:sp>
    </p:spTree>
    <p:extLst>
      <p:ext uri="{BB962C8B-B14F-4D97-AF65-F5344CB8AC3E}">
        <p14:creationId xmlns:p14="http://schemas.microsoft.com/office/powerpoint/2010/main" val="33929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6571</Words>
  <Application>Microsoft Office PowerPoint</Application>
  <PresentationFormat>Widescreen</PresentationFormat>
  <Paragraphs>1775</Paragraphs>
  <Slides>94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0" baseType="lpstr">
      <vt:lpstr>Cambria Math</vt:lpstr>
      <vt:lpstr>Century Gothic</vt:lpstr>
      <vt:lpstr>Tahoma</vt:lpstr>
      <vt:lpstr>Times New Roman</vt:lpstr>
      <vt:lpstr>Wingdings</vt:lpstr>
      <vt:lpstr>Presentation level design</vt:lpstr>
      <vt:lpstr>Introduction to Spatial Computing CSE 555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Z-Curves in larger spaces</vt:lpstr>
      <vt:lpstr>PowerPoint Presentation</vt:lpstr>
      <vt:lpstr>PowerPoint Presentation</vt:lpstr>
      <vt:lpstr>PowerPoint Presentation</vt:lpstr>
      <vt:lpstr>Hilbert Curves </vt:lpstr>
      <vt:lpstr>Hilbert Curves </vt:lpstr>
      <vt:lpstr>Hilbert Curves (Step 1) </vt:lpstr>
      <vt:lpstr>Hilbert Curves (Step 2)</vt:lpstr>
      <vt:lpstr>Hilbert Curves (Step 3) </vt:lpstr>
      <vt:lpstr>Hilbert Curves (Step 4) </vt:lpstr>
      <vt:lpstr>Hilbert Curves (Step 5) </vt:lpstr>
      <vt:lpstr>Hilbert Curves (Step 6) </vt:lpstr>
      <vt:lpstr>Hilbert Curves (Step 6) </vt:lpstr>
      <vt:lpstr>Hilbert Curves (Step 6) </vt:lpstr>
      <vt:lpstr>Hilbert Curves (Step 6) </vt:lpstr>
      <vt:lpstr>Hilbert Curves Vs Z-Curves </vt:lpstr>
      <vt:lpstr>PowerPoint Presentation</vt:lpstr>
      <vt:lpstr>Hilbert Curves in larger spaces</vt:lpstr>
      <vt:lpstr>Contemplating the Hilbert Curve Algo </vt:lpstr>
      <vt:lpstr>Contemplating the Hilbert Curve Algo </vt:lpstr>
      <vt:lpstr>Contemplating the Hilbert Curve Algo </vt:lpstr>
      <vt:lpstr>Contemplating the Hilbert Curve Algo </vt:lpstr>
      <vt:lpstr>Contemplating the Hilbert Curve Algo </vt:lpstr>
      <vt:lpstr>Contemplating the Hilbert Curve Algo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2016-10-03T10:47:06Z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