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6" r:id="rId2"/>
  </p:sldMasterIdLst>
  <p:notesMasterIdLst>
    <p:notesMasterId r:id="rId44"/>
  </p:notesMasterIdLst>
  <p:handoutMasterIdLst>
    <p:handoutMasterId r:id="rId45"/>
  </p:handoutMasterIdLst>
  <p:sldIdLst>
    <p:sldId id="257" r:id="rId3"/>
    <p:sldId id="357" r:id="rId4"/>
    <p:sldId id="358" r:id="rId5"/>
    <p:sldId id="364" r:id="rId6"/>
    <p:sldId id="365" r:id="rId7"/>
    <p:sldId id="366" r:id="rId8"/>
    <p:sldId id="417" r:id="rId9"/>
    <p:sldId id="420" r:id="rId10"/>
    <p:sldId id="418" r:id="rId11"/>
    <p:sldId id="419" r:id="rId12"/>
    <p:sldId id="371" r:id="rId13"/>
    <p:sldId id="372" r:id="rId14"/>
    <p:sldId id="373" r:id="rId15"/>
    <p:sldId id="387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414" r:id="rId41"/>
    <p:sldId id="415" r:id="rId42"/>
    <p:sldId id="416" r:id="rId43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/>
              <a:t>Spatial Indexing Techniques for Secondary Memory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Introduction to Spatial Computing CSE 555	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1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adapted from Spatial Databases</a:t>
            </a:r>
            <a:r>
              <a:rPr lang="en-US" altLang="en-US" sz="1600" i="1" dirty="0"/>
              <a:t>: A Tour by Shashi </a:t>
            </a:r>
            <a:r>
              <a:rPr lang="en-US" altLang="en-US" sz="1600" i="1" dirty="0" err="1"/>
              <a:t>Shekhar</a:t>
            </a:r>
            <a:r>
              <a:rPr lang="en-US" altLang="en-US" sz="1600" i="1" dirty="0"/>
              <a:t> Prentice Hall (2003)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Insertion Algorithm (2/2)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4277" y="2225487"/>
            <a:ext cx="10955693" cy="339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en-US" altLang="en-US" b="1" dirty="0">
                <a:solidFill>
                  <a:srgbClr val="0070C0"/>
                </a:solidFill>
              </a:rPr>
              <a:t>If the leaf node is not full </a:t>
            </a:r>
            <a:r>
              <a:rPr lang="en-US" altLang="en-US" dirty="0"/>
              <a:t>then an entry [MBB, object-id] is inserted.</a:t>
            </a:r>
          </a:p>
          <a:p>
            <a:pPr marL="609600" indent="-609600"/>
            <a:r>
              <a:rPr lang="en-US" altLang="en-US" b="1" dirty="0">
                <a:solidFill>
                  <a:srgbClr val="0070C0"/>
                </a:solidFill>
              </a:rPr>
              <a:t>Else </a:t>
            </a:r>
            <a:r>
              <a:rPr lang="en-US" altLang="en-US" dirty="0"/>
              <a:t>  //the leaf node is full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800" b="1" dirty="0"/>
              <a:t>Split the leaf node.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800" b="1" dirty="0"/>
              <a:t>Update the directory rectangles of the ancestor nodes if necessary. </a:t>
            </a:r>
          </a:p>
        </p:txBody>
      </p:sp>
      <p:sp>
        <p:nvSpPr>
          <p:cNvPr id="2" name="Rectangle 1"/>
          <p:cNvSpPr/>
          <p:nvPr/>
        </p:nvSpPr>
        <p:spPr>
          <a:xfrm>
            <a:off x="834277" y="1496537"/>
            <a:ext cx="2593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7030A0"/>
                </a:solidFill>
              </a:rPr>
              <a:t>At leaf level:</a:t>
            </a:r>
          </a:p>
        </p:txBody>
      </p:sp>
    </p:spTree>
    <p:extLst>
      <p:ext uri="{BB962C8B-B14F-4D97-AF65-F5344CB8AC3E}">
        <p14:creationId xmlns:p14="http://schemas.microsoft.com/office/powerpoint/2010/main" val="359540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77551" y="1008529"/>
            <a:ext cx="10904376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>
                <a:solidFill>
                  <a:srgbClr val="002060"/>
                </a:solidFill>
              </a:rPr>
              <a:t>Problem: </a:t>
            </a:r>
            <a:r>
              <a:rPr lang="en-US" altLang="en-US" sz="2400" dirty="0"/>
              <a:t>Divide </a:t>
            </a:r>
            <a:r>
              <a:rPr lang="en-US" altLang="en-US" sz="2400" i="1" dirty="0"/>
              <a:t>M</a:t>
            </a:r>
            <a:r>
              <a:rPr lang="en-US" altLang="en-US" sz="2400" dirty="0"/>
              <a:t>+1 entries among two nodes so that it is unlikely that the nodes are needlessly examined during a search.</a:t>
            </a:r>
          </a:p>
          <a:p>
            <a:r>
              <a:rPr lang="en-US" altLang="en-US" sz="2400" b="1" dirty="0">
                <a:solidFill>
                  <a:srgbClr val="002060"/>
                </a:solidFill>
              </a:rPr>
              <a:t>Objective: </a:t>
            </a:r>
            <a:r>
              <a:rPr lang="en-US" altLang="en-US" sz="2400" dirty="0"/>
              <a:t>Minimize total area of the covering rectangles for both nodes.</a:t>
            </a:r>
          </a:p>
          <a:p>
            <a:r>
              <a:rPr lang="en-US" altLang="en-US" sz="2400" dirty="0"/>
              <a:t>Exponential algorithm.</a:t>
            </a:r>
          </a:p>
          <a:p>
            <a:r>
              <a:rPr lang="en-US" altLang="en-US" sz="2400" dirty="0"/>
              <a:t>Quadratic algorithm.</a:t>
            </a:r>
          </a:p>
          <a:p>
            <a:r>
              <a:rPr lang="en-US" altLang="en-US" sz="2400" dirty="0"/>
              <a:t>Linear time algorithm.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682714"/>
              </p:ext>
            </p:extLst>
          </p:nvPr>
        </p:nvGraphicFramePr>
        <p:xfrm>
          <a:off x="5284785" y="2639952"/>
          <a:ext cx="5845080" cy="3665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Bitmap Image" r:id="rId3" imgW="3696216" imgH="2142857" progId="PBrush">
                  <p:embed/>
                </p:oleObj>
              </mc:Choice>
              <mc:Fallback>
                <p:oleObj name="Bitmap Image" r:id="rId3" imgW="3696216" imgH="2142857" progId="PBrush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5" y="2639952"/>
                        <a:ext cx="5845080" cy="36655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84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Splitting: Exponential Algorithm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77551" y="1008529"/>
            <a:ext cx="10904376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>
                <a:solidFill>
                  <a:srgbClr val="002060"/>
                </a:solidFill>
              </a:rPr>
              <a:t>Problem: </a:t>
            </a:r>
            <a:r>
              <a:rPr lang="en-US" altLang="en-US" sz="2400" dirty="0"/>
              <a:t>Divide </a:t>
            </a:r>
            <a:r>
              <a:rPr lang="en-US" altLang="en-US" sz="2400" i="1" dirty="0"/>
              <a:t>M</a:t>
            </a:r>
            <a:r>
              <a:rPr lang="en-US" altLang="en-US" sz="2400" dirty="0"/>
              <a:t>+1 entries among two nodes so that it is unlikely that the nodes are needlessly examined during a search.</a:t>
            </a:r>
          </a:p>
          <a:p>
            <a:r>
              <a:rPr lang="en-US" altLang="en-US" sz="2400" b="1" dirty="0">
                <a:solidFill>
                  <a:srgbClr val="002060"/>
                </a:solidFill>
              </a:rPr>
              <a:t>Solution: </a:t>
            </a:r>
            <a:r>
              <a:rPr lang="en-US" altLang="en-US" sz="2400" dirty="0"/>
              <a:t>Minimize total area of the covering rectangles for both nodes.</a:t>
            </a:r>
          </a:p>
          <a:p>
            <a:r>
              <a:rPr lang="en-US" altLang="en-US" sz="2400" b="1" dirty="0">
                <a:solidFill>
                  <a:srgbClr val="002060"/>
                </a:solidFill>
              </a:rPr>
              <a:t>Exponential algorithm</a:t>
            </a:r>
          </a:p>
          <a:p>
            <a:pPr lvl="1"/>
            <a:r>
              <a:rPr lang="en-US" altLang="en-US" sz="2200" dirty="0"/>
              <a:t>Try all possible combinations.</a:t>
            </a:r>
          </a:p>
          <a:p>
            <a:pPr lvl="1"/>
            <a:r>
              <a:rPr lang="en-US" altLang="en-US" sz="2200" dirty="0"/>
              <a:t>Optimal results!</a:t>
            </a:r>
          </a:p>
          <a:p>
            <a:pPr lvl="1"/>
            <a:r>
              <a:rPr lang="en-US" altLang="en-US" sz="2200" dirty="0"/>
              <a:t>Bad running time!</a:t>
            </a:r>
          </a:p>
          <a:p>
            <a:pPr lvl="1"/>
            <a:endParaRPr lang="en-US" altLang="en-US" dirty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267968"/>
              </p:ext>
            </p:extLst>
          </p:nvPr>
        </p:nvGraphicFramePr>
        <p:xfrm>
          <a:off x="6354147" y="3487363"/>
          <a:ext cx="5164494" cy="3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Bitmap Image" r:id="rId3" imgW="3696216" imgH="2142857" progId="PBrush">
                  <p:embed/>
                </p:oleObj>
              </mc:Choice>
              <mc:Fallback>
                <p:oleObj name="Bitmap Image" r:id="rId3" imgW="3696216" imgH="2142857" progId="PBrush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147" y="3487363"/>
                        <a:ext cx="5164494" cy="323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0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Splitting: Quadratic Algorithm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77551" y="1008529"/>
            <a:ext cx="10904376" cy="1688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>
                <a:solidFill>
                  <a:srgbClr val="002060"/>
                </a:solidFill>
              </a:rPr>
              <a:t>Problem:</a:t>
            </a:r>
            <a:r>
              <a:rPr lang="en-US" altLang="en-US" sz="2400" dirty="0"/>
              <a:t> Divide </a:t>
            </a:r>
            <a:r>
              <a:rPr lang="en-US" altLang="en-US" sz="2400" i="1" dirty="0"/>
              <a:t>M</a:t>
            </a:r>
            <a:r>
              <a:rPr lang="en-US" altLang="en-US" sz="2400" dirty="0"/>
              <a:t>+1 entries among two nodes so that it is unlikely that the nodes are needlessly examined during a search.</a:t>
            </a:r>
          </a:p>
          <a:p>
            <a:r>
              <a:rPr lang="en-US" altLang="en-US" sz="2400" b="1" dirty="0">
                <a:solidFill>
                  <a:srgbClr val="002060"/>
                </a:solidFill>
              </a:rPr>
              <a:t>Solution: </a:t>
            </a:r>
            <a:r>
              <a:rPr lang="en-US" altLang="en-US" sz="2400" dirty="0"/>
              <a:t>Minimize total area of the covering rectangles for both nodes.</a:t>
            </a:r>
          </a:p>
          <a:p>
            <a:r>
              <a:rPr lang="en-US" altLang="en-US" sz="2400" b="1" dirty="0">
                <a:solidFill>
                  <a:srgbClr val="002060"/>
                </a:solidFill>
              </a:rPr>
              <a:t>Quadratic algorithm</a:t>
            </a:r>
          </a:p>
          <a:p>
            <a:pPr lvl="1"/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37968" y="2761861"/>
            <a:ext cx="10858563" cy="3806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en-US" altLang="en-US" sz="2200" dirty="0"/>
              <a:t>Find pair of entries E</a:t>
            </a:r>
            <a:r>
              <a:rPr lang="en-US" altLang="en-US" sz="2200" baseline="-25000" dirty="0"/>
              <a:t>1</a:t>
            </a:r>
            <a:r>
              <a:rPr lang="en-US" altLang="en-US" sz="2200" dirty="0"/>
              <a:t> and E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 that maximizes </a:t>
            </a:r>
            <a:r>
              <a:rPr lang="en-US" altLang="en-US" sz="2200" i="1" dirty="0"/>
              <a:t>area</a:t>
            </a:r>
            <a:r>
              <a:rPr lang="en-US" altLang="en-US" sz="2200" dirty="0"/>
              <a:t>(J) - </a:t>
            </a:r>
            <a:r>
              <a:rPr lang="en-US" altLang="en-US" sz="2200" i="1" dirty="0"/>
              <a:t>area</a:t>
            </a:r>
            <a:r>
              <a:rPr lang="en-US" altLang="en-US" sz="2200" dirty="0"/>
              <a:t>(E</a:t>
            </a:r>
            <a:r>
              <a:rPr lang="en-US" altLang="en-US" sz="2200" baseline="-25000" dirty="0"/>
              <a:t>1</a:t>
            </a:r>
            <a:r>
              <a:rPr lang="en-US" altLang="en-US" sz="2200" dirty="0"/>
              <a:t>) - </a:t>
            </a:r>
            <a:r>
              <a:rPr lang="en-US" altLang="en-US" sz="2200" i="1" dirty="0"/>
              <a:t>area</a:t>
            </a:r>
            <a:r>
              <a:rPr lang="en-US" altLang="en-US" sz="2200" dirty="0"/>
              <a:t>(E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) where J is covering rectangle</a:t>
            </a:r>
            <a:r>
              <a:rPr lang="en-US" altLang="en-US" sz="2200" dirty="0" smtClean="0"/>
              <a:t>. J is the MBR containing only E1 and E2 </a:t>
            </a:r>
            <a:endParaRPr lang="en-US" altLang="en-US" sz="2200" dirty="0"/>
          </a:p>
          <a:p>
            <a:pPr marL="609600" indent="-609600">
              <a:buFontTx/>
              <a:buAutoNum type="arabicPeriod"/>
            </a:pPr>
            <a:r>
              <a:rPr lang="en-US" altLang="en-US" sz="2200" dirty="0"/>
              <a:t>Put E</a:t>
            </a:r>
            <a:r>
              <a:rPr lang="en-US" altLang="en-US" sz="2200" baseline="-25000" dirty="0"/>
              <a:t>1</a:t>
            </a:r>
            <a:r>
              <a:rPr lang="en-US" altLang="en-US" sz="2200" dirty="0"/>
              <a:t> in one group, E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 in the other.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200" dirty="0"/>
              <a:t>If one group has M-m+1 entries, put the remaining entries into the other group and stop. If all entries have been distributed then stop.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200" dirty="0"/>
              <a:t>For each entry E, calculate d</a:t>
            </a:r>
            <a:r>
              <a:rPr lang="en-US" altLang="en-US" sz="2200" baseline="-25000" dirty="0"/>
              <a:t>1</a:t>
            </a:r>
            <a:r>
              <a:rPr lang="en-US" altLang="en-US" sz="2200" dirty="0"/>
              <a:t> and d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 where d</a:t>
            </a:r>
            <a:r>
              <a:rPr lang="en-US" altLang="en-US" sz="2200" baseline="-25000" dirty="0"/>
              <a:t>i</a:t>
            </a:r>
            <a:r>
              <a:rPr lang="en-US" altLang="en-US" sz="2200" dirty="0"/>
              <a:t> is the minimum area increase in covering rectangle of the group when E is added.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200" dirty="0"/>
              <a:t>Find E with maximum |d</a:t>
            </a:r>
            <a:r>
              <a:rPr lang="en-US" altLang="en-US" sz="2200" baseline="-25000" dirty="0"/>
              <a:t>1 </a:t>
            </a:r>
            <a:r>
              <a:rPr lang="en-US" altLang="en-US" sz="2200" dirty="0"/>
              <a:t>- d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| and add E to the group whose area will increase the least. If tied: (a) choose smaller area, (b) choose smaller group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200" dirty="0"/>
              <a:t>Repeat starting with step 3.</a:t>
            </a:r>
          </a:p>
        </p:txBody>
      </p:sp>
    </p:spTree>
    <p:extLst>
      <p:ext uri="{BB962C8B-B14F-4D97-AF65-F5344CB8AC3E}">
        <p14:creationId xmlns:p14="http://schemas.microsoft.com/office/powerpoint/2010/main" val="421604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Tree Adjustment during overflow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37118" y="1080247"/>
            <a:ext cx="10926147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en-US" altLang="en-US" dirty="0"/>
              <a:t>N = leaf node. If there was a split, then NN is the other node.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If N is root, stop. Otherwise P = N’s parent and E</a:t>
            </a:r>
            <a:r>
              <a:rPr lang="en-US" altLang="en-US" baseline="-25000" dirty="0"/>
              <a:t>N</a:t>
            </a:r>
            <a:r>
              <a:rPr lang="en-US" altLang="en-US" dirty="0"/>
              <a:t> is its entry for N. Adjust the rectangle for E</a:t>
            </a:r>
            <a:r>
              <a:rPr lang="en-US" altLang="en-US" baseline="-25000" dirty="0"/>
              <a:t>N</a:t>
            </a:r>
            <a:r>
              <a:rPr lang="en-US" altLang="en-US" dirty="0"/>
              <a:t> to tightly enclose new N.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If NN exists (i.e., N was split and NN is its second MBB from split), add entry E</a:t>
            </a:r>
            <a:r>
              <a:rPr lang="en-US" altLang="en-US" baseline="-25000" dirty="0"/>
              <a:t>NN </a:t>
            </a:r>
            <a:r>
              <a:rPr lang="en-US" altLang="en-US" dirty="0"/>
              <a:t> (MBB corresponding to NN) to P. E</a:t>
            </a:r>
            <a:r>
              <a:rPr lang="en-US" altLang="en-US" baseline="-25000" dirty="0"/>
              <a:t>NN</a:t>
            </a:r>
            <a:r>
              <a:rPr lang="en-US" altLang="en-US" dirty="0"/>
              <a:t> points to NN and </a:t>
            </a:r>
            <a:r>
              <a:rPr lang="en-US" altLang="en-US"/>
              <a:t>its MBB rectangle </a:t>
            </a:r>
            <a:r>
              <a:rPr lang="en-US" altLang="en-US" dirty="0"/>
              <a:t>tightly encloses NN.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If necessary, split P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Set N=P and go to step 2.</a:t>
            </a:r>
          </a:p>
        </p:txBody>
      </p:sp>
      <p:sp>
        <p:nvSpPr>
          <p:cNvPr id="8" name="Rectangle 7"/>
          <p:cNvSpPr/>
          <p:nvPr/>
        </p:nvSpPr>
        <p:spPr>
          <a:xfrm>
            <a:off x="754308" y="6157119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Antonin </a:t>
            </a:r>
            <a:r>
              <a:rPr lang="en-US" sz="1400" dirty="0" err="1"/>
              <a:t>Guttman</a:t>
            </a:r>
            <a:r>
              <a:rPr lang="en-US" sz="1400" dirty="0"/>
              <a:t>. 1984. R-trees: a dynamic index structure for spatial searching. In </a:t>
            </a:r>
            <a:r>
              <a:rPr lang="en-US" sz="1400" i="1" dirty="0"/>
              <a:t>Proceedings of the 1984 ACM SIGMOD international conference on Management of data</a:t>
            </a:r>
            <a:r>
              <a:rPr lang="en-US" sz="1400" dirty="0"/>
              <a:t> (SIGMOD '84)</a:t>
            </a:r>
          </a:p>
        </p:txBody>
      </p:sp>
    </p:spTree>
    <p:extLst>
      <p:ext uri="{BB962C8B-B14F-4D97-AF65-F5344CB8AC3E}">
        <p14:creationId xmlns:p14="http://schemas.microsoft.com/office/powerpoint/2010/main" val="153282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(1/2)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1101012" y="789012"/>
          <a:ext cx="9144000" cy="559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Bitmap Image" r:id="rId3" imgW="5276190" imgH="4334480" progId="PBrush">
                  <p:embed/>
                </p:oleObj>
              </mc:Choice>
              <mc:Fallback>
                <p:oleObj name="Bitmap Image" r:id="rId3" imgW="5276190" imgH="4334480" progId="PBrush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012" y="789012"/>
                        <a:ext cx="9144000" cy="559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</p:spTree>
    <p:extLst>
      <p:ext uri="{BB962C8B-B14F-4D97-AF65-F5344CB8AC3E}">
        <p14:creationId xmlns:p14="http://schemas.microsoft.com/office/powerpoint/2010/main" val="9149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(2/2)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581919" y="1531776"/>
          <a:ext cx="9204268" cy="398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919" y="1531776"/>
                        <a:ext cx="9204268" cy="398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</p:spTree>
    <p:extLst>
      <p:ext uri="{BB962C8B-B14F-4D97-AF65-F5344CB8AC3E}">
        <p14:creationId xmlns:p14="http://schemas.microsoft.com/office/powerpoint/2010/main" val="10132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Insertion Example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1101012" y="789012"/>
          <a:ext cx="9144000" cy="559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Bitmap Image" r:id="rId3" imgW="5276190" imgH="4334480" progId="PBrush">
                  <p:embed/>
                </p:oleObj>
              </mc:Choice>
              <mc:Fallback>
                <p:oleObj name="Bitmap Image" r:id="rId3" imgW="5276190" imgH="4334480" progId="PBrush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012" y="789012"/>
                        <a:ext cx="9144000" cy="559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  <p:sp>
        <p:nvSpPr>
          <p:cNvPr id="2" name="Rectangle 1"/>
          <p:cNvSpPr/>
          <p:nvPr/>
        </p:nvSpPr>
        <p:spPr>
          <a:xfrm>
            <a:off x="3312367" y="1586204"/>
            <a:ext cx="895739" cy="43853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Nw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16685" y="1505339"/>
            <a:ext cx="3598507" cy="84597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Insert the new data point </a:t>
            </a:r>
            <a:r>
              <a:rPr lang="en-US" b="1" dirty="0" err="1">
                <a:solidFill>
                  <a:srgbClr val="FF0000"/>
                </a:solidFill>
              </a:rPr>
              <a:t>Nw</a:t>
            </a:r>
            <a:r>
              <a:rPr lang="en-US" b="1" dirty="0">
                <a:solidFill>
                  <a:srgbClr val="FF0000"/>
                </a:solidFill>
              </a:rPr>
              <a:t> into the R-tree shown</a:t>
            </a:r>
          </a:p>
        </p:txBody>
      </p:sp>
    </p:spTree>
    <p:extLst>
      <p:ext uri="{BB962C8B-B14F-4D97-AF65-F5344CB8AC3E}">
        <p14:creationId xmlns:p14="http://schemas.microsoft.com/office/powerpoint/2010/main" val="261834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Insertion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1581919" y="1531776"/>
          <a:ext cx="9204268" cy="398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919" y="1531776"/>
                        <a:ext cx="9204268" cy="398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9273" y="5354158"/>
            <a:ext cx="895739" cy="43853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Nw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775012" y="4758613"/>
            <a:ext cx="517391" cy="5931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94938" y="5505062"/>
            <a:ext cx="3247053" cy="633705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Nw</a:t>
            </a:r>
            <a:r>
              <a:rPr lang="en-US" b="1" dirty="0">
                <a:solidFill>
                  <a:srgbClr val="0070C0"/>
                </a:solidFill>
              </a:rPr>
              <a:t> goes here creating an overflow</a:t>
            </a:r>
          </a:p>
        </p:txBody>
      </p:sp>
    </p:spTree>
    <p:extLst>
      <p:ext uri="{BB962C8B-B14F-4D97-AF65-F5344CB8AC3E}">
        <p14:creationId xmlns:p14="http://schemas.microsoft.com/office/powerpoint/2010/main" val="324349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Insertion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1581919" y="1531776"/>
          <a:ext cx="9204268" cy="398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919" y="1531776"/>
                        <a:ext cx="9204268" cy="398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879273" y="5354158"/>
            <a:ext cx="895739" cy="43853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Nw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775012" y="4758613"/>
            <a:ext cx="517391" cy="59311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94938" y="5505062"/>
            <a:ext cx="3247053" cy="633705"/>
          </a:xfrm>
          <a:prstGeom prst="rect">
            <a:avLst/>
          </a:prstGeom>
          <a:noFill/>
          <a:ln w="25400">
            <a:solidFill>
              <a:srgbClr val="0070C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70C0"/>
                </a:solidFill>
              </a:rPr>
              <a:t>Nw</a:t>
            </a:r>
            <a:r>
              <a:rPr lang="en-US" b="1" dirty="0">
                <a:solidFill>
                  <a:srgbClr val="0070C0"/>
                </a:solidFill>
              </a:rPr>
              <a:t> goes here creating an overflow</a:t>
            </a:r>
          </a:p>
        </p:txBody>
      </p:sp>
    </p:spTree>
    <p:extLst>
      <p:ext uri="{BB962C8B-B14F-4D97-AF65-F5344CB8AC3E}">
        <p14:creationId xmlns:p14="http://schemas.microsoft.com/office/powerpoint/2010/main" val="332631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30741" y="2993831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R-Trees and its Variants </a:t>
            </a:r>
          </a:p>
        </p:txBody>
      </p:sp>
    </p:spTree>
    <p:extLst>
      <p:ext uri="{BB962C8B-B14F-4D97-AF65-F5344CB8AC3E}">
        <p14:creationId xmlns:p14="http://schemas.microsoft.com/office/powerpoint/2010/main" val="243601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85" y="1711458"/>
            <a:ext cx="4660588" cy="32089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88195" y="2158292"/>
            <a:ext cx="1848581" cy="89880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Nw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6122096" y="1813646"/>
            <a:ext cx="422030" cy="3004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R3:  Step 1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85" y="1711458"/>
            <a:ext cx="4660588" cy="32089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88195" y="2158292"/>
            <a:ext cx="1848581" cy="89880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Nw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7528" y="1847936"/>
            <a:ext cx="1323833" cy="1031742"/>
          </a:xfrm>
          <a:prstGeom prst="rect">
            <a:avLst/>
          </a:prstGeom>
          <a:noFill/>
          <a:ln w="4762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19182" y="3615396"/>
            <a:ext cx="1485331" cy="1174967"/>
          </a:xfrm>
          <a:prstGeom prst="rect">
            <a:avLst/>
          </a:prstGeom>
          <a:noFill/>
          <a:ln w="4762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H="1">
            <a:off x="6122096" y="1813646"/>
            <a:ext cx="422030" cy="3004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5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R3:  Step 2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85" y="1711458"/>
            <a:ext cx="4660588" cy="32089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88195" y="2158292"/>
            <a:ext cx="1848581" cy="89880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Nw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7528" y="1847936"/>
            <a:ext cx="1323833" cy="2273898"/>
          </a:xfrm>
          <a:prstGeom prst="rect">
            <a:avLst/>
          </a:prstGeom>
          <a:noFill/>
          <a:ln w="4762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19182" y="3615396"/>
            <a:ext cx="1485331" cy="1174967"/>
          </a:xfrm>
          <a:prstGeom prst="rect">
            <a:avLst/>
          </a:prstGeom>
          <a:noFill/>
          <a:ln w="4762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H="1">
            <a:off x="6122096" y="1813646"/>
            <a:ext cx="422030" cy="3004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2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R3:  Step 3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85" y="1711458"/>
            <a:ext cx="4660588" cy="320892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88195" y="2158292"/>
            <a:ext cx="1848581" cy="89880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Nw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7528" y="1847936"/>
            <a:ext cx="1323833" cy="2273898"/>
          </a:xfrm>
          <a:prstGeom prst="rect">
            <a:avLst/>
          </a:prstGeom>
          <a:noFill/>
          <a:ln w="47625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19182" y="2158292"/>
            <a:ext cx="2017594" cy="2632071"/>
          </a:xfrm>
          <a:prstGeom prst="rect">
            <a:avLst/>
          </a:prstGeom>
          <a:noFill/>
          <a:ln w="4762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flipH="1">
            <a:off x="6122096" y="1813646"/>
            <a:ext cx="422030" cy="30045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7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38" y="2275100"/>
            <a:ext cx="2308894" cy="28877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445" y="2275101"/>
            <a:ext cx="1803676" cy="29472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3478" y="1782730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57445" y="168352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R3’’</a:t>
            </a:r>
          </a:p>
        </p:txBody>
      </p:sp>
    </p:spTree>
    <p:extLst>
      <p:ext uri="{BB962C8B-B14F-4D97-AF65-F5344CB8AC3E}">
        <p14:creationId xmlns:p14="http://schemas.microsoft.com/office/powerpoint/2010/main" val="1582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Adjusting the tree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662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Nw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76418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2" name="Rectangle 1"/>
          <p:cNvSpPr/>
          <p:nvPr/>
        </p:nvSpPr>
        <p:spPr>
          <a:xfrm>
            <a:off x="7705496" y="566928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34169" y="899573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9" y="899573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984738" y="2700997"/>
            <a:ext cx="1702191" cy="1717804"/>
          </a:xfrm>
          <a:prstGeom prst="ellipse">
            <a:avLst/>
          </a:prstGeom>
          <a:noFill/>
          <a:ln w="4127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flipV="1">
            <a:off x="1835833" y="4436473"/>
            <a:ext cx="5526120" cy="1789514"/>
          </a:xfrm>
          <a:prstGeom prst="bentArrow">
            <a:avLst>
              <a:gd name="adj1" fmla="val 15055"/>
              <a:gd name="adj2" fmla="val 18477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 =3 m =2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667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06179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060666" y="566437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72184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R10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64181" y="4060397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393619" y="40816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023057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R5</a:t>
            </a:r>
          </a:p>
        </p:txBody>
      </p:sp>
      <p:cxnSp>
        <p:nvCxnSpPr>
          <p:cNvPr id="12" name="Curved Connector 11"/>
          <p:cNvCxnSpPr>
            <a:endCxn id="2" idx="0"/>
          </p:cNvCxnSpPr>
          <p:nvPr/>
        </p:nvCxnSpPr>
        <p:spPr>
          <a:xfrm rot="5400000">
            <a:off x="8405103" y="4944441"/>
            <a:ext cx="1052175" cy="39750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44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Adjusting the tree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662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Nw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76418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2" name="Rectangle 1"/>
          <p:cNvSpPr/>
          <p:nvPr/>
        </p:nvSpPr>
        <p:spPr>
          <a:xfrm>
            <a:off x="7705496" y="566928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34169" y="899573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9" y="899573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984738" y="2700997"/>
            <a:ext cx="1702191" cy="1717804"/>
          </a:xfrm>
          <a:prstGeom prst="ellipse">
            <a:avLst/>
          </a:prstGeom>
          <a:noFill/>
          <a:ln w="4127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flipV="1">
            <a:off x="1835833" y="4436473"/>
            <a:ext cx="5526120" cy="1789514"/>
          </a:xfrm>
          <a:prstGeom prst="bentArrow">
            <a:avLst>
              <a:gd name="adj1" fmla="val 15055"/>
              <a:gd name="adj2" fmla="val 18477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 =3 m =2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667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06179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060666" y="566437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72184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R10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64181" y="4060397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393619" y="40816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023057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R5</a:t>
            </a:r>
          </a:p>
        </p:txBody>
      </p:sp>
      <p:cxnSp>
        <p:nvCxnSpPr>
          <p:cNvPr id="12" name="Curved Connector 11"/>
          <p:cNvCxnSpPr>
            <a:endCxn id="2" idx="0"/>
          </p:cNvCxnSpPr>
          <p:nvPr/>
        </p:nvCxnSpPr>
        <p:spPr>
          <a:xfrm rot="5400000">
            <a:off x="8405103" y="4944441"/>
            <a:ext cx="1052175" cy="39750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102202" y="4924275"/>
            <a:ext cx="197081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R3’’ should go into this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9636370" y="4617106"/>
            <a:ext cx="752447" cy="553354"/>
          </a:xfrm>
          <a:prstGeom prst="straightConnector1">
            <a:avLst/>
          </a:prstGeom>
          <a:ln w="444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02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Adjusting the tree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662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Nw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76418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2" name="Rectangle 1"/>
          <p:cNvSpPr/>
          <p:nvPr/>
        </p:nvSpPr>
        <p:spPr>
          <a:xfrm>
            <a:off x="7705496" y="566928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34169" y="899573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9" y="899573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984738" y="1590247"/>
            <a:ext cx="3108960" cy="2828554"/>
          </a:xfrm>
          <a:prstGeom prst="ellipse">
            <a:avLst/>
          </a:prstGeom>
          <a:noFill/>
          <a:ln w="41275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 Arrow 7"/>
          <p:cNvSpPr/>
          <p:nvPr/>
        </p:nvSpPr>
        <p:spPr>
          <a:xfrm flipV="1">
            <a:off x="1835833" y="4436473"/>
            <a:ext cx="5526120" cy="1789514"/>
          </a:xfrm>
          <a:prstGeom prst="bentArrow">
            <a:avLst>
              <a:gd name="adj1" fmla="val 15055"/>
              <a:gd name="adj2" fmla="val 18477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 =3 m =2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667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06179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060666" y="566437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72184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R10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64181" y="4060397"/>
            <a:ext cx="2689187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069013" y="40816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69845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R5</a:t>
            </a:r>
          </a:p>
        </p:txBody>
      </p:sp>
      <p:cxnSp>
        <p:nvCxnSpPr>
          <p:cNvPr id="12" name="Curved Connector 11"/>
          <p:cNvCxnSpPr>
            <a:stCxn id="13" idx="2"/>
            <a:endCxn id="2" idx="0"/>
          </p:cNvCxnSpPr>
          <p:nvPr/>
        </p:nvCxnSpPr>
        <p:spPr>
          <a:xfrm rot="5400000">
            <a:off x="8389018" y="4928357"/>
            <a:ext cx="1084344" cy="39750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975700" y="2391336"/>
            <a:ext cx="197081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Overflow: This should be split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439575" y="4061853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R3’’</a:t>
            </a:r>
          </a:p>
        </p:txBody>
      </p:sp>
      <p:cxnSp>
        <p:nvCxnSpPr>
          <p:cNvPr id="25" name="Curved Connector 24"/>
          <p:cNvCxnSpPr>
            <a:endCxn id="17" idx="0"/>
          </p:cNvCxnSpPr>
          <p:nvPr/>
        </p:nvCxnSpPr>
        <p:spPr>
          <a:xfrm rot="16200000" flipH="1">
            <a:off x="9495293" y="4791551"/>
            <a:ext cx="1195222" cy="669308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9696678" y="2850443"/>
            <a:ext cx="432642" cy="1114251"/>
          </a:xfrm>
          <a:prstGeom prst="straightConnector1">
            <a:avLst/>
          </a:prstGeom>
          <a:ln w="444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10370735" y="4541894"/>
            <a:ext cx="884699" cy="73922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11042761" y="4525848"/>
            <a:ext cx="884699" cy="73922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1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 </a:t>
            </a:r>
            <a:r>
              <a:rPr lang="en-US" sz="3800" dirty="0" err="1">
                <a:solidFill>
                  <a:srgbClr val="44546A"/>
                </a:solidFill>
              </a:rPr>
              <a:t>R3</a:t>
            </a:r>
            <a:r>
              <a:rPr lang="en-US" sz="3800" dirty="0">
                <a:solidFill>
                  <a:srgbClr val="44546A"/>
                </a:solidFill>
              </a:rPr>
              <a:t>’’ R4 and R5</a:t>
            </a:r>
          </a:p>
        </p:txBody>
      </p:sp>
      <p:graphicFrame>
        <p:nvGraphicFramePr>
          <p:cNvPr id="27" name="Object 6"/>
          <p:cNvGraphicFramePr>
            <a:graphicFrameLocks noChangeAspect="1"/>
          </p:cNvGraphicFramePr>
          <p:nvPr>
            <p:extLst/>
          </p:nvPr>
        </p:nvGraphicFramePr>
        <p:xfrm>
          <a:off x="1101012" y="789012"/>
          <a:ext cx="9144000" cy="559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Bitmap Image" r:id="rId3" imgW="5276190" imgH="4334480" progId="PBrush">
                  <p:embed/>
                </p:oleObj>
              </mc:Choice>
              <mc:Fallback>
                <p:oleObj name="Bitmap Image" r:id="rId3" imgW="5276190" imgH="4334480" progId="PBrush">
                  <p:embed/>
                  <p:pic>
                    <p:nvPicPr>
                      <p:cNvPr id="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012" y="789012"/>
                        <a:ext cx="9144000" cy="559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55" y="1575581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83" y="1438370"/>
            <a:ext cx="712437" cy="11641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11052" y="1396167"/>
            <a:ext cx="2475348" cy="1515846"/>
          </a:xfrm>
          <a:prstGeom prst="rect">
            <a:avLst/>
          </a:prstGeom>
          <a:noFill/>
          <a:ln w="63500">
            <a:solidFill>
              <a:schemeClr val="bg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60985" y="1026942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59033" y="1396167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89573" y="117166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97423" y="1171664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R3’’</a:t>
            </a:r>
          </a:p>
        </p:txBody>
      </p:sp>
    </p:spTree>
    <p:extLst>
      <p:ext uri="{BB962C8B-B14F-4D97-AF65-F5344CB8AC3E}">
        <p14:creationId xmlns:p14="http://schemas.microsoft.com/office/powerpoint/2010/main" val="383746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 </a:t>
            </a:r>
            <a:r>
              <a:rPr lang="en-US" sz="3800" dirty="0" err="1">
                <a:solidFill>
                  <a:srgbClr val="44546A"/>
                </a:solidFill>
              </a:rPr>
              <a:t>R3</a:t>
            </a:r>
            <a:r>
              <a:rPr lang="en-US" sz="3800" dirty="0">
                <a:solidFill>
                  <a:srgbClr val="44546A"/>
                </a:solidFill>
              </a:rPr>
              <a:t>’’ R4 and R5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55" y="1575581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83" y="1438370"/>
            <a:ext cx="712437" cy="11641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360985" y="1026942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59033" y="1396167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0489" y="1256071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11151" y="1171664"/>
            <a:ext cx="817792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R3’’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71146" y="1058542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R4</a:t>
            </a:r>
          </a:p>
        </p:txBody>
      </p:sp>
      <p:sp>
        <p:nvSpPr>
          <p:cNvPr id="2" name="Rectangle 1"/>
          <p:cNvSpPr/>
          <p:nvPr/>
        </p:nvSpPr>
        <p:spPr>
          <a:xfrm>
            <a:off x="2897945" y="1026942"/>
            <a:ext cx="4557932" cy="3995224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21207" y="151333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R5</a:t>
            </a:r>
          </a:p>
        </p:txBody>
      </p:sp>
    </p:spTree>
    <p:extLst>
      <p:ext uri="{BB962C8B-B14F-4D97-AF65-F5344CB8AC3E}">
        <p14:creationId xmlns:p14="http://schemas.microsoft.com/office/powerpoint/2010/main" val="196265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Rectangles and Minimum Bounding Boxes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1930" y="6412888"/>
            <a:ext cx="11437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Some slides borrowed from “GIS a computational perspective: second edition” by M. </a:t>
            </a:r>
            <a:r>
              <a:rPr lang="en-US" sz="1400" dirty="0" err="1"/>
              <a:t>Worboys</a:t>
            </a:r>
            <a:r>
              <a:rPr lang="en-US" sz="1400" dirty="0"/>
              <a:t> CRC press 2004.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23722" y="746450"/>
            <a:ext cx="10580956" cy="5347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Minimum bounding box (MBB/MBR): the smallest rectangle bounding a shape with its axes parallel to the sides of the Cartesian frame</a:t>
            </a:r>
          </a:p>
          <a:p>
            <a:r>
              <a:rPr lang="en-US" altLang="en-US" dirty="0"/>
              <a:t>Using MBB, some queries may be answered without retrieving the geometry of an object.</a:t>
            </a:r>
          </a:p>
        </p:txBody>
      </p:sp>
      <p:pic>
        <p:nvPicPr>
          <p:cNvPr id="7" name="Picture 5" descr="mbb_r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027" y="3111310"/>
            <a:ext cx="4448432" cy="308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79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 </a:t>
            </a:r>
            <a:r>
              <a:rPr lang="en-US" sz="3800" dirty="0" err="1">
                <a:solidFill>
                  <a:srgbClr val="44546A"/>
                </a:solidFill>
              </a:rPr>
              <a:t>R3</a:t>
            </a:r>
            <a:r>
              <a:rPr lang="en-US" sz="3800" dirty="0">
                <a:solidFill>
                  <a:srgbClr val="44546A"/>
                </a:solidFill>
              </a:rPr>
              <a:t>’’ R4 and R5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55" y="1575581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83" y="1438370"/>
            <a:ext cx="712437" cy="11641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360985" y="1026942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59033" y="1396167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84218" y="1640618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69541" y="1640618"/>
            <a:ext cx="817792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R3’’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71146" y="1058542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R4</a:t>
            </a:r>
          </a:p>
        </p:txBody>
      </p:sp>
      <p:sp>
        <p:nvSpPr>
          <p:cNvPr id="2" name="Rectangle 1"/>
          <p:cNvSpPr/>
          <p:nvPr/>
        </p:nvSpPr>
        <p:spPr>
          <a:xfrm>
            <a:off x="3039755" y="1438370"/>
            <a:ext cx="2263765" cy="1459574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21207" y="151333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R5</a:t>
            </a:r>
          </a:p>
        </p:txBody>
      </p:sp>
    </p:spTree>
    <p:extLst>
      <p:ext uri="{BB962C8B-B14F-4D97-AF65-F5344CB8AC3E}">
        <p14:creationId xmlns:p14="http://schemas.microsoft.com/office/powerpoint/2010/main" val="6785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 </a:t>
            </a:r>
            <a:r>
              <a:rPr lang="en-US" sz="3800" dirty="0" err="1">
                <a:solidFill>
                  <a:srgbClr val="44546A"/>
                </a:solidFill>
              </a:rPr>
              <a:t>R3</a:t>
            </a:r>
            <a:r>
              <a:rPr lang="en-US" sz="3800" dirty="0">
                <a:solidFill>
                  <a:srgbClr val="44546A"/>
                </a:solidFill>
              </a:rPr>
              <a:t>’’ R4 and R5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755" y="1575581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83" y="1438370"/>
            <a:ext cx="712437" cy="11641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360985" y="1026942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59033" y="1396167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0489" y="1256071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11151" y="1171664"/>
            <a:ext cx="817792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R3’’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71146" y="1058542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R4</a:t>
            </a:r>
          </a:p>
        </p:txBody>
      </p:sp>
      <p:sp>
        <p:nvSpPr>
          <p:cNvPr id="2" name="Rectangle 1"/>
          <p:cNvSpPr/>
          <p:nvPr/>
        </p:nvSpPr>
        <p:spPr>
          <a:xfrm>
            <a:off x="4360985" y="1026940"/>
            <a:ext cx="3094892" cy="3995225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21207" y="151333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R5</a:t>
            </a:r>
          </a:p>
        </p:txBody>
      </p:sp>
    </p:spTree>
    <p:extLst>
      <p:ext uri="{BB962C8B-B14F-4D97-AF65-F5344CB8AC3E}">
        <p14:creationId xmlns:p14="http://schemas.microsoft.com/office/powerpoint/2010/main" val="13761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3225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Splitting R3 </a:t>
            </a:r>
            <a:r>
              <a:rPr lang="en-US" sz="3800" dirty="0" err="1">
                <a:solidFill>
                  <a:srgbClr val="44546A"/>
                </a:solidFill>
              </a:rPr>
              <a:t>R3</a:t>
            </a:r>
            <a:r>
              <a:rPr lang="en-US" sz="3800" dirty="0">
                <a:solidFill>
                  <a:srgbClr val="44546A"/>
                </a:solidFill>
              </a:rPr>
              <a:t>’’ R4 and R5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702" y="2926079"/>
            <a:ext cx="1194621" cy="1322363"/>
          </a:xfrm>
          <a:prstGeom prst="rect">
            <a:avLst/>
          </a:prstGeom>
          <a:ln w="34925">
            <a:solidFill>
              <a:srgbClr val="7030A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30" y="2788868"/>
            <a:ext cx="712437" cy="11641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895034" y="1955410"/>
            <a:ext cx="2067950" cy="3995224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93082" y="2324635"/>
            <a:ext cx="796844" cy="2500584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59570" y="3110691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61421" y="3082557"/>
            <a:ext cx="817792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R3’’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05195" y="1987010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R4</a:t>
            </a:r>
          </a:p>
        </p:txBody>
      </p:sp>
      <p:sp>
        <p:nvSpPr>
          <p:cNvPr id="2" name="Rectangle 1"/>
          <p:cNvSpPr/>
          <p:nvPr/>
        </p:nvSpPr>
        <p:spPr>
          <a:xfrm>
            <a:off x="6895034" y="1955408"/>
            <a:ext cx="3094892" cy="3995225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240745" y="2405574"/>
            <a:ext cx="701518" cy="379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36702" y="2785403"/>
            <a:ext cx="2263765" cy="1450706"/>
          </a:xfrm>
          <a:prstGeom prst="rect">
            <a:avLst/>
          </a:prstGeom>
          <a:noFill/>
          <a:ln w="508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85687" y="2352768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98740" y="1519307"/>
            <a:ext cx="701518" cy="3798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R1’</a:t>
            </a:r>
          </a:p>
        </p:txBody>
      </p:sp>
    </p:spTree>
    <p:extLst>
      <p:ext uri="{BB962C8B-B14F-4D97-AF65-F5344CB8AC3E}">
        <p14:creationId xmlns:p14="http://schemas.microsoft.com/office/powerpoint/2010/main" val="376597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Adjusting the tree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662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Nw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876418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sp>
        <p:nvSpPr>
          <p:cNvPr id="2" name="Rectangle 1"/>
          <p:cNvSpPr/>
          <p:nvPr/>
        </p:nvSpPr>
        <p:spPr>
          <a:xfrm>
            <a:off x="7705496" y="566928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34169" y="899573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169" y="899573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ent Arrow 7"/>
          <p:cNvSpPr/>
          <p:nvPr/>
        </p:nvSpPr>
        <p:spPr>
          <a:xfrm flipV="1">
            <a:off x="1835833" y="4436473"/>
            <a:ext cx="5526120" cy="1789514"/>
          </a:xfrm>
          <a:prstGeom prst="bentArrow">
            <a:avLst>
              <a:gd name="adj1" fmla="val 15055"/>
              <a:gd name="adj2" fmla="val 18477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 =3 m =2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6678" y="5728717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06179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060666" y="566437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721848" y="572381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R10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64181" y="4060397"/>
            <a:ext cx="2689187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069013" y="40816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698451" y="409256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R5</a:t>
            </a:r>
          </a:p>
        </p:txBody>
      </p:sp>
      <p:cxnSp>
        <p:nvCxnSpPr>
          <p:cNvPr id="12" name="Curved Connector 11"/>
          <p:cNvCxnSpPr>
            <a:stCxn id="13" idx="2"/>
            <a:endCxn id="2" idx="0"/>
          </p:cNvCxnSpPr>
          <p:nvPr/>
        </p:nvCxnSpPr>
        <p:spPr>
          <a:xfrm rot="5400000">
            <a:off x="8389018" y="4928357"/>
            <a:ext cx="1084344" cy="39750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03873" y="4243731"/>
            <a:ext cx="2168234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Overflow: This was split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439575" y="4061853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R3’’</a:t>
            </a:r>
          </a:p>
        </p:txBody>
      </p:sp>
      <p:cxnSp>
        <p:nvCxnSpPr>
          <p:cNvPr id="25" name="Curved Connector 24"/>
          <p:cNvCxnSpPr>
            <a:endCxn id="17" idx="0"/>
          </p:cNvCxnSpPr>
          <p:nvPr/>
        </p:nvCxnSpPr>
        <p:spPr>
          <a:xfrm rot="16200000" flipH="1">
            <a:off x="9495293" y="4791551"/>
            <a:ext cx="1195222" cy="669308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444649" y="4386232"/>
            <a:ext cx="1192043" cy="13412"/>
          </a:xfrm>
          <a:prstGeom prst="straightConnector1">
            <a:avLst/>
          </a:prstGeom>
          <a:ln w="444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H="1">
            <a:off x="10370735" y="4541894"/>
            <a:ext cx="884699" cy="73922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11042761" y="4525848"/>
            <a:ext cx="884699" cy="73922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 rot="19669960">
            <a:off x="1037813" y="2336247"/>
            <a:ext cx="2964076" cy="1047703"/>
          </a:xfrm>
          <a:prstGeom prst="roundRect">
            <a:avLst/>
          </a:prstGeom>
          <a:noFill/>
          <a:ln w="41275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144153" y="2623288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76265" y="2668234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751659" y="2637521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R2</a:t>
            </a:r>
          </a:p>
        </p:txBody>
      </p:sp>
    </p:spTree>
    <p:extLst>
      <p:ext uri="{BB962C8B-B14F-4D97-AF65-F5344CB8AC3E}">
        <p14:creationId xmlns:p14="http://schemas.microsoft.com/office/powerpoint/2010/main" val="9475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Adjusting the tree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06960" y="5590568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025382"/>
              </p:ext>
            </p:extLst>
          </p:nvPr>
        </p:nvGraphicFramePr>
        <p:xfrm>
          <a:off x="616052" y="904709"/>
          <a:ext cx="7779443" cy="336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052" y="904709"/>
                        <a:ext cx="7779443" cy="33661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ent Arrow 7"/>
          <p:cNvSpPr/>
          <p:nvPr/>
        </p:nvSpPr>
        <p:spPr>
          <a:xfrm flipV="1">
            <a:off x="3449793" y="2940148"/>
            <a:ext cx="3912160" cy="3285839"/>
          </a:xfrm>
          <a:prstGeom prst="bentArrow">
            <a:avLst>
              <a:gd name="adj1" fmla="val 5636"/>
              <a:gd name="adj2" fmla="val 12483"/>
              <a:gd name="adj3" fmla="val 37666"/>
              <a:gd name="adj4" fmla="val 5076"/>
            </a:avLst>
          </a:prstGeom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13612" y="1033539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 =3 m =2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645393" y="5579515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506961" y="5558399"/>
            <a:ext cx="1823594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604467" y="5581765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156160" y="5590568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R5</a:t>
            </a:r>
          </a:p>
        </p:txBody>
      </p:sp>
      <p:cxnSp>
        <p:nvCxnSpPr>
          <p:cNvPr id="12" name="Curved Connector 11"/>
          <p:cNvCxnSpPr/>
          <p:nvPr/>
        </p:nvCxnSpPr>
        <p:spPr>
          <a:xfrm rot="5400000">
            <a:off x="7689301" y="5059386"/>
            <a:ext cx="1011461" cy="25353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182354" y="5559855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R3’’</a:t>
            </a:r>
          </a:p>
        </p:txBody>
      </p:sp>
      <p:sp>
        <p:nvSpPr>
          <p:cNvPr id="9" name="Rounded Rectangle 8"/>
          <p:cNvSpPr/>
          <p:nvPr/>
        </p:nvSpPr>
        <p:spPr>
          <a:xfrm rot="19669960">
            <a:off x="2382309" y="1385732"/>
            <a:ext cx="3225271" cy="1068583"/>
          </a:xfrm>
          <a:prstGeom prst="roundRect">
            <a:avLst/>
          </a:prstGeom>
          <a:noFill/>
          <a:ln w="41275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886932" y="4121290"/>
            <a:ext cx="2053883" cy="556708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19044" y="4166236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228928" y="4175090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548114" y="4164190"/>
            <a:ext cx="731520" cy="49237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R1’</a:t>
            </a:r>
          </a:p>
        </p:txBody>
      </p:sp>
      <p:cxnSp>
        <p:nvCxnSpPr>
          <p:cNvPr id="33" name="Curved Connector 32"/>
          <p:cNvCxnSpPr/>
          <p:nvPr/>
        </p:nvCxnSpPr>
        <p:spPr>
          <a:xfrm rot="16200000" flipH="1">
            <a:off x="8850709" y="4639311"/>
            <a:ext cx="990023" cy="844059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/>
          <p:nvPr/>
        </p:nvCxnSpPr>
        <p:spPr>
          <a:xfrm rot="5400000">
            <a:off x="7376886" y="6164778"/>
            <a:ext cx="684039" cy="322577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8349434" y="6093829"/>
            <a:ext cx="665170" cy="483344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9481310" y="6164778"/>
            <a:ext cx="684039" cy="322577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6200000" flipH="1">
            <a:off x="10453858" y="6093829"/>
            <a:ext cx="665170" cy="483344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9605632" y="4609839"/>
            <a:ext cx="867254" cy="813709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3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6096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Splitting: Quadratic Algorithm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67881" y="1128819"/>
            <a:ext cx="5752434" cy="4649420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32713" y="6294196"/>
            <a:ext cx="3666930" cy="45918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Node to be Split</a:t>
            </a:r>
          </a:p>
        </p:txBody>
      </p:sp>
      <p:sp>
        <p:nvSpPr>
          <p:cNvPr id="9" name="Rectangle 8"/>
          <p:cNvSpPr/>
          <p:nvPr/>
        </p:nvSpPr>
        <p:spPr>
          <a:xfrm>
            <a:off x="6199348" y="1496163"/>
            <a:ext cx="1520890" cy="1007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67881" y="4702108"/>
            <a:ext cx="669339" cy="1076131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7881" y="1128819"/>
            <a:ext cx="1875453" cy="11196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14846" y="2590833"/>
            <a:ext cx="1505469" cy="15554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2240" y="4711379"/>
            <a:ext cx="1102829" cy="923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02002" y="3308832"/>
            <a:ext cx="1053079" cy="1674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44874" y="1416331"/>
            <a:ext cx="1275441" cy="832162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3193" y="1903260"/>
            <a:ext cx="1909701" cy="120383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 = 6</a:t>
            </a:r>
          </a:p>
          <a:p>
            <a:pPr algn="ctr"/>
            <a:r>
              <a:rPr lang="en-US" sz="2400" b="1" dirty="0"/>
              <a:t>m = 3</a:t>
            </a:r>
          </a:p>
        </p:txBody>
      </p:sp>
    </p:spTree>
    <p:extLst>
      <p:ext uri="{BB962C8B-B14F-4D97-AF65-F5344CB8AC3E}">
        <p14:creationId xmlns:p14="http://schemas.microsoft.com/office/powerpoint/2010/main" val="167214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6096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Splitting: Quadratic Algorithm Step 1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67881" y="1128819"/>
            <a:ext cx="5752434" cy="4649420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9348" y="1496163"/>
            <a:ext cx="1520890" cy="1007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67881" y="4702108"/>
            <a:ext cx="669339" cy="1076131"/>
          </a:xfrm>
          <a:prstGeom prst="rect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7881" y="1128819"/>
            <a:ext cx="1875453" cy="11196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14846" y="2590833"/>
            <a:ext cx="1505469" cy="15554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2240" y="4711379"/>
            <a:ext cx="1102829" cy="923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02002" y="3308832"/>
            <a:ext cx="1053079" cy="1674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44874" y="1416331"/>
            <a:ext cx="1275441" cy="832162"/>
          </a:xfrm>
          <a:prstGeom prst="rect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32713" y="6294196"/>
            <a:ext cx="3666930" cy="45918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Node to be Split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3193" y="1903260"/>
            <a:ext cx="1909701" cy="120383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 = 6</a:t>
            </a:r>
          </a:p>
          <a:p>
            <a:pPr algn="ctr"/>
            <a:r>
              <a:rPr lang="en-US" sz="2400" b="1" dirty="0"/>
              <a:t>m = 3</a:t>
            </a:r>
          </a:p>
        </p:txBody>
      </p:sp>
    </p:spTree>
    <p:extLst>
      <p:ext uri="{BB962C8B-B14F-4D97-AF65-F5344CB8AC3E}">
        <p14:creationId xmlns:p14="http://schemas.microsoft.com/office/powerpoint/2010/main" val="300727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6096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Splitting: Quadratic Algorithm Step 2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67881" y="1128819"/>
            <a:ext cx="5752434" cy="4649420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9348" y="1496163"/>
            <a:ext cx="1520890" cy="1007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67881" y="4702108"/>
            <a:ext cx="669339" cy="1076131"/>
          </a:xfrm>
          <a:prstGeom prst="rect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7881" y="1128819"/>
            <a:ext cx="1875453" cy="11196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14846" y="2590833"/>
            <a:ext cx="1505469" cy="15554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2240" y="4711379"/>
            <a:ext cx="1102829" cy="923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02002" y="3308832"/>
            <a:ext cx="1053079" cy="1674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44874" y="1416331"/>
            <a:ext cx="1275441" cy="832162"/>
          </a:xfrm>
          <a:prstGeom prst="rect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67882" y="4711379"/>
            <a:ext cx="2157188" cy="10734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32713" y="6294196"/>
            <a:ext cx="3666930" cy="45918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Node to be Split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3193" y="1903260"/>
            <a:ext cx="1909701" cy="120383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 = 6</a:t>
            </a:r>
          </a:p>
          <a:p>
            <a:pPr algn="ctr"/>
            <a:r>
              <a:rPr lang="en-US" sz="2400" b="1" dirty="0"/>
              <a:t>m = 3</a:t>
            </a:r>
          </a:p>
        </p:txBody>
      </p:sp>
    </p:spTree>
    <p:extLst>
      <p:ext uri="{BB962C8B-B14F-4D97-AF65-F5344CB8AC3E}">
        <p14:creationId xmlns:p14="http://schemas.microsoft.com/office/powerpoint/2010/main" val="44037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6096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Splitting: Quadratic Algorithm Step 3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67881" y="1128819"/>
            <a:ext cx="5752434" cy="4649420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9348" y="1496163"/>
            <a:ext cx="1520890" cy="1007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67881" y="4702108"/>
            <a:ext cx="669339" cy="1076131"/>
          </a:xfrm>
          <a:prstGeom prst="rect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7881" y="1128819"/>
            <a:ext cx="1875453" cy="11196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14846" y="2590833"/>
            <a:ext cx="1505469" cy="15554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2240" y="4711379"/>
            <a:ext cx="1102829" cy="923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02002" y="3308832"/>
            <a:ext cx="1053079" cy="1674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44874" y="1416331"/>
            <a:ext cx="1275441" cy="832162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67882" y="4711379"/>
            <a:ext cx="2157188" cy="10734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94749" y="1416331"/>
            <a:ext cx="3325566" cy="107346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2713" y="6294196"/>
            <a:ext cx="3666930" cy="45918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Node to be Split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3193" y="1903260"/>
            <a:ext cx="1909701" cy="120383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 = 6</a:t>
            </a:r>
          </a:p>
          <a:p>
            <a:pPr algn="ctr"/>
            <a:r>
              <a:rPr lang="en-US" sz="2400" b="1" dirty="0"/>
              <a:t>m = 3</a:t>
            </a:r>
          </a:p>
        </p:txBody>
      </p:sp>
    </p:spTree>
    <p:extLst>
      <p:ext uri="{BB962C8B-B14F-4D97-AF65-F5344CB8AC3E}">
        <p14:creationId xmlns:p14="http://schemas.microsoft.com/office/powerpoint/2010/main" val="390423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6096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Splitting: Quadratic Algorithm Step 4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67881" y="1128819"/>
            <a:ext cx="5752434" cy="4649420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9348" y="1496163"/>
            <a:ext cx="1520890" cy="1007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67881" y="4702108"/>
            <a:ext cx="669339" cy="1076131"/>
          </a:xfrm>
          <a:prstGeom prst="rect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7881" y="1128819"/>
            <a:ext cx="1875453" cy="11196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14846" y="2590833"/>
            <a:ext cx="1505469" cy="15554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2240" y="4711379"/>
            <a:ext cx="1102829" cy="923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02002" y="3308832"/>
            <a:ext cx="1053079" cy="1674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44874" y="1416331"/>
            <a:ext cx="1275441" cy="832162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67882" y="4702108"/>
            <a:ext cx="2157187" cy="10827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99348" y="1416331"/>
            <a:ext cx="3320967" cy="272997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2713" y="6294196"/>
            <a:ext cx="3666930" cy="45918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Node to be Split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3193" y="1903260"/>
            <a:ext cx="1909701" cy="120383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 = 6</a:t>
            </a:r>
          </a:p>
          <a:p>
            <a:pPr algn="ctr"/>
            <a:r>
              <a:rPr lang="en-US" sz="2400" b="1" dirty="0"/>
              <a:t>m = 3</a:t>
            </a:r>
          </a:p>
        </p:txBody>
      </p:sp>
    </p:spTree>
    <p:extLst>
      <p:ext uri="{BB962C8B-B14F-4D97-AF65-F5344CB8AC3E}">
        <p14:creationId xmlns:p14="http://schemas.microsoft.com/office/powerpoint/2010/main" val="225460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R-tree Properties and Invariants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Antonin </a:t>
            </a:r>
            <a:r>
              <a:rPr lang="en-US" sz="1400" dirty="0" err="1"/>
              <a:t>Guttman</a:t>
            </a:r>
            <a:r>
              <a:rPr lang="en-US" sz="1400" dirty="0"/>
              <a:t>. 1984. R-trees: a dynamic index structure for spatial searching. In </a:t>
            </a:r>
            <a:r>
              <a:rPr lang="en-US" sz="1400" i="1" dirty="0"/>
              <a:t>Proceedings of the 1984 ACM SIGMOD international conference on Management of data</a:t>
            </a:r>
            <a:r>
              <a:rPr lang="en-US" sz="1400" dirty="0"/>
              <a:t> (SIGMOD '84)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02957" y="1322796"/>
            <a:ext cx="10764973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Balanced (similar to B+ tree)</a:t>
            </a:r>
          </a:p>
          <a:p>
            <a:r>
              <a:rPr lang="en-US" altLang="en-US" dirty="0"/>
              <a:t>I is an n-dimensional rectangle of the form (I</a:t>
            </a:r>
            <a:r>
              <a:rPr lang="en-US" altLang="en-US" baseline="-25000" dirty="0"/>
              <a:t>0</a:t>
            </a:r>
            <a:r>
              <a:rPr lang="en-US" altLang="en-US" dirty="0"/>
              <a:t>, I</a:t>
            </a:r>
            <a:r>
              <a:rPr lang="en-US" altLang="en-US" baseline="-25000" dirty="0"/>
              <a:t>1</a:t>
            </a:r>
            <a:r>
              <a:rPr lang="en-US" altLang="en-US" dirty="0"/>
              <a:t>, ... , I</a:t>
            </a:r>
            <a:r>
              <a:rPr lang="en-US" altLang="en-US" baseline="-25000" dirty="0"/>
              <a:t>n-1</a:t>
            </a:r>
            <a:r>
              <a:rPr lang="en-US" altLang="en-US" dirty="0"/>
              <a:t>) where I</a:t>
            </a:r>
            <a:r>
              <a:rPr lang="en-US" altLang="en-US" baseline="-25000" dirty="0"/>
              <a:t>i</a:t>
            </a:r>
            <a:r>
              <a:rPr lang="en-US" altLang="en-US" dirty="0"/>
              <a:t> is a range  [</a:t>
            </a:r>
            <a:r>
              <a:rPr lang="en-US" altLang="en-US" dirty="0" err="1"/>
              <a:t>a,b</a:t>
            </a:r>
            <a:r>
              <a:rPr lang="en-US" altLang="en-US" dirty="0"/>
              <a:t>] </a:t>
            </a:r>
            <a:r>
              <a:rPr lang="en-US" altLang="en-US" dirty="0">
                <a:sym typeface="Symbol" panose="05050102010706020507" pitchFamily="18" charset="2"/>
              </a:rPr>
              <a:t>[-,]</a:t>
            </a:r>
            <a:endParaRPr lang="en-US" altLang="en-US" dirty="0"/>
          </a:p>
          <a:p>
            <a:r>
              <a:rPr lang="en-US" altLang="en-US" dirty="0"/>
              <a:t>Leaf node index entries: (I, </a:t>
            </a:r>
            <a:r>
              <a:rPr lang="en-US" altLang="en-US" dirty="0" err="1"/>
              <a:t>tuple_id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Non-leaf node entry: (I, </a:t>
            </a:r>
            <a:r>
              <a:rPr lang="en-US" altLang="en-US" dirty="0" err="1"/>
              <a:t>child_ptr</a:t>
            </a:r>
            <a:r>
              <a:rPr lang="en-US" altLang="en-US" dirty="0"/>
              <a:t>)</a:t>
            </a:r>
          </a:p>
          <a:p>
            <a:r>
              <a:rPr lang="en-US" altLang="en-US" i="1" dirty="0"/>
              <a:t>M </a:t>
            </a:r>
            <a:r>
              <a:rPr lang="en-US" altLang="en-US" dirty="0"/>
              <a:t>is maximum entries per node.</a:t>
            </a:r>
          </a:p>
          <a:p>
            <a:r>
              <a:rPr lang="en-US" altLang="en-US" i="1" dirty="0">
                <a:sym typeface="Symbol" panose="05050102010706020507" pitchFamily="18" charset="2"/>
              </a:rPr>
              <a:t>m </a:t>
            </a:r>
            <a:r>
              <a:rPr lang="en-US" altLang="en-US" dirty="0">
                <a:sym typeface="Symbol" panose="05050102010706020507" pitchFamily="18" charset="2"/>
              </a:rPr>
              <a:t> </a:t>
            </a:r>
            <a:r>
              <a:rPr lang="en-US" altLang="en-US" i="1" dirty="0">
                <a:sym typeface="Symbol" panose="05050102010706020507" pitchFamily="18" charset="2"/>
              </a:rPr>
              <a:t>M</a:t>
            </a:r>
            <a:r>
              <a:rPr lang="en-US" altLang="en-US" dirty="0">
                <a:sym typeface="Symbol" panose="05050102010706020507" pitchFamily="18" charset="2"/>
              </a:rPr>
              <a:t>/2 is the minimum entries per node.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11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6096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Splitting: Quadratic Algorithm Step 5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67881" y="1128819"/>
            <a:ext cx="5752434" cy="4649420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9348" y="1496163"/>
            <a:ext cx="1520890" cy="1007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67881" y="4702108"/>
            <a:ext cx="669339" cy="1076131"/>
          </a:xfrm>
          <a:prstGeom prst="rect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7881" y="1128819"/>
            <a:ext cx="1875453" cy="11196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14846" y="2590833"/>
            <a:ext cx="1505469" cy="15554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2240" y="4711379"/>
            <a:ext cx="1102829" cy="923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02002" y="3308832"/>
            <a:ext cx="1053079" cy="1674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44874" y="1416331"/>
            <a:ext cx="1275441" cy="832162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67882" y="4702108"/>
            <a:ext cx="2157187" cy="10827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99348" y="1416331"/>
            <a:ext cx="3320967" cy="356743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2713" y="6294196"/>
            <a:ext cx="3666930" cy="45918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Node to be Split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3193" y="1903260"/>
            <a:ext cx="1909701" cy="120383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 = 6</a:t>
            </a:r>
          </a:p>
          <a:p>
            <a:pPr algn="ctr"/>
            <a:r>
              <a:rPr lang="en-US" sz="2400" b="1" dirty="0"/>
              <a:t>m = 3</a:t>
            </a:r>
          </a:p>
        </p:txBody>
      </p:sp>
    </p:spTree>
    <p:extLst>
      <p:ext uri="{BB962C8B-B14F-4D97-AF65-F5344CB8AC3E}">
        <p14:creationId xmlns:p14="http://schemas.microsoft.com/office/powerpoint/2010/main" val="22439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1160968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Node Splitting: Quadratic Algorithm Step 6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67881" y="1128819"/>
            <a:ext cx="5752434" cy="4649420"/>
          </a:xfrm>
          <a:prstGeom prst="rect">
            <a:avLst/>
          </a:prstGeom>
          <a:noFill/>
          <a:ln w="22225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99348" y="1496163"/>
            <a:ext cx="1520890" cy="10077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67881" y="4702108"/>
            <a:ext cx="669339" cy="1076131"/>
          </a:xfrm>
          <a:prstGeom prst="rect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7881" y="1128819"/>
            <a:ext cx="1875453" cy="11196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014846" y="2590833"/>
            <a:ext cx="1505469" cy="15554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2240" y="4711379"/>
            <a:ext cx="1102829" cy="923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02002" y="3308832"/>
            <a:ext cx="1053079" cy="1674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44874" y="1416331"/>
            <a:ext cx="1275441" cy="832162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67882" y="1128820"/>
            <a:ext cx="2157187" cy="46560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99348" y="1416331"/>
            <a:ext cx="3320967" cy="356743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232713" y="6294196"/>
            <a:ext cx="3666930" cy="45918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Node to be Split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3193" y="1903260"/>
            <a:ext cx="1909701" cy="1203834"/>
          </a:xfrm>
          <a:prstGeom prst="rect">
            <a:avLst/>
          </a:prstGeom>
          <a:noFill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 = 6</a:t>
            </a:r>
          </a:p>
          <a:p>
            <a:pPr algn="ctr"/>
            <a:r>
              <a:rPr lang="en-US" sz="2400" b="1" dirty="0"/>
              <a:t>m = 3</a:t>
            </a:r>
          </a:p>
        </p:txBody>
      </p:sp>
    </p:spTree>
    <p:extLst>
      <p:ext uri="{BB962C8B-B14F-4D97-AF65-F5344CB8AC3E}">
        <p14:creationId xmlns:p14="http://schemas.microsoft.com/office/powerpoint/2010/main" val="28564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R-tree Properties and Invariants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Antonin </a:t>
            </a:r>
            <a:r>
              <a:rPr lang="en-US" sz="1400" dirty="0" err="1"/>
              <a:t>Guttman</a:t>
            </a:r>
            <a:r>
              <a:rPr lang="en-US" sz="1400" dirty="0"/>
              <a:t>. 1984. R-trees: a dynamic index structure for spatial searching. In </a:t>
            </a:r>
            <a:r>
              <a:rPr lang="en-US" sz="1400" i="1" dirty="0"/>
              <a:t>Proceedings of the 1984 ACM SIGMOD international conference on Management of data</a:t>
            </a:r>
            <a:r>
              <a:rPr lang="en-US" sz="1400" dirty="0"/>
              <a:t> (SIGMOD '84)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29274" y="1431653"/>
            <a:ext cx="10766377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altLang="en-US" dirty="0"/>
              <a:t>Every leaf (non-leaf) has between </a:t>
            </a:r>
            <a:r>
              <a:rPr lang="en-US" altLang="en-US" i="1" dirty="0"/>
              <a:t>m </a:t>
            </a:r>
            <a:r>
              <a:rPr lang="en-US" altLang="en-US" dirty="0"/>
              <a:t>and </a:t>
            </a:r>
            <a:r>
              <a:rPr lang="en-US" altLang="en-US" i="1" dirty="0"/>
              <a:t>M</a:t>
            </a:r>
            <a:r>
              <a:rPr lang="en-US" altLang="en-US" dirty="0"/>
              <a:t> records (children) except for the root.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altLang="en-US" dirty="0"/>
              <a:t>Root has at least two children unless it is a leaf.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altLang="en-US" dirty="0"/>
              <a:t>For each leaf (non-leaf) entry, I is the smallest rectangle that contains the data objects (children).</a:t>
            </a:r>
          </a:p>
          <a:p>
            <a:pPr marL="609600" indent="-609600">
              <a:spcAft>
                <a:spcPts val="1200"/>
              </a:spcAft>
              <a:buFontTx/>
              <a:buAutoNum type="arabicPeriod"/>
            </a:pPr>
            <a:r>
              <a:rPr lang="en-US" altLang="en-US" dirty="0"/>
              <a:t>All leaves appear at the same level.</a:t>
            </a:r>
          </a:p>
        </p:txBody>
      </p:sp>
    </p:spTree>
    <p:extLst>
      <p:ext uri="{BB962C8B-B14F-4D97-AF65-F5344CB8AC3E}">
        <p14:creationId xmlns:p14="http://schemas.microsoft.com/office/powerpoint/2010/main" val="187592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R-tree – Searching Algorithm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47530" y="1258077"/>
            <a:ext cx="10955693" cy="4917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spcBef>
                <a:spcPts val="800"/>
              </a:spcBef>
              <a:spcAft>
                <a:spcPts val="800"/>
              </a:spcAft>
            </a:pPr>
            <a:r>
              <a:rPr lang="en-US" altLang="en-US" sz="3200" dirty="0"/>
              <a:t>Given a search rectangle S (or a geometry).</a:t>
            </a:r>
          </a:p>
          <a:p>
            <a:pPr marL="990600" lvl="1" indent="-533400">
              <a:spcBef>
                <a:spcPts val="800"/>
              </a:spcBef>
              <a:spcAft>
                <a:spcPts val="800"/>
              </a:spcAft>
              <a:buFontTx/>
              <a:buAutoNum type="arabicPeriod"/>
            </a:pPr>
            <a:r>
              <a:rPr lang="en-US" altLang="en-US" sz="2800" dirty="0"/>
              <a:t>Start at root and locate all child nodes whose rectangle I intersects S (via linear search).</a:t>
            </a:r>
          </a:p>
          <a:p>
            <a:pPr marL="990600" lvl="1" indent="-533400">
              <a:spcBef>
                <a:spcPts val="800"/>
              </a:spcBef>
              <a:spcAft>
                <a:spcPts val="800"/>
              </a:spcAft>
              <a:buFontTx/>
              <a:buAutoNum type="arabicPeriod"/>
            </a:pPr>
            <a:r>
              <a:rPr lang="en-US" altLang="en-US" sz="2800" dirty="0"/>
              <a:t>Search the subtrees of those child nodes.</a:t>
            </a:r>
          </a:p>
          <a:p>
            <a:pPr marL="990600" lvl="1" indent="-533400">
              <a:spcBef>
                <a:spcPts val="800"/>
              </a:spcBef>
              <a:spcAft>
                <a:spcPts val="800"/>
              </a:spcAft>
              <a:buFontTx/>
              <a:buAutoNum type="arabicPeriod"/>
            </a:pPr>
            <a:r>
              <a:rPr lang="en-US" altLang="en-US" sz="2800" dirty="0"/>
              <a:t>When you get to the leaves, return entries whose rectangles intersect S.</a:t>
            </a:r>
          </a:p>
          <a:p>
            <a:pPr marL="609600" indent="-609600">
              <a:spcBef>
                <a:spcPts val="800"/>
              </a:spcBef>
              <a:spcAft>
                <a:spcPts val="800"/>
              </a:spcAft>
            </a:pPr>
            <a:r>
              <a:rPr lang="en-US" altLang="en-US" sz="3200" dirty="0"/>
              <a:t>Searches may require inspecting several paths.</a:t>
            </a:r>
          </a:p>
          <a:p>
            <a:pPr marL="609600" indent="-609600">
              <a:spcBef>
                <a:spcPts val="800"/>
              </a:spcBef>
              <a:spcAft>
                <a:spcPts val="800"/>
              </a:spcAft>
            </a:pPr>
            <a:r>
              <a:rPr lang="en-US" altLang="en-US" sz="3200" dirty="0"/>
              <a:t>Worst case running time is not so good.      </a:t>
            </a:r>
          </a:p>
        </p:txBody>
      </p:sp>
    </p:spTree>
    <p:extLst>
      <p:ext uri="{BB962C8B-B14F-4D97-AF65-F5344CB8AC3E}">
        <p14:creationId xmlns:p14="http://schemas.microsoft.com/office/powerpoint/2010/main" val="141496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(1/2)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1101012" y="789012"/>
          <a:ext cx="9144000" cy="559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Bitmap Image" r:id="rId3" imgW="5276190" imgH="4334480" progId="PBrush">
                  <p:embed/>
                </p:oleObj>
              </mc:Choice>
              <mc:Fallback>
                <p:oleObj name="Bitmap Image" r:id="rId3" imgW="5276190" imgH="4334480" progId="PBrush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012" y="789012"/>
                        <a:ext cx="9144000" cy="559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  <p:sp>
        <p:nvSpPr>
          <p:cNvPr id="7" name="Oval 6"/>
          <p:cNvSpPr/>
          <p:nvPr/>
        </p:nvSpPr>
        <p:spPr>
          <a:xfrm>
            <a:off x="5769281" y="3013251"/>
            <a:ext cx="205568" cy="19660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71965" y="1636515"/>
            <a:ext cx="2617602" cy="1002034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0000"/>
                </a:solidFill>
              </a:rPr>
              <a:t>Find all rectangles which contains this query point </a:t>
            </a: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5949143" y="2137532"/>
            <a:ext cx="2822822" cy="9740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68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Example (2/2)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403" y="5990685"/>
            <a:ext cx="428510" cy="31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581919" y="1531776"/>
          <a:ext cx="9204268" cy="398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Bitmap Image" r:id="rId3" imgW="5723810" imgH="2467319" progId="PBrush">
                  <p:embed/>
                </p:oleObj>
              </mc:Choice>
              <mc:Fallback>
                <p:oleObj name="Bitmap Image" r:id="rId3" imgW="5723810" imgH="2467319" progId="PBrush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919" y="1531776"/>
                        <a:ext cx="9204268" cy="398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14265" y="6231656"/>
            <a:ext cx="114376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Antonin </a:t>
            </a:r>
            <a:r>
              <a:rPr lang="en-US" sz="1400" dirty="0" err="1">
                <a:solidFill>
                  <a:prstClr val="black"/>
                </a:solidFill>
              </a:rPr>
              <a:t>Guttman</a:t>
            </a:r>
            <a:r>
              <a:rPr lang="en-US" sz="1400" dirty="0">
                <a:solidFill>
                  <a:prstClr val="black"/>
                </a:solidFill>
              </a:rPr>
              <a:t>. 1984. R-trees: a dynamic index structure for spatial searching. In </a:t>
            </a:r>
            <a:r>
              <a:rPr lang="en-US" sz="1400" i="1" dirty="0">
                <a:solidFill>
                  <a:prstClr val="black"/>
                </a:solidFill>
              </a:rPr>
              <a:t>Proceedings of the 1984 ACM SIGMOD international conference on Management of data</a:t>
            </a:r>
            <a:r>
              <a:rPr lang="en-US" sz="1400" dirty="0">
                <a:solidFill>
                  <a:prstClr val="black"/>
                </a:solidFill>
              </a:rPr>
              <a:t> (SIGMOD '84)</a:t>
            </a:r>
          </a:p>
        </p:txBody>
      </p:sp>
      <p:sp>
        <p:nvSpPr>
          <p:cNvPr id="7" name="Oval 6"/>
          <p:cNvSpPr/>
          <p:nvPr/>
        </p:nvSpPr>
        <p:spPr>
          <a:xfrm>
            <a:off x="5935316" y="5676422"/>
            <a:ext cx="205568" cy="19660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841088" y="4652472"/>
            <a:ext cx="1030977" cy="8878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325600" y="4615747"/>
            <a:ext cx="1546465" cy="11655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771964" y="1636515"/>
            <a:ext cx="2797183" cy="1002034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0000"/>
                </a:solidFill>
              </a:rPr>
              <a:t>The query point sits in rectangles R11 and R14</a:t>
            </a:r>
          </a:p>
        </p:txBody>
      </p:sp>
    </p:spTree>
    <p:extLst>
      <p:ext uri="{BB962C8B-B14F-4D97-AF65-F5344CB8AC3E}">
        <p14:creationId xmlns:p14="http://schemas.microsoft.com/office/powerpoint/2010/main" val="10052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769082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rgbClr val="44546A"/>
                </a:solidFill>
              </a:rPr>
              <a:t>R-tree – Insertion Algorithm (1/2)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5012" y="6033247"/>
            <a:ext cx="582706" cy="385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7530" y="1258078"/>
            <a:ext cx="10955693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en-US" altLang="en-US" b="1" dirty="0">
                <a:solidFill>
                  <a:srgbClr val="0070C0"/>
                </a:solidFill>
              </a:rPr>
              <a:t>Traverse the tree top down, starting from the root.</a:t>
            </a:r>
          </a:p>
          <a:p>
            <a:pPr marL="457200" lvl="1" indent="0">
              <a:buNone/>
            </a:pPr>
            <a:r>
              <a:rPr lang="en-US" altLang="en-US" sz="2800" b="1" dirty="0">
                <a:solidFill>
                  <a:srgbClr val="7030A0"/>
                </a:solidFill>
              </a:rPr>
              <a:t>  At each level: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800" dirty="0"/>
              <a:t>If there is a node whose directory rectangle contains the MBB to be inserted, then search the subtree. 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800" dirty="0"/>
              <a:t>Else choose a node such that enlargement of its directory rectangle is minimal, then search the subtree. 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800" dirty="0"/>
              <a:t>If more than one node satisfy this, then choose the one with the smallest area. </a:t>
            </a:r>
          </a:p>
          <a:p>
            <a:pPr marL="609600" indent="-609600"/>
            <a:r>
              <a:rPr lang="en-US" altLang="en-US" b="1" dirty="0">
                <a:solidFill>
                  <a:srgbClr val="0070C0"/>
                </a:solidFill>
              </a:rPr>
              <a:t>Repeat until a leaf node is reached. </a:t>
            </a:r>
          </a:p>
        </p:txBody>
      </p:sp>
    </p:spTree>
    <p:extLst>
      <p:ext uri="{BB962C8B-B14F-4D97-AF65-F5344CB8AC3E}">
        <p14:creationId xmlns:p14="http://schemas.microsoft.com/office/powerpoint/2010/main" val="323621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1494</Words>
  <Application>Microsoft Office PowerPoint</Application>
  <PresentationFormat>Widescreen</PresentationFormat>
  <Paragraphs>259</Paragraphs>
  <Slides>41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Century Gothic</vt:lpstr>
      <vt:lpstr>Symbol</vt:lpstr>
      <vt:lpstr>Times New Roman</vt:lpstr>
      <vt:lpstr>Wingdings</vt:lpstr>
      <vt:lpstr>Presentation level design</vt:lpstr>
      <vt:lpstr>Bitmap Image</vt:lpstr>
      <vt:lpstr>Introduction to Spatial Computing CSE 555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2016-10-24T07:17:39Z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