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96" r:id="rId2"/>
    <p:sldMasterId id="2147483720" r:id="rId3"/>
  </p:sldMasterIdLst>
  <p:notesMasterIdLst>
    <p:notesMasterId r:id="rId24"/>
  </p:notesMasterIdLst>
  <p:handoutMasterIdLst>
    <p:handoutMasterId r:id="rId25"/>
  </p:handoutMasterIdLst>
  <p:sldIdLst>
    <p:sldId id="282" r:id="rId4"/>
    <p:sldId id="283" r:id="rId5"/>
    <p:sldId id="339" r:id="rId6"/>
    <p:sldId id="340" r:id="rId7"/>
    <p:sldId id="351" r:id="rId8"/>
    <p:sldId id="341" r:id="rId9"/>
    <p:sldId id="354" r:id="rId10"/>
    <p:sldId id="355" r:id="rId11"/>
    <p:sldId id="356" r:id="rId12"/>
    <p:sldId id="357" r:id="rId13"/>
    <p:sldId id="342" r:id="rId14"/>
    <p:sldId id="358" r:id="rId15"/>
    <p:sldId id="359" r:id="rId16"/>
    <p:sldId id="343" r:id="rId17"/>
    <p:sldId id="344" r:id="rId18"/>
    <p:sldId id="346" r:id="rId19"/>
    <p:sldId id="348" r:id="rId20"/>
    <p:sldId id="362" r:id="rId21"/>
    <p:sldId id="363" r:id="rId22"/>
    <p:sldId id="349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itadmin" initials="o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hiddenSlides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0432FF"/>
    <a:srgbClr val="AB7942"/>
    <a:srgbClr val="7A0019"/>
    <a:srgbClr val="00FA00"/>
    <a:srgbClr val="FFD653"/>
    <a:srgbClr val="FFD13F"/>
    <a:srgbClr val="FFD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59" autoAdjust="0"/>
    <p:restoredTop sz="94290" autoAdjust="0"/>
  </p:normalViewPr>
  <p:slideViewPr>
    <p:cSldViewPr snapToGrid="0" snapToObjects="1">
      <p:cViewPr varScale="1">
        <p:scale>
          <a:sx n="110" d="100"/>
          <a:sy n="110" d="100"/>
        </p:scale>
        <p:origin x="94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5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7D57F-2DB8-40ED-BE38-87EB6BDD50AA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5FE950-060C-402F-84B9-0562160E3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309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B2534-0E64-46B6-8389-E25546A31977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4F16A-795E-420D-991E-DFBF0B28CC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05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4F16A-795E-420D-991E-DFBF0B28CC7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07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4F16A-795E-420D-991E-DFBF0B28CC7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5989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4F16A-795E-420D-991E-DFBF0B28CC7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4020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4F16A-795E-420D-991E-DFBF0B28CC7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7468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4F16A-795E-420D-991E-DFBF0B28CC7B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5906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4F16A-795E-420D-991E-DFBF0B28CC7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713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4F16A-795E-420D-991E-DFBF0B28CC7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5240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4F16A-795E-420D-991E-DFBF0B28CC7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0914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4F16A-795E-420D-991E-DFBF0B28CC7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999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4F16A-795E-420D-991E-DFBF0B28CC7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4996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4F16A-795E-420D-991E-DFBF0B28CC7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420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4F16A-795E-420D-991E-DFBF0B28CC7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077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4F16A-795E-420D-991E-DFBF0B28CC7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372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4F16A-795E-420D-991E-DFBF0B28CC7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156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4F16A-795E-420D-991E-DFBF0B28CC7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1607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4F16A-795E-420D-991E-DFBF0B28CC7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214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4F16A-795E-420D-991E-DFBF0B28CC7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971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4F16A-795E-420D-991E-DFBF0B28CC7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09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4F16A-795E-420D-991E-DFBF0B28CC7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944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4F16A-795E-420D-991E-DFBF0B28CC7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568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986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3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71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5576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878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8813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6982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10/24/2016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1560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 smtClean="0"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990244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 smtClean="0"/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349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54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027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1629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2682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9315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8224893-DBDA-4BFA-9CE1-4BFE7CD0F8CF}" type="datetime1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3824282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4132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0F84E2-2D7A-43CF-AC90-352A289A783A}" type="datetime1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304684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707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10/24/2016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8875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 smtClean="0"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288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 smtClean="0"/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52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907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6E2C9B-5FA2-460D-9BE7-B0812FC2A6FF}" type="datetime1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300277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374940-A916-4C8B-9648-02A2D3898F9E}" type="datetime1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218628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8974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37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07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10/24/2016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99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 smtClean="0"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95262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 smtClean="0"/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241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683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259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9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52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5586B75A-687E-405C-8A0B-8D00578BA2C3}" type="datetime1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11618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863" y="170490"/>
            <a:ext cx="7269480" cy="630699"/>
          </a:xfrm>
        </p:spPr>
        <p:txBody>
          <a:bodyPr/>
          <a:lstStyle/>
          <a:p>
            <a:r>
              <a:rPr lang="en-US" sz="2800" dirty="0">
                <a:latin typeface="Microsoft Sans Serif"/>
                <a:cs typeface="Microsoft Sans Serif"/>
              </a:rPr>
              <a:t>Strategies for Spatial Joins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863" y="844732"/>
            <a:ext cx="8079377" cy="1489165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400" dirty="0">
                <a:latin typeface="+mj-lt"/>
                <a:cs typeface="Microsoft Sans Serif"/>
              </a:rPr>
              <a:t>Recall Spatial Join Example:</a:t>
            </a:r>
          </a:p>
          <a:p>
            <a:pPr lvl="1">
              <a:buFont typeface="Arial"/>
              <a:buChar char="•"/>
            </a:pPr>
            <a:r>
              <a:rPr lang="en-US" i="0" dirty="0">
                <a:latin typeface="+mj-lt"/>
                <a:cs typeface="Microsoft Sans Serif"/>
              </a:rPr>
              <a:t>List all pairs of overlapping rivers and countries.</a:t>
            </a:r>
          </a:p>
          <a:p>
            <a:pPr lvl="1">
              <a:buFont typeface="Arial"/>
              <a:buChar char="•"/>
            </a:pPr>
            <a:r>
              <a:rPr lang="en-US" i="0" dirty="0">
                <a:latin typeface="+mj-lt"/>
                <a:cs typeface="Microsoft Sans Serif"/>
              </a:rPr>
              <a:t>Return pairs from “rivers” table and “countries” table satisfying the “overlap” predicate.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685" y="2993963"/>
            <a:ext cx="6676430" cy="3343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52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250" y="171975"/>
            <a:ext cx="7166716" cy="444843"/>
          </a:xfrm>
        </p:spPr>
        <p:txBody>
          <a:bodyPr/>
          <a:lstStyle/>
          <a:p>
            <a:r>
              <a:rPr lang="en-US" sz="2400" dirty="0">
                <a:latin typeface="Microsoft Sans Serif"/>
                <a:cs typeface="Microsoft Sans Serif"/>
              </a:rPr>
              <a:t>Nested loop with Index for Inner Loop</a:t>
            </a:r>
          </a:p>
        </p:txBody>
      </p:sp>
      <p:pic>
        <p:nvPicPr>
          <p:cNvPr id="107" name="Content Placeholder 7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90" y="763293"/>
            <a:ext cx="3297190" cy="2867322"/>
          </a:xfrm>
        </p:spPr>
      </p:pic>
      <p:sp>
        <p:nvSpPr>
          <p:cNvPr id="43" name="Rectangle 42"/>
          <p:cNvSpPr/>
          <p:nvPr/>
        </p:nvSpPr>
        <p:spPr bwMode="auto">
          <a:xfrm>
            <a:off x="1868386" y="3480460"/>
            <a:ext cx="137160" cy="137160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3757524" y="2354055"/>
            <a:ext cx="5092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For each MBR </a:t>
            </a:r>
            <a:r>
              <a:rPr lang="en-US" sz="2000" b="1" dirty="0" err="1">
                <a:solidFill>
                  <a:srgbClr val="0070C0"/>
                </a:solidFill>
              </a:rPr>
              <a:t>M</a:t>
            </a:r>
            <a:r>
              <a:rPr lang="en-US" sz="2000" b="1" baseline="-25000" dirty="0" err="1">
                <a:solidFill>
                  <a:srgbClr val="0070C0"/>
                </a:solidFill>
              </a:rPr>
              <a:t>fs</a:t>
            </a:r>
            <a:r>
              <a:rPr lang="en-US" sz="2000" b="1" dirty="0">
                <a:solidFill>
                  <a:srgbClr val="0070C0"/>
                </a:solidFill>
              </a:rPr>
              <a:t> of fire-station blocks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3492222" y="2031670"/>
            <a:ext cx="12747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Algorithm: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4029446" y="2678492"/>
            <a:ext cx="43167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Find overlapped blocks in the R-tree</a:t>
            </a:r>
          </a:p>
        </p:txBody>
      </p:sp>
      <p:sp>
        <p:nvSpPr>
          <p:cNvPr id="114" name="Rectangle 113"/>
          <p:cNvSpPr/>
          <p:nvPr/>
        </p:nvSpPr>
        <p:spPr bwMode="auto">
          <a:xfrm>
            <a:off x="1281029" y="1682009"/>
            <a:ext cx="137160" cy="137160"/>
          </a:xfrm>
          <a:prstGeom prst="rect">
            <a:avLst/>
          </a:prstGeom>
          <a:solidFill>
            <a:srgbClr val="0432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432FF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2690729" y="1308629"/>
            <a:ext cx="137160" cy="137160"/>
          </a:xfrm>
          <a:prstGeom prst="rect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2340209" y="2032529"/>
            <a:ext cx="137160" cy="137160"/>
          </a:xfrm>
          <a:prstGeom prst="rect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1288649" y="2775479"/>
            <a:ext cx="137160" cy="137160"/>
          </a:xfrm>
          <a:prstGeom prst="rect">
            <a:avLst/>
          </a:prstGeom>
          <a:solidFill>
            <a:srgbClr val="0432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1008614" y="1761008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432FF"/>
                </a:solidFill>
              </a:rPr>
              <a:t>A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2385929" y="1377209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2107799" y="2152536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020044" y="2823430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432FF"/>
                </a:solidFill>
              </a:rPr>
              <a:t>D</a:t>
            </a:r>
          </a:p>
        </p:txBody>
      </p:sp>
      <p:sp>
        <p:nvSpPr>
          <p:cNvPr id="135" name="Rectangle 134"/>
          <p:cNvSpPr/>
          <p:nvPr/>
        </p:nvSpPr>
        <p:spPr bwMode="auto">
          <a:xfrm>
            <a:off x="1265774" y="1657768"/>
            <a:ext cx="159079" cy="1271121"/>
          </a:xfrm>
          <a:prstGeom prst="rect">
            <a:avLst/>
          </a:prstGeom>
          <a:noFill/>
          <a:ln w="19050" cap="flat" cmpd="sng" algn="ctr">
            <a:solidFill>
              <a:srgbClr val="0432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2310216" y="1315490"/>
            <a:ext cx="534544" cy="85395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38" name="Rectangle 137"/>
          <p:cNvSpPr/>
          <p:nvPr/>
        </p:nvSpPr>
        <p:spPr bwMode="auto">
          <a:xfrm>
            <a:off x="996515" y="1365583"/>
            <a:ext cx="717284" cy="1858586"/>
          </a:xfrm>
          <a:prstGeom prst="rect">
            <a:avLst/>
          </a:prstGeom>
          <a:noFill/>
          <a:ln w="19050" cap="flat" cmpd="sng" algn="ctr">
            <a:solidFill>
              <a:srgbClr val="0432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5" name="Rectangle 144"/>
          <p:cNvSpPr/>
          <p:nvPr/>
        </p:nvSpPr>
        <p:spPr bwMode="auto">
          <a:xfrm>
            <a:off x="2052605" y="1006171"/>
            <a:ext cx="1051612" cy="1488836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467962" y="3264048"/>
            <a:ext cx="161901" cy="147383"/>
          </a:xfrm>
          <a:prstGeom prst="rect">
            <a:avLst/>
          </a:prstGeom>
          <a:solidFill>
            <a:srgbClr val="0432FF"/>
          </a:solidFill>
          <a:ln w="25400" cap="flat" cmpd="sng" algn="ctr">
            <a:solidFill>
              <a:srgbClr val="0432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73" name="Rectangle 172"/>
          <p:cNvSpPr/>
          <p:nvPr/>
        </p:nvSpPr>
        <p:spPr bwMode="auto">
          <a:xfrm>
            <a:off x="2083388" y="3274334"/>
            <a:ext cx="161901" cy="147383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669837" y="3225235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432FF"/>
                </a:solidFill>
              </a:rPr>
              <a:t>Data block 0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2285263" y="3245013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Data block 1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66887" y="6152445"/>
            <a:ext cx="564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3</a:t>
            </a:r>
            <a:endParaRPr lang="en-US" dirty="0"/>
          </a:p>
        </p:txBody>
      </p:sp>
      <p:pic>
        <p:nvPicPr>
          <p:cNvPr id="79" name="Content Placeholder 7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458" y="3677943"/>
            <a:ext cx="3297190" cy="286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" name="Oval 79"/>
          <p:cNvSpPr/>
          <p:nvPr/>
        </p:nvSpPr>
        <p:spPr bwMode="auto">
          <a:xfrm>
            <a:off x="1628125" y="4223279"/>
            <a:ext cx="137160" cy="137160"/>
          </a:xfrm>
          <a:prstGeom prst="ellipse">
            <a:avLst/>
          </a:prstGeom>
          <a:solidFill>
            <a:srgbClr val="00FA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1963405" y="4581419"/>
            <a:ext cx="137160" cy="137160"/>
          </a:xfrm>
          <a:prstGeom prst="ellipse">
            <a:avLst/>
          </a:prstGeom>
          <a:solidFill>
            <a:srgbClr val="FF4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FF40FF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2660635" y="4581419"/>
            <a:ext cx="137160" cy="137160"/>
          </a:xfrm>
          <a:prstGeom prst="ellipse">
            <a:avLst/>
          </a:prstGeom>
          <a:solidFill>
            <a:srgbClr val="FF4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2660635" y="5324369"/>
            <a:ext cx="137160" cy="137160"/>
          </a:xfrm>
          <a:prstGeom prst="ellipse">
            <a:avLst/>
          </a:prstGeom>
          <a:solidFill>
            <a:srgbClr val="FF9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1963405" y="5324369"/>
            <a:ext cx="137160" cy="137160"/>
          </a:xfrm>
          <a:prstGeom prst="ellipse">
            <a:avLst/>
          </a:prstGeom>
          <a:solidFill>
            <a:srgbClr val="7A001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2317735" y="5690129"/>
            <a:ext cx="137160" cy="137160"/>
          </a:xfrm>
          <a:prstGeom prst="ellipse">
            <a:avLst/>
          </a:prstGeom>
          <a:solidFill>
            <a:srgbClr val="FF9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1620505" y="5690129"/>
            <a:ext cx="137160" cy="137160"/>
          </a:xfrm>
          <a:prstGeom prst="ellipse">
            <a:avLst/>
          </a:prstGeom>
          <a:solidFill>
            <a:srgbClr val="7A001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1620505" y="4947179"/>
            <a:ext cx="137160" cy="137160"/>
          </a:xfrm>
          <a:prstGeom prst="ellipse">
            <a:avLst/>
          </a:prstGeom>
          <a:solidFill>
            <a:srgbClr val="00FA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923275" y="4581419"/>
            <a:ext cx="137160" cy="1371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923275" y="4958609"/>
            <a:ext cx="137160" cy="1371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0" name="Oval 89"/>
          <p:cNvSpPr/>
          <p:nvPr/>
        </p:nvSpPr>
        <p:spPr bwMode="auto">
          <a:xfrm>
            <a:off x="1266175" y="5312939"/>
            <a:ext cx="137160" cy="137160"/>
          </a:xfrm>
          <a:prstGeom prst="ellipse">
            <a:avLst/>
          </a:prstGeom>
          <a:solidFill>
            <a:srgbClr val="00FD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1" name="Oval 90"/>
          <p:cNvSpPr/>
          <p:nvPr/>
        </p:nvSpPr>
        <p:spPr bwMode="auto">
          <a:xfrm>
            <a:off x="568945" y="5690129"/>
            <a:ext cx="137160" cy="137160"/>
          </a:xfrm>
          <a:prstGeom prst="ellipse">
            <a:avLst/>
          </a:prstGeom>
          <a:solidFill>
            <a:srgbClr val="00FD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71429" y="4546203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74975" y="4903255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030A0"/>
                </a:solidFill>
              </a:rPr>
              <a:t>b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388818" y="4200383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A00"/>
                </a:solidFill>
              </a:rPr>
              <a:t>c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1789625" y="4625504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40FF"/>
                </a:solidFill>
              </a:rPr>
              <a:t>d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1407868" y="4917825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A00"/>
                </a:solidFill>
              </a:rPr>
              <a:t>e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2490704" y="4668352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40FF"/>
                </a:solidFill>
              </a:rPr>
              <a:t>f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86065" y="5708516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DFF"/>
                </a:solidFill>
              </a:rPr>
              <a:t>g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088624" y="5361940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DFF"/>
                </a:solidFill>
              </a:rPr>
              <a:t>h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802999" y="5377152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7A0019"/>
                </a:solidFill>
              </a:rPr>
              <a:t>i</a:t>
            </a:r>
            <a:endParaRPr lang="en-US" sz="1600" dirty="0">
              <a:solidFill>
                <a:srgbClr val="7A0019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472424" y="5768641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A0019"/>
                </a:solidFill>
              </a:rPr>
              <a:t>j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2490704" y="5392949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9300"/>
                </a:solidFill>
              </a:rPr>
              <a:t>k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2221598" y="5782531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9300"/>
                </a:solidFill>
              </a:rPr>
              <a:t>l</a:t>
            </a:r>
          </a:p>
        </p:txBody>
      </p:sp>
      <p:sp>
        <p:nvSpPr>
          <p:cNvPr id="104" name="Rectangle 103"/>
          <p:cNvSpPr/>
          <p:nvPr/>
        </p:nvSpPr>
        <p:spPr bwMode="auto">
          <a:xfrm>
            <a:off x="903671" y="4557324"/>
            <a:ext cx="184953" cy="538445"/>
          </a:xfrm>
          <a:prstGeom prst="rect">
            <a:avLst/>
          </a:prstGeom>
          <a:noFill/>
          <a:ln w="19050" cap="flat" cmpd="sng" algn="ctr">
            <a:solidFill>
              <a:srgbClr val="7030A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1611101" y="4193783"/>
            <a:ext cx="174978" cy="905370"/>
          </a:xfrm>
          <a:prstGeom prst="rect">
            <a:avLst/>
          </a:prstGeom>
          <a:noFill/>
          <a:ln w="19050" cap="flat" cmpd="sng" algn="ctr">
            <a:solidFill>
              <a:srgbClr val="00FA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1941729" y="4572569"/>
            <a:ext cx="886160" cy="157202"/>
          </a:xfrm>
          <a:prstGeom prst="rect">
            <a:avLst/>
          </a:prstGeom>
          <a:noFill/>
          <a:ln w="19050" cap="flat" cmpd="sng" algn="ctr">
            <a:solidFill>
              <a:srgbClr val="FF4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563616" y="5305270"/>
            <a:ext cx="839720" cy="508622"/>
          </a:xfrm>
          <a:prstGeom prst="rect">
            <a:avLst/>
          </a:prstGeom>
          <a:noFill/>
          <a:ln w="19050" cap="flat" cmpd="sng" algn="ctr">
            <a:solidFill>
              <a:srgbClr val="00FD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1628125" y="5316243"/>
            <a:ext cx="494736" cy="511046"/>
          </a:xfrm>
          <a:prstGeom prst="rect">
            <a:avLst/>
          </a:prstGeom>
          <a:noFill/>
          <a:ln w="19050" cap="flat" cmpd="sng" algn="ctr">
            <a:solidFill>
              <a:srgbClr val="7A0019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2314353" y="5328615"/>
            <a:ext cx="513536" cy="498674"/>
          </a:xfrm>
          <a:prstGeom prst="rect">
            <a:avLst/>
          </a:prstGeom>
          <a:noFill/>
          <a:ln w="19050" cap="flat" cmpd="sng" algn="ctr">
            <a:solidFill>
              <a:srgbClr val="FF93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851594" y="4133396"/>
            <a:ext cx="2044374" cy="1001733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509542" y="5241809"/>
            <a:ext cx="2386426" cy="658786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37" name="Oval 136"/>
          <p:cNvSpPr/>
          <p:nvPr/>
        </p:nvSpPr>
        <p:spPr bwMode="auto">
          <a:xfrm>
            <a:off x="1396142" y="5433377"/>
            <a:ext cx="233716" cy="23039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Y</a:t>
            </a:r>
          </a:p>
        </p:txBody>
      </p:sp>
      <p:sp>
        <p:nvSpPr>
          <p:cNvPr id="139" name="Oval 138"/>
          <p:cNvSpPr/>
          <p:nvPr/>
        </p:nvSpPr>
        <p:spPr bwMode="auto">
          <a:xfrm>
            <a:off x="926538" y="4188891"/>
            <a:ext cx="233716" cy="23039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X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0" name="Oval 139"/>
          <p:cNvSpPr/>
          <p:nvPr/>
        </p:nvSpPr>
        <p:spPr bwMode="auto">
          <a:xfrm>
            <a:off x="2332665" y="6402693"/>
            <a:ext cx="199104" cy="161796"/>
          </a:xfrm>
          <a:prstGeom prst="ellipse">
            <a:avLst/>
          </a:prstGeom>
          <a:solidFill>
            <a:srgbClr val="FF9300"/>
          </a:solidFill>
          <a:ln w="25400" cap="flat" cmpd="sng" algn="ctr">
            <a:solidFill>
              <a:srgbClr val="FF9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1" name="Oval 140"/>
          <p:cNvSpPr/>
          <p:nvPr/>
        </p:nvSpPr>
        <p:spPr bwMode="auto">
          <a:xfrm>
            <a:off x="1179247" y="6393460"/>
            <a:ext cx="199104" cy="161796"/>
          </a:xfrm>
          <a:prstGeom prst="ellipse">
            <a:avLst/>
          </a:prstGeom>
          <a:solidFill>
            <a:srgbClr val="7A0019"/>
          </a:solidFill>
          <a:ln w="25400" cap="flat" cmpd="sng" algn="ctr">
            <a:solidFill>
              <a:srgbClr val="7A001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2" name="Oval 141"/>
          <p:cNvSpPr/>
          <p:nvPr/>
        </p:nvSpPr>
        <p:spPr bwMode="auto">
          <a:xfrm>
            <a:off x="19637" y="6376878"/>
            <a:ext cx="199104" cy="161796"/>
          </a:xfrm>
          <a:prstGeom prst="ellipse">
            <a:avLst/>
          </a:prstGeom>
          <a:solidFill>
            <a:srgbClr val="00FDFF"/>
          </a:solidFill>
          <a:ln w="25400" cap="flat" cmpd="sng" algn="ctr">
            <a:solidFill>
              <a:srgbClr val="00FD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3" name="Oval 142"/>
          <p:cNvSpPr/>
          <p:nvPr/>
        </p:nvSpPr>
        <p:spPr bwMode="auto">
          <a:xfrm>
            <a:off x="2332665" y="6125341"/>
            <a:ext cx="199104" cy="161796"/>
          </a:xfrm>
          <a:prstGeom prst="ellipse">
            <a:avLst/>
          </a:prstGeom>
          <a:solidFill>
            <a:srgbClr val="FF40FF"/>
          </a:solidFill>
          <a:ln w="25400" cap="flat" cmpd="sng" algn="ctr">
            <a:solidFill>
              <a:srgbClr val="FF4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4" name="Oval 143"/>
          <p:cNvSpPr/>
          <p:nvPr/>
        </p:nvSpPr>
        <p:spPr bwMode="auto">
          <a:xfrm>
            <a:off x="1176296" y="6122030"/>
            <a:ext cx="199104" cy="161796"/>
          </a:xfrm>
          <a:prstGeom prst="ellipse">
            <a:avLst/>
          </a:prstGeom>
          <a:solidFill>
            <a:srgbClr val="00FA00"/>
          </a:solidFill>
          <a:ln w="25400" cap="flat" cmpd="sng" algn="ctr">
            <a:solidFill>
              <a:srgbClr val="00FA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6" name="Oval 145"/>
          <p:cNvSpPr/>
          <p:nvPr/>
        </p:nvSpPr>
        <p:spPr bwMode="auto">
          <a:xfrm>
            <a:off x="19637" y="6157075"/>
            <a:ext cx="199104" cy="161796"/>
          </a:xfrm>
          <a:prstGeom prst="ellipse">
            <a:avLst/>
          </a:prstGeom>
          <a:solidFill>
            <a:srgbClr val="7030A0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179085" y="6064735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7030A0"/>
                </a:solidFill>
              </a:rPr>
              <a:t>Data block 2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1334112" y="6072726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FA00"/>
                </a:solidFill>
              </a:rPr>
              <a:t>Data block 3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2454759" y="6059335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40FF"/>
                </a:solidFill>
              </a:rPr>
              <a:t>Data block 4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184910" y="6319186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FDFF"/>
                </a:solidFill>
              </a:rPr>
              <a:t>Data block 5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1346811" y="6343178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7A0019"/>
                </a:solidFill>
              </a:rPr>
              <a:t>Data block 6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2454759" y="6331886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9300"/>
                </a:solidFill>
              </a:rPr>
              <a:t>Data block 7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3485210" y="895770"/>
            <a:ext cx="55935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</a:rPr>
              <a:t>Query:</a:t>
            </a:r>
          </a:p>
          <a:p>
            <a:r>
              <a:rPr lang="en-US" sz="2000" dirty="0"/>
              <a:t>For each fire station, find all the houses within a distance &lt;= 1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183399" y="3618462"/>
            <a:ext cx="36667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Root -&gt; X -&gt;       -&gt; leaf </a:t>
            </a:r>
            <a:r>
              <a:rPr lang="en-US" sz="2000" dirty="0" err="1"/>
              <a:t>objs</a:t>
            </a:r>
            <a:r>
              <a:rPr lang="en-US" sz="2000" dirty="0"/>
              <a:t> </a:t>
            </a:r>
            <a:endParaRPr lang="en-US" sz="2000" dirty="0">
              <a:solidFill>
                <a:srgbClr val="FF40FF"/>
              </a:solidFill>
            </a:endParaRPr>
          </a:p>
          <a:p>
            <a:r>
              <a:rPr lang="en-US" sz="2000" dirty="0"/>
              <a:t>         -&gt; Y -&gt; </a:t>
            </a:r>
            <a:r>
              <a:rPr lang="en-US" sz="2000" dirty="0">
                <a:solidFill>
                  <a:srgbClr val="FF9300"/>
                </a:solidFill>
              </a:rPr>
              <a:t>    </a:t>
            </a:r>
            <a:r>
              <a:rPr lang="en-US" sz="2000" dirty="0"/>
              <a:t>,</a:t>
            </a:r>
            <a:r>
              <a:rPr lang="en-US" sz="2000" dirty="0">
                <a:solidFill>
                  <a:srgbClr val="FF9300"/>
                </a:solidFill>
              </a:rPr>
              <a:t>      </a:t>
            </a:r>
            <a:r>
              <a:rPr lang="en-US" sz="2000" dirty="0"/>
              <a:t>-&gt; leaf </a:t>
            </a:r>
            <a:r>
              <a:rPr lang="en-US" sz="2000" dirty="0" err="1"/>
              <a:t>objs</a:t>
            </a:r>
            <a:endParaRPr lang="en-US" sz="2000" dirty="0">
              <a:solidFill>
                <a:srgbClr val="FF9300"/>
              </a:solidFill>
            </a:endParaRPr>
          </a:p>
          <a:p>
            <a:endParaRPr lang="en-US" sz="1600" dirty="0">
              <a:solidFill>
                <a:srgbClr val="FF40FF"/>
              </a:solidFill>
            </a:endParaRPr>
          </a:p>
        </p:txBody>
      </p:sp>
      <p:graphicFrame>
        <p:nvGraphicFramePr>
          <p:cNvPr id="76" name="Table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48792"/>
              </p:ext>
            </p:extLst>
          </p:nvPr>
        </p:nvGraphicFramePr>
        <p:xfrm>
          <a:off x="4290217" y="5543250"/>
          <a:ext cx="11408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2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77" name="Oval 76"/>
          <p:cNvSpPr/>
          <p:nvPr/>
        </p:nvSpPr>
        <p:spPr bwMode="auto">
          <a:xfrm>
            <a:off x="4318229" y="5600289"/>
            <a:ext cx="233716" cy="230390"/>
          </a:xfrm>
          <a:prstGeom prst="ellipse">
            <a:avLst/>
          </a:prstGeom>
          <a:solidFill>
            <a:srgbClr val="7030A0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graphicFrame>
        <p:nvGraphicFramePr>
          <p:cNvPr id="108" name="Table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267120"/>
              </p:ext>
            </p:extLst>
          </p:nvPr>
        </p:nvGraphicFramePr>
        <p:xfrm>
          <a:off x="5645947" y="4897817"/>
          <a:ext cx="11408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2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11" name="Oval 110"/>
          <p:cNvSpPr/>
          <p:nvPr/>
        </p:nvSpPr>
        <p:spPr bwMode="auto">
          <a:xfrm>
            <a:off x="4719411" y="5600480"/>
            <a:ext cx="233716" cy="230390"/>
          </a:xfrm>
          <a:prstGeom prst="ellipse">
            <a:avLst/>
          </a:prstGeom>
          <a:solidFill>
            <a:srgbClr val="00FA00"/>
          </a:solidFill>
          <a:ln w="25400" cap="flat" cmpd="sng" algn="ctr">
            <a:solidFill>
              <a:srgbClr val="00FA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7" name="Oval 116"/>
          <p:cNvSpPr/>
          <p:nvPr/>
        </p:nvSpPr>
        <p:spPr bwMode="auto">
          <a:xfrm>
            <a:off x="5120593" y="5600289"/>
            <a:ext cx="233716" cy="230390"/>
          </a:xfrm>
          <a:prstGeom prst="ellipse">
            <a:avLst/>
          </a:prstGeom>
          <a:solidFill>
            <a:srgbClr val="FF40FF"/>
          </a:solidFill>
          <a:ln w="25400" cap="flat" cmpd="sng" algn="ctr">
            <a:solidFill>
              <a:srgbClr val="FF4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graphicFrame>
        <p:nvGraphicFramePr>
          <p:cNvPr id="118" name="Table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300008"/>
              </p:ext>
            </p:extLst>
          </p:nvPr>
        </p:nvGraphicFramePr>
        <p:xfrm>
          <a:off x="6879973" y="5546083"/>
          <a:ext cx="11408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2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19" name="Oval 118"/>
          <p:cNvSpPr/>
          <p:nvPr/>
        </p:nvSpPr>
        <p:spPr bwMode="auto">
          <a:xfrm>
            <a:off x="6953651" y="5598665"/>
            <a:ext cx="233716" cy="230390"/>
          </a:xfrm>
          <a:prstGeom prst="ellipse">
            <a:avLst/>
          </a:prstGeom>
          <a:solidFill>
            <a:srgbClr val="00FDFF"/>
          </a:solidFill>
          <a:ln w="25400" cap="flat" cmpd="sng" algn="ctr">
            <a:solidFill>
              <a:srgbClr val="00FD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20" name="Oval 119"/>
          <p:cNvSpPr/>
          <p:nvPr/>
        </p:nvSpPr>
        <p:spPr bwMode="auto">
          <a:xfrm>
            <a:off x="7333527" y="5616308"/>
            <a:ext cx="233716" cy="230390"/>
          </a:xfrm>
          <a:prstGeom prst="ellipse">
            <a:avLst/>
          </a:prstGeom>
          <a:solidFill>
            <a:srgbClr val="7A0019"/>
          </a:solidFill>
          <a:ln w="25400" cap="flat" cmpd="sng" algn="ctr">
            <a:solidFill>
              <a:srgbClr val="7A001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21" name="Oval 120"/>
          <p:cNvSpPr/>
          <p:nvPr/>
        </p:nvSpPr>
        <p:spPr bwMode="auto">
          <a:xfrm>
            <a:off x="7713403" y="5616308"/>
            <a:ext cx="233716" cy="230390"/>
          </a:xfrm>
          <a:prstGeom prst="ellipse">
            <a:avLst/>
          </a:prstGeom>
          <a:solidFill>
            <a:srgbClr val="FF9300"/>
          </a:solidFill>
          <a:ln w="25400" cap="flat" cmpd="sng" algn="ctr">
            <a:solidFill>
              <a:srgbClr val="FF9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graphicFrame>
        <p:nvGraphicFramePr>
          <p:cNvPr id="122" name="Table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558553"/>
              </p:ext>
            </p:extLst>
          </p:nvPr>
        </p:nvGraphicFramePr>
        <p:xfrm>
          <a:off x="3528367" y="6129054"/>
          <a:ext cx="80823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4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23" name="Table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350397"/>
              </p:ext>
            </p:extLst>
          </p:nvPr>
        </p:nvGraphicFramePr>
        <p:xfrm>
          <a:off x="4477707" y="6129054"/>
          <a:ext cx="808239" cy="365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4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5816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24" name="Table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698551"/>
              </p:ext>
            </p:extLst>
          </p:nvPr>
        </p:nvGraphicFramePr>
        <p:xfrm>
          <a:off x="5399334" y="6134078"/>
          <a:ext cx="808239" cy="365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4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5816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31" name="Table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563754"/>
              </p:ext>
            </p:extLst>
          </p:nvPr>
        </p:nvGraphicFramePr>
        <p:xfrm>
          <a:off x="6283481" y="6132730"/>
          <a:ext cx="80823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4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32" name="Table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840148"/>
              </p:ext>
            </p:extLst>
          </p:nvPr>
        </p:nvGraphicFramePr>
        <p:xfrm>
          <a:off x="7232821" y="6132730"/>
          <a:ext cx="808239" cy="365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4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5816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33" name="Table 1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009131"/>
              </p:ext>
            </p:extLst>
          </p:nvPr>
        </p:nvGraphicFramePr>
        <p:xfrm>
          <a:off x="8154448" y="6137754"/>
          <a:ext cx="693198" cy="365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0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10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10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5816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134" name="Straight Arrow Connector 133"/>
          <p:cNvCxnSpPr>
            <a:endCxn id="76" idx="0"/>
          </p:cNvCxnSpPr>
          <p:nvPr/>
        </p:nvCxnSpPr>
        <p:spPr>
          <a:xfrm flipH="1">
            <a:off x="4860629" y="5268657"/>
            <a:ext cx="942823" cy="274593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endCxn id="118" idx="0"/>
          </p:cNvCxnSpPr>
          <p:nvPr/>
        </p:nvCxnSpPr>
        <p:spPr>
          <a:xfrm>
            <a:off x="6192847" y="5274358"/>
            <a:ext cx="1257538" cy="271725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endCxn id="122" idx="0"/>
          </p:cNvCxnSpPr>
          <p:nvPr/>
        </p:nvCxnSpPr>
        <p:spPr>
          <a:xfrm flipH="1">
            <a:off x="3932486" y="5926507"/>
            <a:ext cx="491136" cy="202547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>
            <a:endCxn id="123" idx="0"/>
          </p:cNvCxnSpPr>
          <p:nvPr/>
        </p:nvCxnSpPr>
        <p:spPr>
          <a:xfrm>
            <a:off x="4855395" y="5913200"/>
            <a:ext cx="26431" cy="215854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endCxn id="124" idx="0"/>
          </p:cNvCxnSpPr>
          <p:nvPr/>
        </p:nvCxnSpPr>
        <p:spPr>
          <a:xfrm>
            <a:off x="5249513" y="5891767"/>
            <a:ext cx="553940" cy="242311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endCxn id="131" idx="0"/>
          </p:cNvCxnSpPr>
          <p:nvPr/>
        </p:nvCxnSpPr>
        <p:spPr>
          <a:xfrm flipH="1">
            <a:off x="6687600" y="5922014"/>
            <a:ext cx="401275" cy="210716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stCxn id="118" idx="2"/>
            <a:endCxn id="132" idx="0"/>
          </p:cNvCxnSpPr>
          <p:nvPr/>
        </p:nvCxnSpPr>
        <p:spPr>
          <a:xfrm>
            <a:off x="7450385" y="5916923"/>
            <a:ext cx="186555" cy="215807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endCxn id="133" idx="0"/>
          </p:cNvCxnSpPr>
          <p:nvPr/>
        </p:nvCxnSpPr>
        <p:spPr>
          <a:xfrm>
            <a:off x="7869631" y="5913200"/>
            <a:ext cx="631416" cy="224554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3538983" y="3653153"/>
            <a:ext cx="1047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Block 1</a:t>
            </a:r>
            <a:r>
              <a:rPr lang="en-US" sz="1600" dirty="0"/>
              <a:t>:</a:t>
            </a:r>
          </a:p>
        </p:txBody>
      </p:sp>
      <p:sp>
        <p:nvSpPr>
          <p:cNvPr id="169" name="Oval 168"/>
          <p:cNvSpPr/>
          <p:nvPr/>
        </p:nvSpPr>
        <p:spPr bwMode="auto">
          <a:xfrm>
            <a:off x="6587900" y="3712509"/>
            <a:ext cx="233716" cy="230390"/>
          </a:xfrm>
          <a:prstGeom prst="ellipse">
            <a:avLst/>
          </a:prstGeom>
          <a:solidFill>
            <a:srgbClr val="FF40FF"/>
          </a:solidFill>
          <a:ln w="25400" cap="flat" cmpd="sng" algn="ctr">
            <a:solidFill>
              <a:srgbClr val="FF4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70" name="Oval 169"/>
          <p:cNvSpPr/>
          <p:nvPr/>
        </p:nvSpPr>
        <p:spPr bwMode="auto">
          <a:xfrm>
            <a:off x="6573775" y="4027344"/>
            <a:ext cx="233716" cy="230390"/>
          </a:xfrm>
          <a:prstGeom prst="ellipse">
            <a:avLst/>
          </a:prstGeom>
          <a:solidFill>
            <a:srgbClr val="7A0019"/>
          </a:solidFill>
          <a:ln w="25400" cap="flat" cmpd="sng" algn="ctr">
            <a:solidFill>
              <a:srgbClr val="7A001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71" name="Oval 170"/>
          <p:cNvSpPr/>
          <p:nvPr/>
        </p:nvSpPr>
        <p:spPr bwMode="auto">
          <a:xfrm>
            <a:off x="6953651" y="4027344"/>
            <a:ext cx="233716" cy="230390"/>
          </a:xfrm>
          <a:prstGeom prst="ellipse">
            <a:avLst/>
          </a:prstGeom>
          <a:solidFill>
            <a:srgbClr val="FF9300"/>
          </a:solidFill>
          <a:ln w="25400" cap="flat" cmpd="sng" algn="ctr">
            <a:solidFill>
              <a:srgbClr val="FF9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825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212" y="83307"/>
            <a:ext cx="8142919" cy="520422"/>
          </a:xfrm>
        </p:spPr>
        <p:txBody>
          <a:bodyPr/>
          <a:lstStyle/>
          <a:p>
            <a:r>
              <a:rPr lang="en-US" sz="2400" dirty="0">
                <a:latin typeface="Microsoft Sans Serif"/>
                <a:cs typeface="Microsoft Sans Serif"/>
              </a:rPr>
              <a:t>Tree Matching strategy</a:t>
            </a:r>
          </a:p>
        </p:txBody>
      </p:sp>
      <p:pic>
        <p:nvPicPr>
          <p:cNvPr id="8" name="Content Placeholder 7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90" y="763293"/>
            <a:ext cx="3297190" cy="2867322"/>
          </a:xfrm>
        </p:spPr>
      </p:pic>
      <p:sp>
        <p:nvSpPr>
          <p:cNvPr id="36" name="Rectangle 35"/>
          <p:cNvSpPr/>
          <p:nvPr/>
        </p:nvSpPr>
        <p:spPr bwMode="auto">
          <a:xfrm>
            <a:off x="1281029" y="1682009"/>
            <a:ext cx="137160" cy="137160"/>
          </a:xfrm>
          <a:prstGeom prst="rect">
            <a:avLst/>
          </a:prstGeom>
          <a:solidFill>
            <a:srgbClr val="0432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432FF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2690729" y="1308629"/>
            <a:ext cx="137160" cy="137160"/>
          </a:xfrm>
          <a:prstGeom prst="rect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2340209" y="2032529"/>
            <a:ext cx="137160" cy="137160"/>
          </a:xfrm>
          <a:prstGeom prst="rect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1288649" y="2775479"/>
            <a:ext cx="137160" cy="137160"/>
          </a:xfrm>
          <a:prstGeom prst="rect">
            <a:avLst/>
          </a:prstGeom>
          <a:solidFill>
            <a:srgbClr val="0432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8614" y="1761008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432FF"/>
                </a:solidFill>
              </a:rPr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385929" y="1377209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107799" y="2152536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020044" y="2823430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432FF"/>
                </a:solidFill>
              </a:rPr>
              <a:t>D</a:t>
            </a:r>
          </a:p>
        </p:txBody>
      </p:sp>
      <p:sp>
        <p:nvSpPr>
          <p:cNvPr id="88" name="Rectangle 87"/>
          <p:cNvSpPr/>
          <p:nvPr/>
        </p:nvSpPr>
        <p:spPr bwMode="auto">
          <a:xfrm>
            <a:off x="1265774" y="1657768"/>
            <a:ext cx="159079" cy="1271121"/>
          </a:xfrm>
          <a:prstGeom prst="rect">
            <a:avLst/>
          </a:prstGeom>
          <a:noFill/>
          <a:ln w="19050" cap="flat" cmpd="sng" algn="ctr">
            <a:solidFill>
              <a:srgbClr val="0432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2310216" y="1315490"/>
            <a:ext cx="534544" cy="85395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3454630" y="1689597"/>
            <a:ext cx="5572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Suppose an R-tree (primary index) is available for fire stations and houses, respectively.</a:t>
            </a:r>
          </a:p>
        </p:txBody>
      </p:sp>
      <p:sp>
        <p:nvSpPr>
          <p:cNvPr id="222" name="Rectangle 221"/>
          <p:cNvSpPr/>
          <p:nvPr/>
        </p:nvSpPr>
        <p:spPr bwMode="auto">
          <a:xfrm>
            <a:off x="467962" y="3264048"/>
            <a:ext cx="161901" cy="147383"/>
          </a:xfrm>
          <a:prstGeom prst="rect">
            <a:avLst/>
          </a:prstGeom>
          <a:solidFill>
            <a:srgbClr val="0432FF"/>
          </a:solidFill>
          <a:ln w="25400" cap="flat" cmpd="sng" algn="ctr">
            <a:solidFill>
              <a:srgbClr val="0432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23" name="Rectangle 222"/>
          <p:cNvSpPr/>
          <p:nvPr/>
        </p:nvSpPr>
        <p:spPr bwMode="auto">
          <a:xfrm>
            <a:off x="2083388" y="3274334"/>
            <a:ext cx="161901" cy="147383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669837" y="3225235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432FF"/>
                </a:solidFill>
              </a:rPr>
              <a:t>Data block 0</a:t>
            </a:r>
          </a:p>
        </p:txBody>
      </p:sp>
      <p:sp>
        <p:nvSpPr>
          <p:cNvPr id="243" name="TextBox 242"/>
          <p:cNvSpPr txBox="1"/>
          <p:nvPr/>
        </p:nvSpPr>
        <p:spPr>
          <a:xfrm>
            <a:off x="2285263" y="3245013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Data block 1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3443943" y="626569"/>
            <a:ext cx="55935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</a:rPr>
              <a:t>Query:</a:t>
            </a:r>
          </a:p>
          <a:p>
            <a:r>
              <a:rPr lang="en-US" sz="2000" dirty="0"/>
              <a:t>For each fire station, find all the houses within a distance &lt;= 1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366887" y="6152445"/>
            <a:ext cx="564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3</a:t>
            </a:r>
            <a:endParaRPr lang="en-US" dirty="0"/>
          </a:p>
        </p:txBody>
      </p:sp>
      <p:pic>
        <p:nvPicPr>
          <p:cNvPr id="274" name="Content Placeholder 7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458" y="3677943"/>
            <a:ext cx="3297190" cy="286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5" name="Oval 274"/>
          <p:cNvSpPr/>
          <p:nvPr/>
        </p:nvSpPr>
        <p:spPr bwMode="auto">
          <a:xfrm>
            <a:off x="1628125" y="4223279"/>
            <a:ext cx="137160" cy="137160"/>
          </a:xfrm>
          <a:prstGeom prst="ellipse">
            <a:avLst/>
          </a:prstGeom>
          <a:solidFill>
            <a:srgbClr val="00FA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76" name="Oval 275"/>
          <p:cNvSpPr/>
          <p:nvPr/>
        </p:nvSpPr>
        <p:spPr bwMode="auto">
          <a:xfrm>
            <a:off x="1963405" y="4581419"/>
            <a:ext cx="137160" cy="137160"/>
          </a:xfrm>
          <a:prstGeom prst="ellipse">
            <a:avLst/>
          </a:prstGeom>
          <a:solidFill>
            <a:srgbClr val="FF4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FF40FF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77" name="Oval 276"/>
          <p:cNvSpPr/>
          <p:nvPr/>
        </p:nvSpPr>
        <p:spPr bwMode="auto">
          <a:xfrm>
            <a:off x="2660635" y="4581419"/>
            <a:ext cx="137160" cy="137160"/>
          </a:xfrm>
          <a:prstGeom prst="ellipse">
            <a:avLst/>
          </a:prstGeom>
          <a:solidFill>
            <a:srgbClr val="FF4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78" name="Oval 277"/>
          <p:cNvSpPr/>
          <p:nvPr/>
        </p:nvSpPr>
        <p:spPr bwMode="auto">
          <a:xfrm>
            <a:off x="2660635" y="5324369"/>
            <a:ext cx="137160" cy="137160"/>
          </a:xfrm>
          <a:prstGeom prst="ellipse">
            <a:avLst/>
          </a:prstGeom>
          <a:solidFill>
            <a:srgbClr val="FF9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79" name="Oval 278"/>
          <p:cNvSpPr/>
          <p:nvPr/>
        </p:nvSpPr>
        <p:spPr bwMode="auto">
          <a:xfrm>
            <a:off x="1963405" y="5324369"/>
            <a:ext cx="137160" cy="137160"/>
          </a:xfrm>
          <a:prstGeom prst="ellipse">
            <a:avLst/>
          </a:prstGeom>
          <a:solidFill>
            <a:srgbClr val="7A001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80" name="Oval 279"/>
          <p:cNvSpPr/>
          <p:nvPr/>
        </p:nvSpPr>
        <p:spPr bwMode="auto">
          <a:xfrm>
            <a:off x="2317735" y="5690129"/>
            <a:ext cx="137160" cy="137160"/>
          </a:xfrm>
          <a:prstGeom prst="ellipse">
            <a:avLst/>
          </a:prstGeom>
          <a:solidFill>
            <a:srgbClr val="FF9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81" name="Oval 280"/>
          <p:cNvSpPr/>
          <p:nvPr/>
        </p:nvSpPr>
        <p:spPr bwMode="auto">
          <a:xfrm>
            <a:off x="1620505" y="5690129"/>
            <a:ext cx="137160" cy="137160"/>
          </a:xfrm>
          <a:prstGeom prst="ellipse">
            <a:avLst/>
          </a:prstGeom>
          <a:solidFill>
            <a:srgbClr val="7A001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82" name="Oval 281"/>
          <p:cNvSpPr/>
          <p:nvPr/>
        </p:nvSpPr>
        <p:spPr bwMode="auto">
          <a:xfrm>
            <a:off x="1620505" y="4947179"/>
            <a:ext cx="137160" cy="137160"/>
          </a:xfrm>
          <a:prstGeom prst="ellipse">
            <a:avLst/>
          </a:prstGeom>
          <a:solidFill>
            <a:srgbClr val="00FA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83" name="Oval 282"/>
          <p:cNvSpPr/>
          <p:nvPr/>
        </p:nvSpPr>
        <p:spPr bwMode="auto">
          <a:xfrm>
            <a:off x="923275" y="4581419"/>
            <a:ext cx="137160" cy="1371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84" name="Oval 283"/>
          <p:cNvSpPr/>
          <p:nvPr/>
        </p:nvSpPr>
        <p:spPr bwMode="auto">
          <a:xfrm>
            <a:off x="923275" y="4958609"/>
            <a:ext cx="137160" cy="1371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85" name="Oval 284"/>
          <p:cNvSpPr/>
          <p:nvPr/>
        </p:nvSpPr>
        <p:spPr bwMode="auto">
          <a:xfrm>
            <a:off x="1266175" y="5312939"/>
            <a:ext cx="137160" cy="137160"/>
          </a:xfrm>
          <a:prstGeom prst="ellipse">
            <a:avLst/>
          </a:prstGeom>
          <a:solidFill>
            <a:srgbClr val="00FD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86" name="Oval 285"/>
          <p:cNvSpPr/>
          <p:nvPr/>
        </p:nvSpPr>
        <p:spPr bwMode="auto">
          <a:xfrm>
            <a:off x="568945" y="5690129"/>
            <a:ext cx="137160" cy="137160"/>
          </a:xfrm>
          <a:prstGeom prst="ellipse">
            <a:avLst/>
          </a:prstGeom>
          <a:solidFill>
            <a:srgbClr val="00FD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87" name="TextBox 286"/>
          <p:cNvSpPr txBox="1"/>
          <p:nvPr/>
        </p:nvSpPr>
        <p:spPr>
          <a:xfrm>
            <a:off x="671429" y="4546203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288" name="TextBox 287"/>
          <p:cNvSpPr txBox="1"/>
          <p:nvPr/>
        </p:nvSpPr>
        <p:spPr>
          <a:xfrm>
            <a:off x="674975" y="4903255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030A0"/>
                </a:solidFill>
              </a:rPr>
              <a:t>b</a:t>
            </a:r>
          </a:p>
        </p:txBody>
      </p:sp>
      <p:sp>
        <p:nvSpPr>
          <p:cNvPr id="289" name="TextBox 288"/>
          <p:cNvSpPr txBox="1"/>
          <p:nvPr/>
        </p:nvSpPr>
        <p:spPr>
          <a:xfrm>
            <a:off x="1388818" y="4200383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A00"/>
                </a:solidFill>
              </a:rPr>
              <a:t>c</a:t>
            </a:r>
          </a:p>
        </p:txBody>
      </p:sp>
      <p:sp>
        <p:nvSpPr>
          <p:cNvPr id="290" name="TextBox 289"/>
          <p:cNvSpPr txBox="1"/>
          <p:nvPr/>
        </p:nvSpPr>
        <p:spPr>
          <a:xfrm>
            <a:off x="1789625" y="4625504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40FF"/>
                </a:solidFill>
              </a:rPr>
              <a:t>d</a:t>
            </a:r>
          </a:p>
        </p:txBody>
      </p:sp>
      <p:sp>
        <p:nvSpPr>
          <p:cNvPr id="291" name="TextBox 290"/>
          <p:cNvSpPr txBox="1"/>
          <p:nvPr/>
        </p:nvSpPr>
        <p:spPr>
          <a:xfrm>
            <a:off x="1407868" y="4917825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A00"/>
                </a:solidFill>
              </a:rPr>
              <a:t>e</a:t>
            </a:r>
          </a:p>
        </p:txBody>
      </p:sp>
      <p:sp>
        <p:nvSpPr>
          <p:cNvPr id="292" name="TextBox 291"/>
          <p:cNvSpPr txBox="1"/>
          <p:nvPr/>
        </p:nvSpPr>
        <p:spPr>
          <a:xfrm>
            <a:off x="2490704" y="4668352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40FF"/>
                </a:solidFill>
              </a:rPr>
              <a:t>f</a:t>
            </a:r>
          </a:p>
        </p:txBody>
      </p:sp>
      <p:sp>
        <p:nvSpPr>
          <p:cNvPr id="293" name="TextBox 292"/>
          <p:cNvSpPr txBox="1"/>
          <p:nvPr/>
        </p:nvSpPr>
        <p:spPr>
          <a:xfrm>
            <a:off x="386065" y="5708516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DFF"/>
                </a:solidFill>
              </a:rPr>
              <a:t>g</a:t>
            </a:r>
          </a:p>
        </p:txBody>
      </p:sp>
      <p:sp>
        <p:nvSpPr>
          <p:cNvPr id="294" name="TextBox 293"/>
          <p:cNvSpPr txBox="1"/>
          <p:nvPr/>
        </p:nvSpPr>
        <p:spPr>
          <a:xfrm>
            <a:off x="1088624" y="5361940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DFF"/>
                </a:solidFill>
              </a:rPr>
              <a:t>h</a:t>
            </a:r>
          </a:p>
        </p:txBody>
      </p:sp>
      <p:sp>
        <p:nvSpPr>
          <p:cNvPr id="295" name="TextBox 294"/>
          <p:cNvSpPr txBox="1"/>
          <p:nvPr/>
        </p:nvSpPr>
        <p:spPr>
          <a:xfrm>
            <a:off x="1802999" y="5377152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7A0019"/>
                </a:solidFill>
              </a:rPr>
              <a:t>i</a:t>
            </a:r>
            <a:endParaRPr lang="en-US" sz="1600" dirty="0">
              <a:solidFill>
                <a:srgbClr val="7A0019"/>
              </a:solidFill>
            </a:endParaRPr>
          </a:p>
        </p:txBody>
      </p:sp>
      <p:sp>
        <p:nvSpPr>
          <p:cNvPr id="296" name="TextBox 295"/>
          <p:cNvSpPr txBox="1"/>
          <p:nvPr/>
        </p:nvSpPr>
        <p:spPr>
          <a:xfrm>
            <a:off x="1472424" y="5768641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A0019"/>
                </a:solidFill>
              </a:rPr>
              <a:t>j</a:t>
            </a:r>
          </a:p>
        </p:txBody>
      </p:sp>
      <p:sp>
        <p:nvSpPr>
          <p:cNvPr id="297" name="TextBox 296"/>
          <p:cNvSpPr txBox="1"/>
          <p:nvPr/>
        </p:nvSpPr>
        <p:spPr>
          <a:xfrm>
            <a:off x="2490704" y="5392949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9300"/>
                </a:solidFill>
              </a:rPr>
              <a:t>k</a:t>
            </a:r>
          </a:p>
        </p:txBody>
      </p:sp>
      <p:sp>
        <p:nvSpPr>
          <p:cNvPr id="298" name="TextBox 297"/>
          <p:cNvSpPr txBox="1"/>
          <p:nvPr/>
        </p:nvSpPr>
        <p:spPr>
          <a:xfrm>
            <a:off x="2221598" y="5782531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9300"/>
                </a:solidFill>
              </a:rPr>
              <a:t>l</a:t>
            </a:r>
          </a:p>
        </p:txBody>
      </p:sp>
      <p:sp>
        <p:nvSpPr>
          <p:cNvPr id="299" name="Rectangle 298"/>
          <p:cNvSpPr/>
          <p:nvPr/>
        </p:nvSpPr>
        <p:spPr bwMode="auto">
          <a:xfrm>
            <a:off x="903671" y="4557324"/>
            <a:ext cx="184953" cy="538445"/>
          </a:xfrm>
          <a:prstGeom prst="rect">
            <a:avLst/>
          </a:prstGeom>
          <a:noFill/>
          <a:ln w="19050" cap="flat" cmpd="sng" algn="ctr">
            <a:solidFill>
              <a:srgbClr val="7030A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00" name="Rectangle 299"/>
          <p:cNvSpPr/>
          <p:nvPr/>
        </p:nvSpPr>
        <p:spPr bwMode="auto">
          <a:xfrm>
            <a:off x="1611101" y="4193783"/>
            <a:ext cx="174978" cy="905370"/>
          </a:xfrm>
          <a:prstGeom prst="rect">
            <a:avLst/>
          </a:prstGeom>
          <a:noFill/>
          <a:ln w="19050" cap="flat" cmpd="sng" algn="ctr">
            <a:solidFill>
              <a:srgbClr val="00FA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1941729" y="4572569"/>
            <a:ext cx="886160" cy="157202"/>
          </a:xfrm>
          <a:prstGeom prst="rect">
            <a:avLst/>
          </a:prstGeom>
          <a:noFill/>
          <a:ln w="19050" cap="flat" cmpd="sng" algn="ctr">
            <a:solidFill>
              <a:srgbClr val="FF4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563616" y="5305270"/>
            <a:ext cx="839720" cy="508622"/>
          </a:xfrm>
          <a:prstGeom prst="rect">
            <a:avLst/>
          </a:prstGeom>
          <a:noFill/>
          <a:ln w="19050" cap="flat" cmpd="sng" algn="ctr">
            <a:solidFill>
              <a:srgbClr val="00FD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03" name="Rectangle 302"/>
          <p:cNvSpPr/>
          <p:nvPr/>
        </p:nvSpPr>
        <p:spPr bwMode="auto">
          <a:xfrm>
            <a:off x="1628125" y="5316243"/>
            <a:ext cx="494736" cy="511046"/>
          </a:xfrm>
          <a:prstGeom prst="rect">
            <a:avLst/>
          </a:prstGeom>
          <a:noFill/>
          <a:ln w="19050" cap="flat" cmpd="sng" algn="ctr">
            <a:solidFill>
              <a:srgbClr val="7A0019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04" name="Rectangle 303"/>
          <p:cNvSpPr/>
          <p:nvPr/>
        </p:nvSpPr>
        <p:spPr bwMode="auto">
          <a:xfrm>
            <a:off x="2314353" y="5328615"/>
            <a:ext cx="513536" cy="498674"/>
          </a:xfrm>
          <a:prstGeom prst="rect">
            <a:avLst/>
          </a:prstGeom>
          <a:noFill/>
          <a:ln w="19050" cap="flat" cmpd="sng" algn="ctr">
            <a:solidFill>
              <a:srgbClr val="FF93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05" name="Rectangle 304"/>
          <p:cNvSpPr/>
          <p:nvPr/>
        </p:nvSpPr>
        <p:spPr bwMode="auto">
          <a:xfrm>
            <a:off x="851594" y="4133396"/>
            <a:ext cx="2044374" cy="1001733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06" name="Rectangle 305"/>
          <p:cNvSpPr/>
          <p:nvPr/>
        </p:nvSpPr>
        <p:spPr bwMode="auto">
          <a:xfrm>
            <a:off x="509542" y="5241809"/>
            <a:ext cx="2386426" cy="658786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07" name="Oval 306"/>
          <p:cNvSpPr/>
          <p:nvPr/>
        </p:nvSpPr>
        <p:spPr bwMode="auto">
          <a:xfrm>
            <a:off x="1396142" y="5433377"/>
            <a:ext cx="233716" cy="23039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Y</a:t>
            </a:r>
          </a:p>
        </p:txBody>
      </p:sp>
      <p:sp>
        <p:nvSpPr>
          <p:cNvPr id="308" name="Oval 307"/>
          <p:cNvSpPr/>
          <p:nvPr/>
        </p:nvSpPr>
        <p:spPr bwMode="auto">
          <a:xfrm>
            <a:off x="926538" y="4188891"/>
            <a:ext cx="233716" cy="23039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X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09" name="Oval 308"/>
          <p:cNvSpPr/>
          <p:nvPr/>
        </p:nvSpPr>
        <p:spPr bwMode="auto">
          <a:xfrm>
            <a:off x="2332665" y="6402693"/>
            <a:ext cx="199104" cy="161796"/>
          </a:xfrm>
          <a:prstGeom prst="ellipse">
            <a:avLst/>
          </a:prstGeom>
          <a:solidFill>
            <a:srgbClr val="FF9300"/>
          </a:solidFill>
          <a:ln w="25400" cap="flat" cmpd="sng" algn="ctr">
            <a:solidFill>
              <a:srgbClr val="FF9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10" name="Oval 309"/>
          <p:cNvSpPr/>
          <p:nvPr/>
        </p:nvSpPr>
        <p:spPr bwMode="auto">
          <a:xfrm>
            <a:off x="1179247" y="6393460"/>
            <a:ext cx="199104" cy="161796"/>
          </a:xfrm>
          <a:prstGeom prst="ellipse">
            <a:avLst/>
          </a:prstGeom>
          <a:solidFill>
            <a:srgbClr val="7A0019"/>
          </a:solidFill>
          <a:ln w="25400" cap="flat" cmpd="sng" algn="ctr">
            <a:solidFill>
              <a:srgbClr val="7A001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11" name="Oval 310"/>
          <p:cNvSpPr/>
          <p:nvPr/>
        </p:nvSpPr>
        <p:spPr bwMode="auto">
          <a:xfrm>
            <a:off x="19637" y="6376878"/>
            <a:ext cx="199104" cy="161796"/>
          </a:xfrm>
          <a:prstGeom prst="ellipse">
            <a:avLst/>
          </a:prstGeom>
          <a:solidFill>
            <a:srgbClr val="00FDFF"/>
          </a:solidFill>
          <a:ln w="25400" cap="flat" cmpd="sng" algn="ctr">
            <a:solidFill>
              <a:srgbClr val="00FD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12" name="Oval 311"/>
          <p:cNvSpPr/>
          <p:nvPr/>
        </p:nvSpPr>
        <p:spPr bwMode="auto">
          <a:xfrm>
            <a:off x="2332665" y="6125341"/>
            <a:ext cx="199104" cy="161796"/>
          </a:xfrm>
          <a:prstGeom prst="ellipse">
            <a:avLst/>
          </a:prstGeom>
          <a:solidFill>
            <a:srgbClr val="FF40FF"/>
          </a:solidFill>
          <a:ln w="25400" cap="flat" cmpd="sng" algn="ctr">
            <a:solidFill>
              <a:srgbClr val="FF4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13" name="Oval 312"/>
          <p:cNvSpPr/>
          <p:nvPr/>
        </p:nvSpPr>
        <p:spPr bwMode="auto">
          <a:xfrm>
            <a:off x="1176296" y="6122030"/>
            <a:ext cx="199104" cy="161796"/>
          </a:xfrm>
          <a:prstGeom prst="ellipse">
            <a:avLst/>
          </a:prstGeom>
          <a:solidFill>
            <a:srgbClr val="00FA00"/>
          </a:solidFill>
          <a:ln w="25400" cap="flat" cmpd="sng" algn="ctr">
            <a:solidFill>
              <a:srgbClr val="00FA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14" name="Oval 313"/>
          <p:cNvSpPr/>
          <p:nvPr/>
        </p:nvSpPr>
        <p:spPr bwMode="auto">
          <a:xfrm>
            <a:off x="19637" y="6157075"/>
            <a:ext cx="199104" cy="161796"/>
          </a:xfrm>
          <a:prstGeom prst="ellipse">
            <a:avLst/>
          </a:prstGeom>
          <a:solidFill>
            <a:srgbClr val="7030A0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15" name="TextBox 314"/>
          <p:cNvSpPr txBox="1"/>
          <p:nvPr/>
        </p:nvSpPr>
        <p:spPr>
          <a:xfrm>
            <a:off x="179085" y="6064735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7030A0"/>
                </a:solidFill>
              </a:rPr>
              <a:t>Data block 2</a:t>
            </a:r>
          </a:p>
        </p:txBody>
      </p:sp>
      <p:sp>
        <p:nvSpPr>
          <p:cNvPr id="316" name="TextBox 315"/>
          <p:cNvSpPr txBox="1"/>
          <p:nvPr/>
        </p:nvSpPr>
        <p:spPr>
          <a:xfrm>
            <a:off x="1334112" y="6072726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FA00"/>
                </a:solidFill>
              </a:rPr>
              <a:t>Data block 3</a:t>
            </a:r>
          </a:p>
        </p:txBody>
      </p:sp>
      <p:sp>
        <p:nvSpPr>
          <p:cNvPr id="317" name="TextBox 316"/>
          <p:cNvSpPr txBox="1"/>
          <p:nvPr/>
        </p:nvSpPr>
        <p:spPr>
          <a:xfrm>
            <a:off x="2454759" y="6059335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40FF"/>
                </a:solidFill>
              </a:rPr>
              <a:t>Data block 4</a:t>
            </a:r>
          </a:p>
        </p:txBody>
      </p:sp>
      <p:sp>
        <p:nvSpPr>
          <p:cNvPr id="318" name="TextBox 317"/>
          <p:cNvSpPr txBox="1"/>
          <p:nvPr/>
        </p:nvSpPr>
        <p:spPr>
          <a:xfrm>
            <a:off x="184910" y="6319186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FDFF"/>
                </a:solidFill>
              </a:rPr>
              <a:t>Data block 5</a:t>
            </a:r>
          </a:p>
        </p:txBody>
      </p:sp>
      <p:sp>
        <p:nvSpPr>
          <p:cNvPr id="319" name="TextBox 318"/>
          <p:cNvSpPr txBox="1"/>
          <p:nvPr/>
        </p:nvSpPr>
        <p:spPr>
          <a:xfrm>
            <a:off x="1346811" y="6343178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7A0019"/>
                </a:solidFill>
              </a:rPr>
              <a:t>Data block 6</a:t>
            </a:r>
          </a:p>
        </p:txBody>
      </p:sp>
      <p:sp>
        <p:nvSpPr>
          <p:cNvPr id="320" name="TextBox 319"/>
          <p:cNvSpPr txBox="1"/>
          <p:nvPr/>
        </p:nvSpPr>
        <p:spPr>
          <a:xfrm>
            <a:off x="2454759" y="6331886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9300"/>
                </a:solidFill>
              </a:rPr>
              <a:t>Data block 7</a:t>
            </a:r>
          </a:p>
        </p:txBody>
      </p:sp>
      <p:graphicFrame>
        <p:nvGraphicFramePr>
          <p:cNvPr id="344" name="Table 3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387732"/>
              </p:ext>
            </p:extLst>
          </p:nvPr>
        </p:nvGraphicFramePr>
        <p:xfrm>
          <a:off x="4211749" y="3652859"/>
          <a:ext cx="11408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2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46" name="Table 3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300244"/>
              </p:ext>
            </p:extLst>
          </p:nvPr>
        </p:nvGraphicFramePr>
        <p:xfrm>
          <a:off x="5567479" y="3007426"/>
          <a:ext cx="11408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2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49" name="Table 3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451018"/>
              </p:ext>
            </p:extLst>
          </p:nvPr>
        </p:nvGraphicFramePr>
        <p:xfrm>
          <a:off x="6801505" y="3655692"/>
          <a:ext cx="11408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2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353" name="Straight Arrow Connector 352"/>
          <p:cNvCxnSpPr>
            <a:endCxn id="344" idx="0"/>
          </p:cNvCxnSpPr>
          <p:nvPr/>
        </p:nvCxnSpPr>
        <p:spPr>
          <a:xfrm flipH="1">
            <a:off x="4782161" y="3378266"/>
            <a:ext cx="942823" cy="274593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Straight Arrow Connector 353"/>
          <p:cNvCxnSpPr>
            <a:endCxn id="349" idx="0"/>
          </p:cNvCxnSpPr>
          <p:nvPr/>
        </p:nvCxnSpPr>
        <p:spPr>
          <a:xfrm>
            <a:off x="6114379" y="3383967"/>
            <a:ext cx="1257538" cy="271725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5" name="Rectangle 354"/>
          <p:cNvSpPr/>
          <p:nvPr/>
        </p:nvSpPr>
        <p:spPr bwMode="auto">
          <a:xfrm>
            <a:off x="5644033" y="3103673"/>
            <a:ext cx="161901" cy="147383"/>
          </a:xfrm>
          <a:prstGeom prst="rect">
            <a:avLst/>
          </a:prstGeom>
          <a:solidFill>
            <a:srgbClr val="0432FF"/>
          </a:solidFill>
          <a:ln w="25400" cap="flat" cmpd="sng" algn="ctr">
            <a:solidFill>
              <a:srgbClr val="0432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56" name="Rectangle 355"/>
          <p:cNvSpPr/>
          <p:nvPr/>
        </p:nvSpPr>
        <p:spPr bwMode="auto">
          <a:xfrm>
            <a:off x="6033428" y="3115395"/>
            <a:ext cx="161901" cy="147383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graphicFrame>
        <p:nvGraphicFramePr>
          <p:cNvPr id="98" name="Table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284570"/>
              </p:ext>
            </p:extLst>
          </p:nvPr>
        </p:nvGraphicFramePr>
        <p:xfrm>
          <a:off x="4290217" y="5543250"/>
          <a:ext cx="11408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2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99" name="Oval 98"/>
          <p:cNvSpPr/>
          <p:nvPr/>
        </p:nvSpPr>
        <p:spPr bwMode="auto">
          <a:xfrm>
            <a:off x="4318229" y="5600289"/>
            <a:ext cx="233716" cy="230390"/>
          </a:xfrm>
          <a:prstGeom prst="ellipse">
            <a:avLst/>
          </a:prstGeom>
          <a:solidFill>
            <a:srgbClr val="7030A0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graphicFrame>
        <p:nvGraphicFramePr>
          <p:cNvPr id="100" name="Table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94037"/>
              </p:ext>
            </p:extLst>
          </p:nvPr>
        </p:nvGraphicFramePr>
        <p:xfrm>
          <a:off x="5645947" y="4897817"/>
          <a:ext cx="11408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2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01" name="Oval 100"/>
          <p:cNvSpPr/>
          <p:nvPr/>
        </p:nvSpPr>
        <p:spPr bwMode="auto">
          <a:xfrm>
            <a:off x="4719411" y="5600480"/>
            <a:ext cx="233716" cy="230390"/>
          </a:xfrm>
          <a:prstGeom prst="ellipse">
            <a:avLst/>
          </a:prstGeom>
          <a:solidFill>
            <a:srgbClr val="00FA00"/>
          </a:solidFill>
          <a:ln w="25400" cap="flat" cmpd="sng" algn="ctr">
            <a:solidFill>
              <a:srgbClr val="00FA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5120593" y="5600289"/>
            <a:ext cx="233716" cy="230390"/>
          </a:xfrm>
          <a:prstGeom prst="ellipse">
            <a:avLst/>
          </a:prstGeom>
          <a:solidFill>
            <a:srgbClr val="FF40FF"/>
          </a:solidFill>
          <a:ln w="25400" cap="flat" cmpd="sng" algn="ctr">
            <a:solidFill>
              <a:srgbClr val="FF4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graphicFrame>
        <p:nvGraphicFramePr>
          <p:cNvPr id="103" name="Table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691282"/>
              </p:ext>
            </p:extLst>
          </p:nvPr>
        </p:nvGraphicFramePr>
        <p:xfrm>
          <a:off x="6879973" y="5546083"/>
          <a:ext cx="11408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2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04" name="Oval 103"/>
          <p:cNvSpPr/>
          <p:nvPr/>
        </p:nvSpPr>
        <p:spPr bwMode="auto">
          <a:xfrm>
            <a:off x="6953651" y="5598665"/>
            <a:ext cx="233716" cy="230390"/>
          </a:xfrm>
          <a:prstGeom prst="ellipse">
            <a:avLst/>
          </a:prstGeom>
          <a:solidFill>
            <a:srgbClr val="00FDFF"/>
          </a:solidFill>
          <a:ln w="25400" cap="flat" cmpd="sng" algn="ctr">
            <a:solidFill>
              <a:srgbClr val="00FD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5" name="Oval 104"/>
          <p:cNvSpPr/>
          <p:nvPr/>
        </p:nvSpPr>
        <p:spPr bwMode="auto">
          <a:xfrm>
            <a:off x="7333527" y="5616308"/>
            <a:ext cx="233716" cy="230390"/>
          </a:xfrm>
          <a:prstGeom prst="ellipse">
            <a:avLst/>
          </a:prstGeom>
          <a:solidFill>
            <a:srgbClr val="7A0019"/>
          </a:solidFill>
          <a:ln w="25400" cap="flat" cmpd="sng" algn="ctr">
            <a:solidFill>
              <a:srgbClr val="7A001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6" name="Oval 105"/>
          <p:cNvSpPr/>
          <p:nvPr/>
        </p:nvSpPr>
        <p:spPr bwMode="auto">
          <a:xfrm>
            <a:off x="7713403" y="5616308"/>
            <a:ext cx="233716" cy="230390"/>
          </a:xfrm>
          <a:prstGeom prst="ellipse">
            <a:avLst/>
          </a:prstGeom>
          <a:solidFill>
            <a:srgbClr val="FF9300"/>
          </a:solidFill>
          <a:ln w="25400" cap="flat" cmpd="sng" algn="ctr">
            <a:solidFill>
              <a:srgbClr val="FF9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graphicFrame>
        <p:nvGraphicFramePr>
          <p:cNvPr id="107" name="Table 1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845107"/>
              </p:ext>
            </p:extLst>
          </p:nvPr>
        </p:nvGraphicFramePr>
        <p:xfrm>
          <a:off x="3528367" y="6129054"/>
          <a:ext cx="80823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4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08" name="Table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897964"/>
              </p:ext>
            </p:extLst>
          </p:nvPr>
        </p:nvGraphicFramePr>
        <p:xfrm>
          <a:off x="4477707" y="6129054"/>
          <a:ext cx="808239" cy="365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4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5816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09" name="Table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862187"/>
              </p:ext>
            </p:extLst>
          </p:nvPr>
        </p:nvGraphicFramePr>
        <p:xfrm>
          <a:off x="5399334" y="6134078"/>
          <a:ext cx="808239" cy="365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4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5816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10" name="Table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86751"/>
              </p:ext>
            </p:extLst>
          </p:nvPr>
        </p:nvGraphicFramePr>
        <p:xfrm>
          <a:off x="6283481" y="6132730"/>
          <a:ext cx="80823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4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11" name="Table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565031"/>
              </p:ext>
            </p:extLst>
          </p:nvPr>
        </p:nvGraphicFramePr>
        <p:xfrm>
          <a:off x="7232821" y="6132730"/>
          <a:ext cx="808239" cy="365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4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5816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12" name="Table 1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193232"/>
              </p:ext>
            </p:extLst>
          </p:nvPr>
        </p:nvGraphicFramePr>
        <p:xfrm>
          <a:off x="8154448" y="6137754"/>
          <a:ext cx="693198" cy="365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0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10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10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5816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113" name="Straight Arrow Connector 112"/>
          <p:cNvCxnSpPr>
            <a:endCxn id="98" idx="0"/>
          </p:cNvCxnSpPr>
          <p:nvPr/>
        </p:nvCxnSpPr>
        <p:spPr>
          <a:xfrm flipH="1">
            <a:off x="4860629" y="5268657"/>
            <a:ext cx="942823" cy="274593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endCxn id="103" idx="0"/>
          </p:cNvCxnSpPr>
          <p:nvPr/>
        </p:nvCxnSpPr>
        <p:spPr>
          <a:xfrm>
            <a:off x="6192847" y="5274358"/>
            <a:ext cx="1257538" cy="271725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endCxn id="107" idx="0"/>
          </p:cNvCxnSpPr>
          <p:nvPr/>
        </p:nvCxnSpPr>
        <p:spPr>
          <a:xfrm flipH="1">
            <a:off x="3932486" y="5926507"/>
            <a:ext cx="491136" cy="202547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endCxn id="108" idx="0"/>
          </p:cNvCxnSpPr>
          <p:nvPr/>
        </p:nvCxnSpPr>
        <p:spPr>
          <a:xfrm>
            <a:off x="4855395" y="5913200"/>
            <a:ext cx="26431" cy="215854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endCxn id="109" idx="0"/>
          </p:cNvCxnSpPr>
          <p:nvPr/>
        </p:nvCxnSpPr>
        <p:spPr>
          <a:xfrm>
            <a:off x="5249513" y="5891767"/>
            <a:ext cx="553940" cy="242311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endCxn id="110" idx="0"/>
          </p:cNvCxnSpPr>
          <p:nvPr/>
        </p:nvCxnSpPr>
        <p:spPr>
          <a:xfrm flipH="1">
            <a:off x="6687600" y="5922014"/>
            <a:ext cx="401275" cy="210716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stCxn id="103" idx="2"/>
            <a:endCxn id="111" idx="0"/>
          </p:cNvCxnSpPr>
          <p:nvPr/>
        </p:nvCxnSpPr>
        <p:spPr>
          <a:xfrm>
            <a:off x="7450385" y="5916923"/>
            <a:ext cx="186555" cy="215807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endCxn id="112" idx="0"/>
          </p:cNvCxnSpPr>
          <p:nvPr/>
        </p:nvCxnSpPr>
        <p:spPr>
          <a:xfrm>
            <a:off x="7869631" y="5913200"/>
            <a:ext cx="631416" cy="224554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778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212" y="83307"/>
            <a:ext cx="8142919" cy="520422"/>
          </a:xfrm>
        </p:spPr>
        <p:txBody>
          <a:bodyPr/>
          <a:lstStyle/>
          <a:p>
            <a:r>
              <a:rPr lang="en-US" sz="2400" dirty="0">
                <a:latin typeface="Microsoft Sans Serif"/>
                <a:cs typeface="Microsoft Sans Serif"/>
              </a:rPr>
              <a:t>Tree Matching strategy</a:t>
            </a:r>
          </a:p>
        </p:txBody>
      </p:sp>
      <p:pic>
        <p:nvPicPr>
          <p:cNvPr id="8" name="Content Placeholder 7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90" y="763293"/>
            <a:ext cx="3297190" cy="2867322"/>
          </a:xfrm>
        </p:spPr>
      </p:pic>
      <p:sp>
        <p:nvSpPr>
          <p:cNvPr id="36" name="Rectangle 35"/>
          <p:cNvSpPr/>
          <p:nvPr/>
        </p:nvSpPr>
        <p:spPr bwMode="auto">
          <a:xfrm>
            <a:off x="1281029" y="1682009"/>
            <a:ext cx="137160" cy="137160"/>
          </a:xfrm>
          <a:prstGeom prst="rect">
            <a:avLst/>
          </a:prstGeom>
          <a:solidFill>
            <a:srgbClr val="0432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432FF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2690729" y="1308629"/>
            <a:ext cx="137160" cy="137160"/>
          </a:xfrm>
          <a:prstGeom prst="rect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2340209" y="2032529"/>
            <a:ext cx="137160" cy="137160"/>
          </a:xfrm>
          <a:prstGeom prst="rect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1288649" y="2775479"/>
            <a:ext cx="137160" cy="137160"/>
          </a:xfrm>
          <a:prstGeom prst="rect">
            <a:avLst/>
          </a:prstGeom>
          <a:solidFill>
            <a:srgbClr val="0432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8614" y="1761008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432FF"/>
                </a:solidFill>
              </a:rPr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385929" y="1377209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107799" y="2152536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020044" y="2823430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432FF"/>
                </a:solidFill>
              </a:rPr>
              <a:t>D</a:t>
            </a:r>
          </a:p>
        </p:txBody>
      </p:sp>
      <p:sp>
        <p:nvSpPr>
          <p:cNvPr id="88" name="Rectangle 87"/>
          <p:cNvSpPr/>
          <p:nvPr/>
        </p:nvSpPr>
        <p:spPr bwMode="auto">
          <a:xfrm>
            <a:off x="1265774" y="1657768"/>
            <a:ext cx="159079" cy="1271121"/>
          </a:xfrm>
          <a:prstGeom prst="rect">
            <a:avLst/>
          </a:prstGeom>
          <a:noFill/>
          <a:ln w="19050" cap="flat" cmpd="sng" algn="ctr">
            <a:solidFill>
              <a:srgbClr val="0432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2310216" y="1315490"/>
            <a:ext cx="534544" cy="85395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3454630" y="1689597"/>
            <a:ext cx="5572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Suppose an R-tree (primary index) is available for fire stations and houses, respectively.</a:t>
            </a:r>
          </a:p>
        </p:txBody>
      </p:sp>
      <p:sp>
        <p:nvSpPr>
          <p:cNvPr id="222" name="Rectangle 221"/>
          <p:cNvSpPr/>
          <p:nvPr/>
        </p:nvSpPr>
        <p:spPr bwMode="auto">
          <a:xfrm>
            <a:off x="467962" y="3264048"/>
            <a:ext cx="161901" cy="147383"/>
          </a:xfrm>
          <a:prstGeom prst="rect">
            <a:avLst/>
          </a:prstGeom>
          <a:solidFill>
            <a:srgbClr val="0432FF"/>
          </a:solidFill>
          <a:ln w="25400" cap="flat" cmpd="sng" algn="ctr">
            <a:solidFill>
              <a:srgbClr val="0432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23" name="Rectangle 222"/>
          <p:cNvSpPr/>
          <p:nvPr/>
        </p:nvSpPr>
        <p:spPr bwMode="auto">
          <a:xfrm>
            <a:off x="2083388" y="3274334"/>
            <a:ext cx="161901" cy="147383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669837" y="3225235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432FF"/>
                </a:solidFill>
              </a:rPr>
              <a:t>Data block 0</a:t>
            </a:r>
          </a:p>
        </p:txBody>
      </p:sp>
      <p:sp>
        <p:nvSpPr>
          <p:cNvPr id="243" name="TextBox 242"/>
          <p:cNvSpPr txBox="1"/>
          <p:nvPr/>
        </p:nvSpPr>
        <p:spPr>
          <a:xfrm>
            <a:off x="2285263" y="3245013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Data block 1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3443943" y="626569"/>
            <a:ext cx="55935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</a:rPr>
              <a:t>Query:</a:t>
            </a:r>
          </a:p>
          <a:p>
            <a:r>
              <a:rPr lang="en-US" sz="2000" dirty="0"/>
              <a:t>For each fire station, find all the houses within a distance &lt;= 1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366887" y="6152445"/>
            <a:ext cx="564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3</a:t>
            </a:r>
            <a:endParaRPr lang="en-US" dirty="0"/>
          </a:p>
        </p:txBody>
      </p:sp>
      <p:pic>
        <p:nvPicPr>
          <p:cNvPr id="274" name="Content Placeholder 7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458" y="3677943"/>
            <a:ext cx="3297190" cy="286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5" name="Oval 274"/>
          <p:cNvSpPr/>
          <p:nvPr/>
        </p:nvSpPr>
        <p:spPr bwMode="auto">
          <a:xfrm>
            <a:off x="1628125" y="4223279"/>
            <a:ext cx="137160" cy="137160"/>
          </a:xfrm>
          <a:prstGeom prst="ellipse">
            <a:avLst/>
          </a:prstGeom>
          <a:solidFill>
            <a:srgbClr val="00FA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76" name="Oval 275"/>
          <p:cNvSpPr/>
          <p:nvPr/>
        </p:nvSpPr>
        <p:spPr bwMode="auto">
          <a:xfrm>
            <a:off x="1963405" y="4581419"/>
            <a:ext cx="137160" cy="137160"/>
          </a:xfrm>
          <a:prstGeom prst="ellipse">
            <a:avLst/>
          </a:prstGeom>
          <a:solidFill>
            <a:srgbClr val="FF4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FF40FF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77" name="Oval 276"/>
          <p:cNvSpPr/>
          <p:nvPr/>
        </p:nvSpPr>
        <p:spPr bwMode="auto">
          <a:xfrm>
            <a:off x="2660635" y="4581419"/>
            <a:ext cx="137160" cy="137160"/>
          </a:xfrm>
          <a:prstGeom prst="ellipse">
            <a:avLst/>
          </a:prstGeom>
          <a:solidFill>
            <a:srgbClr val="FF4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78" name="Oval 277"/>
          <p:cNvSpPr/>
          <p:nvPr/>
        </p:nvSpPr>
        <p:spPr bwMode="auto">
          <a:xfrm>
            <a:off x="2660635" y="5324369"/>
            <a:ext cx="137160" cy="137160"/>
          </a:xfrm>
          <a:prstGeom prst="ellipse">
            <a:avLst/>
          </a:prstGeom>
          <a:solidFill>
            <a:srgbClr val="FF9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79" name="Oval 278"/>
          <p:cNvSpPr/>
          <p:nvPr/>
        </p:nvSpPr>
        <p:spPr bwMode="auto">
          <a:xfrm>
            <a:off x="1963405" y="5324369"/>
            <a:ext cx="137160" cy="137160"/>
          </a:xfrm>
          <a:prstGeom prst="ellipse">
            <a:avLst/>
          </a:prstGeom>
          <a:solidFill>
            <a:srgbClr val="7A001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80" name="Oval 279"/>
          <p:cNvSpPr/>
          <p:nvPr/>
        </p:nvSpPr>
        <p:spPr bwMode="auto">
          <a:xfrm>
            <a:off x="2317735" y="5690129"/>
            <a:ext cx="137160" cy="137160"/>
          </a:xfrm>
          <a:prstGeom prst="ellipse">
            <a:avLst/>
          </a:prstGeom>
          <a:solidFill>
            <a:srgbClr val="FF9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81" name="Oval 280"/>
          <p:cNvSpPr/>
          <p:nvPr/>
        </p:nvSpPr>
        <p:spPr bwMode="auto">
          <a:xfrm>
            <a:off x="1620505" y="5690129"/>
            <a:ext cx="137160" cy="137160"/>
          </a:xfrm>
          <a:prstGeom prst="ellipse">
            <a:avLst/>
          </a:prstGeom>
          <a:solidFill>
            <a:srgbClr val="7A001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82" name="Oval 281"/>
          <p:cNvSpPr/>
          <p:nvPr/>
        </p:nvSpPr>
        <p:spPr bwMode="auto">
          <a:xfrm>
            <a:off x="1620505" y="4947179"/>
            <a:ext cx="137160" cy="137160"/>
          </a:xfrm>
          <a:prstGeom prst="ellipse">
            <a:avLst/>
          </a:prstGeom>
          <a:solidFill>
            <a:srgbClr val="00FA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83" name="Oval 282"/>
          <p:cNvSpPr/>
          <p:nvPr/>
        </p:nvSpPr>
        <p:spPr bwMode="auto">
          <a:xfrm>
            <a:off x="923275" y="4581419"/>
            <a:ext cx="137160" cy="1371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84" name="Oval 283"/>
          <p:cNvSpPr/>
          <p:nvPr/>
        </p:nvSpPr>
        <p:spPr bwMode="auto">
          <a:xfrm>
            <a:off x="923275" y="4958609"/>
            <a:ext cx="137160" cy="1371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85" name="Oval 284"/>
          <p:cNvSpPr/>
          <p:nvPr/>
        </p:nvSpPr>
        <p:spPr bwMode="auto">
          <a:xfrm>
            <a:off x="1266175" y="5312939"/>
            <a:ext cx="137160" cy="137160"/>
          </a:xfrm>
          <a:prstGeom prst="ellipse">
            <a:avLst/>
          </a:prstGeom>
          <a:solidFill>
            <a:srgbClr val="00FD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86" name="Oval 285"/>
          <p:cNvSpPr/>
          <p:nvPr/>
        </p:nvSpPr>
        <p:spPr bwMode="auto">
          <a:xfrm>
            <a:off x="568945" y="5690129"/>
            <a:ext cx="137160" cy="137160"/>
          </a:xfrm>
          <a:prstGeom prst="ellipse">
            <a:avLst/>
          </a:prstGeom>
          <a:solidFill>
            <a:srgbClr val="00FD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87" name="TextBox 286"/>
          <p:cNvSpPr txBox="1"/>
          <p:nvPr/>
        </p:nvSpPr>
        <p:spPr>
          <a:xfrm>
            <a:off x="671429" y="4546203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288" name="TextBox 287"/>
          <p:cNvSpPr txBox="1"/>
          <p:nvPr/>
        </p:nvSpPr>
        <p:spPr>
          <a:xfrm>
            <a:off x="674975" y="4903255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030A0"/>
                </a:solidFill>
              </a:rPr>
              <a:t>b</a:t>
            </a:r>
          </a:p>
        </p:txBody>
      </p:sp>
      <p:sp>
        <p:nvSpPr>
          <p:cNvPr id="289" name="TextBox 288"/>
          <p:cNvSpPr txBox="1"/>
          <p:nvPr/>
        </p:nvSpPr>
        <p:spPr>
          <a:xfrm>
            <a:off x="1388818" y="4200383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A00"/>
                </a:solidFill>
              </a:rPr>
              <a:t>c</a:t>
            </a:r>
          </a:p>
        </p:txBody>
      </p:sp>
      <p:sp>
        <p:nvSpPr>
          <p:cNvPr id="290" name="TextBox 289"/>
          <p:cNvSpPr txBox="1"/>
          <p:nvPr/>
        </p:nvSpPr>
        <p:spPr>
          <a:xfrm>
            <a:off x="1789625" y="4625504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40FF"/>
                </a:solidFill>
              </a:rPr>
              <a:t>d</a:t>
            </a:r>
          </a:p>
        </p:txBody>
      </p:sp>
      <p:sp>
        <p:nvSpPr>
          <p:cNvPr id="291" name="TextBox 290"/>
          <p:cNvSpPr txBox="1"/>
          <p:nvPr/>
        </p:nvSpPr>
        <p:spPr>
          <a:xfrm>
            <a:off x="1407868" y="4917825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A00"/>
                </a:solidFill>
              </a:rPr>
              <a:t>e</a:t>
            </a:r>
          </a:p>
        </p:txBody>
      </p:sp>
      <p:sp>
        <p:nvSpPr>
          <p:cNvPr id="292" name="TextBox 291"/>
          <p:cNvSpPr txBox="1"/>
          <p:nvPr/>
        </p:nvSpPr>
        <p:spPr>
          <a:xfrm>
            <a:off x="2490704" y="4668352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40FF"/>
                </a:solidFill>
              </a:rPr>
              <a:t>f</a:t>
            </a:r>
          </a:p>
        </p:txBody>
      </p:sp>
      <p:sp>
        <p:nvSpPr>
          <p:cNvPr id="293" name="TextBox 292"/>
          <p:cNvSpPr txBox="1"/>
          <p:nvPr/>
        </p:nvSpPr>
        <p:spPr>
          <a:xfrm>
            <a:off x="386065" y="5708516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DFF"/>
                </a:solidFill>
              </a:rPr>
              <a:t>g</a:t>
            </a:r>
          </a:p>
        </p:txBody>
      </p:sp>
      <p:sp>
        <p:nvSpPr>
          <p:cNvPr id="294" name="TextBox 293"/>
          <p:cNvSpPr txBox="1"/>
          <p:nvPr/>
        </p:nvSpPr>
        <p:spPr>
          <a:xfrm>
            <a:off x="1088624" y="5361940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DFF"/>
                </a:solidFill>
              </a:rPr>
              <a:t>h</a:t>
            </a:r>
          </a:p>
        </p:txBody>
      </p:sp>
      <p:sp>
        <p:nvSpPr>
          <p:cNvPr id="295" name="TextBox 294"/>
          <p:cNvSpPr txBox="1"/>
          <p:nvPr/>
        </p:nvSpPr>
        <p:spPr>
          <a:xfrm>
            <a:off x="1802999" y="5377152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7A0019"/>
                </a:solidFill>
              </a:rPr>
              <a:t>i</a:t>
            </a:r>
            <a:endParaRPr lang="en-US" sz="1600" dirty="0">
              <a:solidFill>
                <a:srgbClr val="7A0019"/>
              </a:solidFill>
            </a:endParaRPr>
          </a:p>
        </p:txBody>
      </p:sp>
      <p:sp>
        <p:nvSpPr>
          <p:cNvPr id="296" name="TextBox 295"/>
          <p:cNvSpPr txBox="1"/>
          <p:nvPr/>
        </p:nvSpPr>
        <p:spPr>
          <a:xfrm>
            <a:off x="1472424" y="5768641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A0019"/>
                </a:solidFill>
              </a:rPr>
              <a:t>j</a:t>
            </a:r>
          </a:p>
        </p:txBody>
      </p:sp>
      <p:sp>
        <p:nvSpPr>
          <p:cNvPr id="297" name="TextBox 296"/>
          <p:cNvSpPr txBox="1"/>
          <p:nvPr/>
        </p:nvSpPr>
        <p:spPr>
          <a:xfrm>
            <a:off x="2490704" y="5392949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9300"/>
                </a:solidFill>
              </a:rPr>
              <a:t>k</a:t>
            </a:r>
          </a:p>
        </p:txBody>
      </p:sp>
      <p:sp>
        <p:nvSpPr>
          <p:cNvPr id="298" name="TextBox 297"/>
          <p:cNvSpPr txBox="1"/>
          <p:nvPr/>
        </p:nvSpPr>
        <p:spPr>
          <a:xfrm>
            <a:off x="2221598" y="5782531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9300"/>
                </a:solidFill>
              </a:rPr>
              <a:t>l</a:t>
            </a:r>
          </a:p>
        </p:txBody>
      </p:sp>
      <p:sp>
        <p:nvSpPr>
          <p:cNvPr id="299" name="Rectangle 298"/>
          <p:cNvSpPr/>
          <p:nvPr/>
        </p:nvSpPr>
        <p:spPr bwMode="auto">
          <a:xfrm>
            <a:off x="903671" y="4557324"/>
            <a:ext cx="184953" cy="538445"/>
          </a:xfrm>
          <a:prstGeom prst="rect">
            <a:avLst/>
          </a:prstGeom>
          <a:noFill/>
          <a:ln w="19050" cap="flat" cmpd="sng" algn="ctr">
            <a:solidFill>
              <a:srgbClr val="7030A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00" name="Rectangle 299"/>
          <p:cNvSpPr/>
          <p:nvPr/>
        </p:nvSpPr>
        <p:spPr bwMode="auto">
          <a:xfrm>
            <a:off x="1611101" y="4193783"/>
            <a:ext cx="174978" cy="905370"/>
          </a:xfrm>
          <a:prstGeom prst="rect">
            <a:avLst/>
          </a:prstGeom>
          <a:noFill/>
          <a:ln w="19050" cap="flat" cmpd="sng" algn="ctr">
            <a:solidFill>
              <a:srgbClr val="00FA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1941729" y="4572569"/>
            <a:ext cx="886160" cy="157202"/>
          </a:xfrm>
          <a:prstGeom prst="rect">
            <a:avLst/>
          </a:prstGeom>
          <a:noFill/>
          <a:ln w="19050" cap="flat" cmpd="sng" algn="ctr">
            <a:solidFill>
              <a:srgbClr val="FF4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563616" y="5305270"/>
            <a:ext cx="839720" cy="508622"/>
          </a:xfrm>
          <a:prstGeom prst="rect">
            <a:avLst/>
          </a:prstGeom>
          <a:noFill/>
          <a:ln w="19050" cap="flat" cmpd="sng" algn="ctr">
            <a:solidFill>
              <a:srgbClr val="00FD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03" name="Rectangle 302"/>
          <p:cNvSpPr/>
          <p:nvPr/>
        </p:nvSpPr>
        <p:spPr bwMode="auto">
          <a:xfrm>
            <a:off x="1628125" y="5316243"/>
            <a:ext cx="494736" cy="511046"/>
          </a:xfrm>
          <a:prstGeom prst="rect">
            <a:avLst/>
          </a:prstGeom>
          <a:noFill/>
          <a:ln w="19050" cap="flat" cmpd="sng" algn="ctr">
            <a:solidFill>
              <a:srgbClr val="7A0019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04" name="Rectangle 303"/>
          <p:cNvSpPr/>
          <p:nvPr/>
        </p:nvSpPr>
        <p:spPr bwMode="auto">
          <a:xfrm>
            <a:off x="2314353" y="5328615"/>
            <a:ext cx="513536" cy="498674"/>
          </a:xfrm>
          <a:prstGeom prst="rect">
            <a:avLst/>
          </a:prstGeom>
          <a:noFill/>
          <a:ln w="19050" cap="flat" cmpd="sng" algn="ctr">
            <a:solidFill>
              <a:srgbClr val="FF93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05" name="Rectangle 304"/>
          <p:cNvSpPr/>
          <p:nvPr/>
        </p:nvSpPr>
        <p:spPr bwMode="auto">
          <a:xfrm>
            <a:off x="851594" y="4133396"/>
            <a:ext cx="2044374" cy="1001733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06" name="Rectangle 305"/>
          <p:cNvSpPr/>
          <p:nvPr/>
        </p:nvSpPr>
        <p:spPr bwMode="auto">
          <a:xfrm>
            <a:off x="509542" y="5241809"/>
            <a:ext cx="2386426" cy="658786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07" name="Oval 306"/>
          <p:cNvSpPr/>
          <p:nvPr/>
        </p:nvSpPr>
        <p:spPr bwMode="auto">
          <a:xfrm>
            <a:off x="1396142" y="5433377"/>
            <a:ext cx="233716" cy="23039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Y</a:t>
            </a:r>
          </a:p>
        </p:txBody>
      </p:sp>
      <p:sp>
        <p:nvSpPr>
          <p:cNvPr id="308" name="Oval 307"/>
          <p:cNvSpPr/>
          <p:nvPr/>
        </p:nvSpPr>
        <p:spPr bwMode="auto">
          <a:xfrm>
            <a:off x="926538" y="4188891"/>
            <a:ext cx="233716" cy="23039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X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09" name="Oval 308"/>
          <p:cNvSpPr/>
          <p:nvPr/>
        </p:nvSpPr>
        <p:spPr bwMode="auto">
          <a:xfrm>
            <a:off x="2332665" y="6402693"/>
            <a:ext cx="199104" cy="161796"/>
          </a:xfrm>
          <a:prstGeom prst="ellipse">
            <a:avLst/>
          </a:prstGeom>
          <a:solidFill>
            <a:srgbClr val="FF9300"/>
          </a:solidFill>
          <a:ln w="25400" cap="flat" cmpd="sng" algn="ctr">
            <a:solidFill>
              <a:srgbClr val="FF9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10" name="Oval 309"/>
          <p:cNvSpPr/>
          <p:nvPr/>
        </p:nvSpPr>
        <p:spPr bwMode="auto">
          <a:xfrm>
            <a:off x="1179247" y="6393460"/>
            <a:ext cx="199104" cy="161796"/>
          </a:xfrm>
          <a:prstGeom prst="ellipse">
            <a:avLst/>
          </a:prstGeom>
          <a:solidFill>
            <a:srgbClr val="7A0019"/>
          </a:solidFill>
          <a:ln w="25400" cap="flat" cmpd="sng" algn="ctr">
            <a:solidFill>
              <a:srgbClr val="7A001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11" name="Oval 310"/>
          <p:cNvSpPr/>
          <p:nvPr/>
        </p:nvSpPr>
        <p:spPr bwMode="auto">
          <a:xfrm>
            <a:off x="19637" y="6376878"/>
            <a:ext cx="199104" cy="161796"/>
          </a:xfrm>
          <a:prstGeom prst="ellipse">
            <a:avLst/>
          </a:prstGeom>
          <a:solidFill>
            <a:srgbClr val="00FDFF"/>
          </a:solidFill>
          <a:ln w="25400" cap="flat" cmpd="sng" algn="ctr">
            <a:solidFill>
              <a:srgbClr val="00FD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12" name="Oval 311"/>
          <p:cNvSpPr/>
          <p:nvPr/>
        </p:nvSpPr>
        <p:spPr bwMode="auto">
          <a:xfrm>
            <a:off x="2332665" y="6125341"/>
            <a:ext cx="199104" cy="161796"/>
          </a:xfrm>
          <a:prstGeom prst="ellipse">
            <a:avLst/>
          </a:prstGeom>
          <a:solidFill>
            <a:srgbClr val="FF40FF"/>
          </a:solidFill>
          <a:ln w="25400" cap="flat" cmpd="sng" algn="ctr">
            <a:solidFill>
              <a:srgbClr val="FF4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13" name="Oval 312"/>
          <p:cNvSpPr/>
          <p:nvPr/>
        </p:nvSpPr>
        <p:spPr bwMode="auto">
          <a:xfrm>
            <a:off x="1176296" y="6122030"/>
            <a:ext cx="199104" cy="161796"/>
          </a:xfrm>
          <a:prstGeom prst="ellipse">
            <a:avLst/>
          </a:prstGeom>
          <a:solidFill>
            <a:srgbClr val="00FA00"/>
          </a:solidFill>
          <a:ln w="25400" cap="flat" cmpd="sng" algn="ctr">
            <a:solidFill>
              <a:srgbClr val="00FA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14" name="Oval 313"/>
          <p:cNvSpPr/>
          <p:nvPr/>
        </p:nvSpPr>
        <p:spPr bwMode="auto">
          <a:xfrm>
            <a:off x="19637" y="6157075"/>
            <a:ext cx="199104" cy="161796"/>
          </a:xfrm>
          <a:prstGeom prst="ellipse">
            <a:avLst/>
          </a:prstGeom>
          <a:solidFill>
            <a:srgbClr val="7030A0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15" name="TextBox 314"/>
          <p:cNvSpPr txBox="1"/>
          <p:nvPr/>
        </p:nvSpPr>
        <p:spPr>
          <a:xfrm>
            <a:off x="179085" y="6064735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7030A0"/>
                </a:solidFill>
              </a:rPr>
              <a:t>Data block 2</a:t>
            </a:r>
          </a:p>
        </p:txBody>
      </p:sp>
      <p:sp>
        <p:nvSpPr>
          <p:cNvPr id="316" name="TextBox 315"/>
          <p:cNvSpPr txBox="1"/>
          <p:nvPr/>
        </p:nvSpPr>
        <p:spPr>
          <a:xfrm>
            <a:off x="1334112" y="6072726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FA00"/>
                </a:solidFill>
              </a:rPr>
              <a:t>Data block 3</a:t>
            </a:r>
          </a:p>
        </p:txBody>
      </p:sp>
      <p:sp>
        <p:nvSpPr>
          <p:cNvPr id="317" name="TextBox 316"/>
          <p:cNvSpPr txBox="1"/>
          <p:nvPr/>
        </p:nvSpPr>
        <p:spPr>
          <a:xfrm>
            <a:off x="2454759" y="6059335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40FF"/>
                </a:solidFill>
              </a:rPr>
              <a:t>Data block 4</a:t>
            </a:r>
          </a:p>
        </p:txBody>
      </p:sp>
      <p:sp>
        <p:nvSpPr>
          <p:cNvPr id="318" name="TextBox 317"/>
          <p:cNvSpPr txBox="1"/>
          <p:nvPr/>
        </p:nvSpPr>
        <p:spPr>
          <a:xfrm>
            <a:off x="184910" y="6319186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FDFF"/>
                </a:solidFill>
              </a:rPr>
              <a:t>Data block 5</a:t>
            </a:r>
          </a:p>
        </p:txBody>
      </p:sp>
      <p:sp>
        <p:nvSpPr>
          <p:cNvPr id="319" name="TextBox 318"/>
          <p:cNvSpPr txBox="1"/>
          <p:nvPr/>
        </p:nvSpPr>
        <p:spPr>
          <a:xfrm>
            <a:off x="1346811" y="6343178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7A0019"/>
                </a:solidFill>
              </a:rPr>
              <a:t>Data block 6</a:t>
            </a:r>
          </a:p>
        </p:txBody>
      </p:sp>
      <p:sp>
        <p:nvSpPr>
          <p:cNvPr id="320" name="TextBox 319"/>
          <p:cNvSpPr txBox="1"/>
          <p:nvPr/>
        </p:nvSpPr>
        <p:spPr>
          <a:xfrm>
            <a:off x="2454759" y="6331886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9300"/>
                </a:solidFill>
              </a:rPr>
              <a:t>Data block 7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433017" y="2538715"/>
            <a:ext cx="12747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Algorithm: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638611" y="3258143"/>
            <a:ext cx="5388241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2000" dirty="0"/>
              <a:t>For all MBR M2 of R-tree2 node2</a:t>
            </a:r>
          </a:p>
          <a:p>
            <a:pPr>
              <a:spcAft>
                <a:spcPts val="200"/>
              </a:spcAft>
            </a:pPr>
            <a:r>
              <a:rPr lang="en-US" sz="2000" dirty="0"/>
              <a:t>	For all MBR M1 of R-tree1 node1</a:t>
            </a:r>
          </a:p>
          <a:p>
            <a:pPr>
              <a:spcAft>
                <a:spcPts val="200"/>
              </a:spcAft>
            </a:pPr>
            <a:r>
              <a:rPr lang="en-US" sz="2000" dirty="0"/>
              <a:t>		IF (if </a:t>
            </a:r>
            <a:r>
              <a:rPr lang="en-US" sz="2000" dirty="0" err="1"/>
              <a:t>mindist</a:t>
            </a:r>
            <a:r>
              <a:rPr lang="en-US" sz="2000" dirty="0"/>
              <a:t>(M2,M1) =&lt; 1) </a:t>
            </a:r>
          </a:p>
          <a:p>
            <a:pPr>
              <a:spcAft>
                <a:spcPts val="200"/>
              </a:spcAft>
            </a:pPr>
            <a:r>
              <a:rPr lang="en-US" sz="2000" dirty="0"/>
              <a:t>			If (node1 and node2 are leaves)</a:t>
            </a:r>
          </a:p>
          <a:p>
            <a:pPr>
              <a:spcAft>
                <a:spcPts val="200"/>
              </a:spcAft>
            </a:pPr>
            <a:r>
              <a:rPr lang="en-US" sz="2000" dirty="0"/>
              <a:t>				</a:t>
            </a:r>
            <a:r>
              <a:rPr lang="en-US" sz="2000" b="1" dirty="0">
                <a:solidFill>
                  <a:srgbClr val="0070C0"/>
                </a:solidFill>
              </a:rPr>
              <a:t>&lt;perform the join&gt;</a:t>
            </a:r>
          </a:p>
          <a:p>
            <a:pPr>
              <a:spcAft>
                <a:spcPts val="200"/>
              </a:spcAft>
            </a:pPr>
            <a:r>
              <a:rPr lang="en-US" sz="2000" dirty="0"/>
              <a:t>			Else if (node1 is leaf page)</a:t>
            </a:r>
          </a:p>
          <a:p>
            <a:pPr>
              <a:spcAft>
                <a:spcPts val="200"/>
              </a:spcAft>
            </a:pPr>
            <a:r>
              <a:rPr lang="en-US" sz="2000" dirty="0"/>
              <a:t>				Read child of M2</a:t>
            </a:r>
          </a:p>
          <a:p>
            <a:pPr>
              <a:spcAft>
                <a:spcPts val="200"/>
              </a:spcAft>
            </a:pPr>
            <a:r>
              <a:rPr lang="en-US" sz="2000" dirty="0"/>
              <a:t>				Tree Match (node1, M2.child) </a:t>
            </a:r>
          </a:p>
          <a:p>
            <a:pPr>
              <a:spcAft>
                <a:spcPts val="200"/>
              </a:spcAft>
            </a:pPr>
            <a:r>
              <a:rPr lang="en-US" sz="2000" dirty="0"/>
              <a:t>                      Else if(node2 is a leaf page)</a:t>
            </a:r>
          </a:p>
          <a:p>
            <a:pPr>
              <a:spcAft>
                <a:spcPts val="200"/>
              </a:spcAft>
            </a:pPr>
            <a:r>
              <a:rPr lang="en-US" sz="2000" dirty="0"/>
              <a:t>				………..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3433017" y="2928889"/>
            <a:ext cx="4657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Tree Match(Rtree1 node1, Rtree2 node2)</a:t>
            </a:r>
          </a:p>
        </p:txBody>
      </p:sp>
    </p:spTree>
    <p:extLst>
      <p:ext uri="{BB962C8B-B14F-4D97-AF65-F5344CB8AC3E}">
        <p14:creationId xmlns:p14="http://schemas.microsoft.com/office/powerpoint/2010/main" val="84172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" name="Table 1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977087"/>
              </p:ext>
            </p:extLst>
          </p:nvPr>
        </p:nvGraphicFramePr>
        <p:xfrm>
          <a:off x="5399334" y="6134078"/>
          <a:ext cx="808239" cy="365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4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5816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212" y="83307"/>
            <a:ext cx="8142919" cy="520422"/>
          </a:xfrm>
        </p:spPr>
        <p:txBody>
          <a:bodyPr/>
          <a:lstStyle/>
          <a:p>
            <a:r>
              <a:rPr lang="en-US" sz="2400" dirty="0">
                <a:latin typeface="Microsoft Sans Serif"/>
                <a:cs typeface="Microsoft Sans Serif"/>
              </a:rPr>
              <a:t>Tree Matching strategy</a:t>
            </a:r>
          </a:p>
        </p:txBody>
      </p:sp>
      <p:pic>
        <p:nvPicPr>
          <p:cNvPr id="8" name="Content Placeholder 7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90" y="763293"/>
            <a:ext cx="3297190" cy="2867322"/>
          </a:xfrm>
        </p:spPr>
      </p:pic>
      <p:sp>
        <p:nvSpPr>
          <p:cNvPr id="36" name="Rectangle 35"/>
          <p:cNvSpPr/>
          <p:nvPr/>
        </p:nvSpPr>
        <p:spPr bwMode="auto">
          <a:xfrm>
            <a:off x="1281029" y="1682009"/>
            <a:ext cx="137160" cy="137160"/>
          </a:xfrm>
          <a:prstGeom prst="rect">
            <a:avLst/>
          </a:prstGeom>
          <a:solidFill>
            <a:srgbClr val="0432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432FF"/>
              </a:solidFill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2690729" y="1308629"/>
            <a:ext cx="137160" cy="137160"/>
          </a:xfrm>
          <a:prstGeom prst="rect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prstClr val="black"/>
              </a:solidFill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2340209" y="2032529"/>
            <a:ext cx="137160" cy="137160"/>
          </a:xfrm>
          <a:prstGeom prst="rect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prstClr val="black"/>
              </a:solidFill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1288649" y="2775479"/>
            <a:ext cx="137160" cy="137160"/>
          </a:xfrm>
          <a:prstGeom prst="rect">
            <a:avLst/>
          </a:prstGeom>
          <a:solidFill>
            <a:srgbClr val="0432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prstClr val="black"/>
              </a:solidFill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8614" y="1761008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432FF"/>
                </a:solidFill>
              </a:rPr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385929" y="1377209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107799" y="2152536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020044" y="2823430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432FF"/>
                </a:solidFill>
              </a:rPr>
              <a:t>D</a:t>
            </a:r>
          </a:p>
        </p:txBody>
      </p:sp>
      <p:sp>
        <p:nvSpPr>
          <p:cNvPr id="88" name="Rectangle 87"/>
          <p:cNvSpPr/>
          <p:nvPr/>
        </p:nvSpPr>
        <p:spPr bwMode="auto">
          <a:xfrm>
            <a:off x="1265774" y="1657768"/>
            <a:ext cx="159079" cy="1271121"/>
          </a:xfrm>
          <a:prstGeom prst="rect">
            <a:avLst/>
          </a:prstGeom>
          <a:noFill/>
          <a:ln w="19050" cap="flat" cmpd="sng" algn="ctr">
            <a:solidFill>
              <a:srgbClr val="0432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2310216" y="1315490"/>
            <a:ext cx="534544" cy="85395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3454630" y="1689597"/>
            <a:ext cx="5572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Suppose an R-tree (primary index) is available for fire stations and houses, respectively.</a:t>
            </a:r>
          </a:p>
        </p:txBody>
      </p:sp>
      <p:sp>
        <p:nvSpPr>
          <p:cNvPr id="222" name="Rectangle 221"/>
          <p:cNvSpPr/>
          <p:nvPr/>
        </p:nvSpPr>
        <p:spPr bwMode="auto">
          <a:xfrm>
            <a:off x="467962" y="3264048"/>
            <a:ext cx="161901" cy="147383"/>
          </a:xfrm>
          <a:prstGeom prst="rect">
            <a:avLst/>
          </a:prstGeom>
          <a:solidFill>
            <a:srgbClr val="0432FF"/>
          </a:solidFill>
          <a:ln w="25400" cap="flat" cmpd="sng" algn="ctr">
            <a:solidFill>
              <a:srgbClr val="0432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23" name="Rectangle 222"/>
          <p:cNvSpPr/>
          <p:nvPr/>
        </p:nvSpPr>
        <p:spPr bwMode="auto">
          <a:xfrm>
            <a:off x="2083388" y="3274334"/>
            <a:ext cx="161901" cy="147383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669837" y="3225235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432FF"/>
                </a:solidFill>
              </a:rPr>
              <a:t>Data block 0</a:t>
            </a:r>
          </a:p>
        </p:txBody>
      </p:sp>
      <p:sp>
        <p:nvSpPr>
          <p:cNvPr id="243" name="TextBox 242"/>
          <p:cNvSpPr txBox="1"/>
          <p:nvPr/>
        </p:nvSpPr>
        <p:spPr>
          <a:xfrm>
            <a:off x="2285263" y="3245013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Data block 1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3443943" y="626569"/>
            <a:ext cx="55935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</a:rPr>
              <a:t>Query:</a:t>
            </a:r>
          </a:p>
          <a:p>
            <a:r>
              <a:rPr lang="en-US" sz="2000" dirty="0">
                <a:solidFill>
                  <a:prstClr val="black"/>
                </a:solidFill>
              </a:rPr>
              <a:t>For each fire station, find all the houses within a distance &lt;= 1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366887" y="6152445"/>
            <a:ext cx="564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</a:rPr>
              <a:t>3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274" name="Content Placeholder 7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458" y="3677943"/>
            <a:ext cx="3297190" cy="286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5" name="Oval 274"/>
          <p:cNvSpPr/>
          <p:nvPr/>
        </p:nvSpPr>
        <p:spPr bwMode="auto">
          <a:xfrm>
            <a:off x="1628125" y="4223279"/>
            <a:ext cx="137160" cy="137160"/>
          </a:xfrm>
          <a:prstGeom prst="ellipse">
            <a:avLst/>
          </a:prstGeom>
          <a:solidFill>
            <a:srgbClr val="00FA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76" name="Oval 275"/>
          <p:cNvSpPr/>
          <p:nvPr/>
        </p:nvSpPr>
        <p:spPr bwMode="auto">
          <a:xfrm>
            <a:off x="1963405" y="4581419"/>
            <a:ext cx="137160" cy="137160"/>
          </a:xfrm>
          <a:prstGeom prst="ellipse">
            <a:avLst/>
          </a:prstGeom>
          <a:solidFill>
            <a:srgbClr val="FF4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40FF"/>
              </a:solidFill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77" name="Oval 276"/>
          <p:cNvSpPr/>
          <p:nvPr/>
        </p:nvSpPr>
        <p:spPr bwMode="auto">
          <a:xfrm>
            <a:off x="2660635" y="4581419"/>
            <a:ext cx="137160" cy="137160"/>
          </a:xfrm>
          <a:prstGeom prst="ellipse">
            <a:avLst/>
          </a:prstGeom>
          <a:solidFill>
            <a:srgbClr val="FF4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78" name="Oval 277"/>
          <p:cNvSpPr/>
          <p:nvPr/>
        </p:nvSpPr>
        <p:spPr bwMode="auto">
          <a:xfrm>
            <a:off x="2660635" y="5324369"/>
            <a:ext cx="137160" cy="137160"/>
          </a:xfrm>
          <a:prstGeom prst="ellipse">
            <a:avLst/>
          </a:prstGeom>
          <a:solidFill>
            <a:srgbClr val="FF9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79" name="Oval 278"/>
          <p:cNvSpPr/>
          <p:nvPr/>
        </p:nvSpPr>
        <p:spPr bwMode="auto">
          <a:xfrm>
            <a:off x="1963405" y="5324369"/>
            <a:ext cx="137160" cy="137160"/>
          </a:xfrm>
          <a:prstGeom prst="ellipse">
            <a:avLst/>
          </a:prstGeom>
          <a:solidFill>
            <a:srgbClr val="7A001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80" name="Oval 279"/>
          <p:cNvSpPr/>
          <p:nvPr/>
        </p:nvSpPr>
        <p:spPr bwMode="auto">
          <a:xfrm>
            <a:off x="2317735" y="5690129"/>
            <a:ext cx="137160" cy="137160"/>
          </a:xfrm>
          <a:prstGeom prst="ellipse">
            <a:avLst/>
          </a:prstGeom>
          <a:solidFill>
            <a:srgbClr val="FF9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81" name="Oval 280"/>
          <p:cNvSpPr/>
          <p:nvPr/>
        </p:nvSpPr>
        <p:spPr bwMode="auto">
          <a:xfrm>
            <a:off x="1620505" y="5690129"/>
            <a:ext cx="137160" cy="137160"/>
          </a:xfrm>
          <a:prstGeom prst="ellipse">
            <a:avLst/>
          </a:prstGeom>
          <a:solidFill>
            <a:srgbClr val="7A001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82" name="Oval 281"/>
          <p:cNvSpPr/>
          <p:nvPr/>
        </p:nvSpPr>
        <p:spPr bwMode="auto">
          <a:xfrm>
            <a:off x="1620505" y="4947179"/>
            <a:ext cx="137160" cy="137160"/>
          </a:xfrm>
          <a:prstGeom prst="ellipse">
            <a:avLst/>
          </a:prstGeom>
          <a:solidFill>
            <a:srgbClr val="00FA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83" name="Oval 282"/>
          <p:cNvSpPr/>
          <p:nvPr/>
        </p:nvSpPr>
        <p:spPr bwMode="auto">
          <a:xfrm>
            <a:off x="923275" y="4581419"/>
            <a:ext cx="137160" cy="1371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84" name="Oval 283"/>
          <p:cNvSpPr/>
          <p:nvPr/>
        </p:nvSpPr>
        <p:spPr bwMode="auto">
          <a:xfrm>
            <a:off x="923275" y="4958609"/>
            <a:ext cx="137160" cy="1371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85" name="Oval 284"/>
          <p:cNvSpPr/>
          <p:nvPr/>
        </p:nvSpPr>
        <p:spPr bwMode="auto">
          <a:xfrm>
            <a:off x="1266175" y="5312939"/>
            <a:ext cx="137160" cy="137160"/>
          </a:xfrm>
          <a:prstGeom prst="ellipse">
            <a:avLst/>
          </a:prstGeom>
          <a:solidFill>
            <a:srgbClr val="00FD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86" name="Oval 285"/>
          <p:cNvSpPr/>
          <p:nvPr/>
        </p:nvSpPr>
        <p:spPr bwMode="auto">
          <a:xfrm>
            <a:off x="568945" y="5690129"/>
            <a:ext cx="137160" cy="137160"/>
          </a:xfrm>
          <a:prstGeom prst="ellipse">
            <a:avLst/>
          </a:prstGeom>
          <a:solidFill>
            <a:srgbClr val="00FD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87" name="TextBox 286"/>
          <p:cNvSpPr txBox="1"/>
          <p:nvPr/>
        </p:nvSpPr>
        <p:spPr>
          <a:xfrm>
            <a:off x="671429" y="4546203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288" name="TextBox 287"/>
          <p:cNvSpPr txBox="1"/>
          <p:nvPr/>
        </p:nvSpPr>
        <p:spPr>
          <a:xfrm>
            <a:off x="674975" y="4903255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030A0"/>
                </a:solidFill>
              </a:rPr>
              <a:t>b</a:t>
            </a:r>
          </a:p>
        </p:txBody>
      </p:sp>
      <p:sp>
        <p:nvSpPr>
          <p:cNvPr id="289" name="TextBox 288"/>
          <p:cNvSpPr txBox="1"/>
          <p:nvPr/>
        </p:nvSpPr>
        <p:spPr>
          <a:xfrm>
            <a:off x="1388818" y="4200383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A00"/>
                </a:solidFill>
              </a:rPr>
              <a:t>c</a:t>
            </a:r>
          </a:p>
        </p:txBody>
      </p:sp>
      <p:sp>
        <p:nvSpPr>
          <p:cNvPr id="290" name="TextBox 289"/>
          <p:cNvSpPr txBox="1"/>
          <p:nvPr/>
        </p:nvSpPr>
        <p:spPr>
          <a:xfrm>
            <a:off x="1789625" y="4625504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40FF"/>
                </a:solidFill>
              </a:rPr>
              <a:t>d</a:t>
            </a:r>
          </a:p>
        </p:txBody>
      </p:sp>
      <p:sp>
        <p:nvSpPr>
          <p:cNvPr id="291" name="TextBox 290"/>
          <p:cNvSpPr txBox="1"/>
          <p:nvPr/>
        </p:nvSpPr>
        <p:spPr>
          <a:xfrm>
            <a:off x="1407868" y="4917825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A00"/>
                </a:solidFill>
              </a:rPr>
              <a:t>e</a:t>
            </a:r>
          </a:p>
        </p:txBody>
      </p:sp>
      <p:sp>
        <p:nvSpPr>
          <p:cNvPr id="292" name="TextBox 291"/>
          <p:cNvSpPr txBox="1"/>
          <p:nvPr/>
        </p:nvSpPr>
        <p:spPr>
          <a:xfrm>
            <a:off x="2490704" y="4668352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40FF"/>
                </a:solidFill>
              </a:rPr>
              <a:t>f</a:t>
            </a:r>
          </a:p>
        </p:txBody>
      </p:sp>
      <p:sp>
        <p:nvSpPr>
          <p:cNvPr id="293" name="TextBox 292"/>
          <p:cNvSpPr txBox="1"/>
          <p:nvPr/>
        </p:nvSpPr>
        <p:spPr>
          <a:xfrm>
            <a:off x="386065" y="5708516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DFF"/>
                </a:solidFill>
              </a:rPr>
              <a:t>g</a:t>
            </a:r>
          </a:p>
        </p:txBody>
      </p:sp>
      <p:sp>
        <p:nvSpPr>
          <p:cNvPr id="294" name="TextBox 293"/>
          <p:cNvSpPr txBox="1"/>
          <p:nvPr/>
        </p:nvSpPr>
        <p:spPr>
          <a:xfrm>
            <a:off x="1088624" y="5361940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DFF"/>
                </a:solidFill>
              </a:rPr>
              <a:t>h</a:t>
            </a:r>
          </a:p>
        </p:txBody>
      </p:sp>
      <p:sp>
        <p:nvSpPr>
          <p:cNvPr id="295" name="TextBox 294"/>
          <p:cNvSpPr txBox="1"/>
          <p:nvPr/>
        </p:nvSpPr>
        <p:spPr>
          <a:xfrm>
            <a:off x="1802999" y="5377152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7A0019"/>
                </a:solidFill>
              </a:rPr>
              <a:t>i</a:t>
            </a:r>
            <a:endParaRPr lang="en-US" sz="1600" dirty="0">
              <a:solidFill>
                <a:srgbClr val="7A0019"/>
              </a:solidFill>
            </a:endParaRPr>
          </a:p>
        </p:txBody>
      </p:sp>
      <p:sp>
        <p:nvSpPr>
          <p:cNvPr id="296" name="TextBox 295"/>
          <p:cNvSpPr txBox="1"/>
          <p:nvPr/>
        </p:nvSpPr>
        <p:spPr>
          <a:xfrm>
            <a:off x="1472424" y="5768641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A0019"/>
                </a:solidFill>
              </a:rPr>
              <a:t>j</a:t>
            </a:r>
          </a:p>
        </p:txBody>
      </p:sp>
      <p:sp>
        <p:nvSpPr>
          <p:cNvPr id="297" name="TextBox 296"/>
          <p:cNvSpPr txBox="1"/>
          <p:nvPr/>
        </p:nvSpPr>
        <p:spPr>
          <a:xfrm>
            <a:off x="2490704" y="5392949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9300"/>
                </a:solidFill>
              </a:rPr>
              <a:t>k</a:t>
            </a:r>
          </a:p>
        </p:txBody>
      </p:sp>
      <p:sp>
        <p:nvSpPr>
          <p:cNvPr id="298" name="TextBox 297"/>
          <p:cNvSpPr txBox="1"/>
          <p:nvPr/>
        </p:nvSpPr>
        <p:spPr>
          <a:xfrm>
            <a:off x="2221598" y="5782531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9300"/>
                </a:solidFill>
              </a:rPr>
              <a:t>l</a:t>
            </a:r>
          </a:p>
        </p:txBody>
      </p:sp>
      <p:sp>
        <p:nvSpPr>
          <p:cNvPr id="299" name="Rectangle 298"/>
          <p:cNvSpPr/>
          <p:nvPr/>
        </p:nvSpPr>
        <p:spPr bwMode="auto">
          <a:xfrm>
            <a:off x="903671" y="4557324"/>
            <a:ext cx="184953" cy="538445"/>
          </a:xfrm>
          <a:prstGeom prst="rect">
            <a:avLst/>
          </a:prstGeom>
          <a:noFill/>
          <a:ln w="19050" cap="flat" cmpd="sng" algn="ctr">
            <a:solidFill>
              <a:srgbClr val="7030A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00" name="Rectangle 299"/>
          <p:cNvSpPr/>
          <p:nvPr/>
        </p:nvSpPr>
        <p:spPr bwMode="auto">
          <a:xfrm>
            <a:off x="1611101" y="4193783"/>
            <a:ext cx="174978" cy="905370"/>
          </a:xfrm>
          <a:prstGeom prst="rect">
            <a:avLst/>
          </a:prstGeom>
          <a:noFill/>
          <a:ln w="19050" cap="flat" cmpd="sng" algn="ctr">
            <a:solidFill>
              <a:srgbClr val="00FA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1941729" y="4572569"/>
            <a:ext cx="886160" cy="157202"/>
          </a:xfrm>
          <a:prstGeom prst="rect">
            <a:avLst/>
          </a:prstGeom>
          <a:noFill/>
          <a:ln w="19050" cap="flat" cmpd="sng" algn="ctr">
            <a:solidFill>
              <a:srgbClr val="FF4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563616" y="5305270"/>
            <a:ext cx="839720" cy="508622"/>
          </a:xfrm>
          <a:prstGeom prst="rect">
            <a:avLst/>
          </a:prstGeom>
          <a:noFill/>
          <a:ln w="19050" cap="flat" cmpd="sng" algn="ctr">
            <a:solidFill>
              <a:srgbClr val="00FD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03" name="Rectangle 302"/>
          <p:cNvSpPr/>
          <p:nvPr/>
        </p:nvSpPr>
        <p:spPr bwMode="auto">
          <a:xfrm>
            <a:off x="1628125" y="5316243"/>
            <a:ext cx="494736" cy="511046"/>
          </a:xfrm>
          <a:prstGeom prst="rect">
            <a:avLst/>
          </a:prstGeom>
          <a:noFill/>
          <a:ln w="19050" cap="flat" cmpd="sng" algn="ctr">
            <a:solidFill>
              <a:srgbClr val="7A0019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04" name="Rectangle 303"/>
          <p:cNvSpPr/>
          <p:nvPr/>
        </p:nvSpPr>
        <p:spPr bwMode="auto">
          <a:xfrm>
            <a:off x="2314353" y="5328615"/>
            <a:ext cx="513536" cy="498674"/>
          </a:xfrm>
          <a:prstGeom prst="rect">
            <a:avLst/>
          </a:prstGeom>
          <a:noFill/>
          <a:ln w="19050" cap="flat" cmpd="sng" algn="ctr">
            <a:solidFill>
              <a:srgbClr val="FF93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05" name="Rectangle 304"/>
          <p:cNvSpPr/>
          <p:nvPr/>
        </p:nvSpPr>
        <p:spPr bwMode="auto">
          <a:xfrm>
            <a:off x="851594" y="4133396"/>
            <a:ext cx="2044374" cy="1001733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06" name="Rectangle 305"/>
          <p:cNvSpPr/>
          <p:nvPr/>
        </p:nvSpPr>
        <p:spPr bwMode="auto">
          <a:xfrm>
            <a:off x="509542" y="5241809"/>
            <a:ext cx="2386426" cy="658786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07" name="Oval 306"/>
          <p:cNvSpPr/>
          <p:nvPr/>
        </p:nvSpPr>
        <p:spPr bwMode="auto">
          <a:xfrm>
            <a:off x="1396142" y="5433377"/>
            <a:ext cx="233716" cy="23039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Y</a:t>
            </a:r>
          </a:p>
        </p:txBody>
      </p:sp>
      <p:sp>
        <p:nvSpPr>
          <p:cNvPr id="308" name="Oval 307"/>
          <p:cNvSpPr/>
          <p:nvPr/>
        </p:nvSpPr>
        <p:spPr bwMode="auto">
          <a:xfrm>
            <a:off x="926538" y="4188891"/>
            <a:ext cx="233716" cy="23039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X</a:t>
            </a:r>
          </a:p>
        </p:txBody>
      </p:sp>
      <p:sp>
        <p:nvSpPr>
          <p:cNvPr id="309" name="Oval 308"/>
          <p:cNvSpPr/>
          <p:nvPr/>
        </p:nvSpPr>
        <p:spPr bwMode="auto">
          <a:xfrm>
            <a:off x="2332665" y="6402693"/>
            <a:ext cx="199104" cy="161796"/>
          </a:xfrm>
          <a:prstGeom prst="ellipse">
            <a:avLst/>
          </a:prstGeom>
          <a:solidFill>
            <a:srgbClr val="FF9300"/>
          </a:solidFill>
          <a:ln w="25400" cap="flat" cmpd="sng" algn="ctr">
            <a:solidFill>
              <a:srgbClr val="FF9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10" name="Oval 309"/>
          <p:cNvSpPr/>
          <p:nvPr/>
        </p:nvSpPr>
        <p:spPr bwMode="auto">
          <a:xfrm>
            <a:off x="1179247" y="6393460"/>
            <a:ext cx="199104" cy="161796"/>
          </a:xfrm>
          <a:prstGeom prst="ellipse">
            <a:avLst/>
          </a:prstGeom>
          <a:solidFill>
            <a:srgbClr val="7A0019"/>
          </a:solidFill>
          <a:ln w="25400" cap="flat" cmpd="sng" algn="ctr">
            <a:solidFill>
              <a:srgbClr val="7A001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11" name="Oval 310"/>
          <p:cNvSpPr/>
          <p:nvPr/>
        </p:nvSpPr>
        <p:spPr bwMode="auto">
          <a:xfrm>
            <a:off x="19637" y="6376878"/>
            <a:ext cx="199104" cy="161796"/>
          </a:xfrm>
          <a:prstGeom prst="ellipse">
            <a:avLst/>
          </a:prstGeom>
          <a:solidFill>
            <a:srgbClr val="00FDFF"/>
          </a:solidFill>
          <a:ln w="25400" cap="flat" cmpd="sng" algn="ctr">
            <a:solidFill>
              <a:srgbClr val="00FD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12" name="Oval 311"/>
          <p:cNvSpPr/>
          <p:nvPr/>
        </p:nvSpPr>
        <p:spPr bwMode="auto">
          <a:xfrm>
            <a:off x="2332665" y="6125341"/>
            <a:ext cx="199104" cy="161796"/>
          </a:xfrm>
          <a:prstGeom prst="ellipse">
            <a:avLst/>
          </a:prstGeom>
          <a:solidFill>
            <a:srgbClr val="FF40FF"/>
          </a:solidFill>
          <a:ln w="25400" cap="flat" cmpd="sng" algn="ctr">
            <a:solidFill>
              <a:srgbClr val="FF4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13" name="Oval 312"/>
          <p:cNvSpPr/>
          <p:nvPr/>
        </p:nvSpPr>
        <p:spPr bwMode="auto">
          <a:xfrm>
            <a:off x="1176296" y="6122030"/>
            <a:ext cx="199104" cy="161796"/>
          </a:xfrm>
          <a:prstGeom prst="ellipse">
            <a:avLst/>
          </a:prstGeom>
          <a:solidFill>
            <a:srgbClr val="00FA00"/>
          </a:solidFill>
          <a:ln w="25400" cap="flat" cmpd="sng" algn="ctr">
            <a:solidFill>
              <a:srgbClr val="00FA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14" name="Oval 313"/>
          <p:cNvSpPr/>
          <p:nvPr/>
        </p:nvSpPr>
        <p:spPr bwMode="auto">
          <a:xfrm>
            <a:off x="19637" y="6157075"/>
            <a:ext cx="199104" cy="161796"/>
          </a:xfrm>
          <a:prstGeom prst="ellipse">
            <a:avLst/>
          </a:prstGeom>
          <a:solidFill>
            <a:srgbClr val="7030A0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15" name="TextBox 314"/>
          <p:cNvSpPr txBox="1"/>
          <p:nvPr/>
        </p:nvSpPr>
        <p:spPr>
          <a:xfrm>
            <a:off x="179085" y="6064735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7030A0"/>
                </a:solidFill>
              </a:rPr>
              <a:t>Data block 2</a:t>
            </a:r>
          </a:p>
        </p:txBody>
      </p:sp>
      <p:sp>
        <p:nvSpPr>
          <p:cNvPr id="316" name="TextBox 315"/>
          <p:cNvSpPr txBox="1"/>
          <p:nvPr/>
        </p:nvSpPr>
        <p:spPr>
          <a:xfrm>
            <a:off x="1334112" y="6072726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FA00"/>
                </a:solidFill>
              </a:rPr>
              <a:t>Data block 3</a:t>
            </a:r>
          </a:p>
        </p:txBody>
      </p:sp>
      <p:sp>
        <p:nvSpPr>
          <p:cNvPr id="317" name="TextBox 316"/>
          <p:cNvSpPr txBox="1"/>
          <p:nvPr/>
        </p:nvSpPr>
        <p:spPr>
          <a:xfrm>
            <a:off x="2454759" y="6059335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40FF"/>
                </a:solidFill>
              </a:rPr>
              <a:t>Data block 4</a:t>
            </a:r>
          </a:p>
        </p:txBody>
      </p:sp>
      <p:sp>
        <p:nvSpPr>
          <p:cNvPr id="318" name="TextBox 317"/>
          <p:cNvSpPr txBox="1"/>
          <p:nvPr/>
        </p:nvSpPr>
        <p:spPr>
          <a:xfrm>
            <a:off x="184910" y="6319186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FDFF"/>
                </a:solidFill>
              </a:rPr>
              <a:t>Data block 5</a:t>
            </a:r>
          </a:p>
        </p:txBody>
      </p:sp>
      <p:sp>
        <p:nvSpPr>
          <p:cNvPr id="319" name="TextBox 318"/>
          <p:cNvSpPr txBox="1"/>
          <p:nvPr/>
        </p:nvSpPr>
        <p:spPr>
          <a:xfrm>
            <a:off x="1346811" y="6343178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7A0019"/>
                </a:solidFill>
              </a:rPr>
              <a:t>Data block 6</a:t>
            </a:r>
          </a:p>
        </p:txBody>
      </p:sp>
      <p:sp>
        <p:nvSpPr>
          <p:cNvPr id="320" name="TextBox 319"/>
          <p:cNvSpPr txBox="1"/>
          <p:nvPr/>
        </p:nvSpPr>
        <p:spPr>
          <a:xfrm>
            <a:off x="2454759" y="6331886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9300"/>
                </a:solidFill>
              </a:rPr>
              <a:t>Data block 7</a:t>
            </a:r>
          </a:p>
        </p:txBody>
      </p:sp>
      <p:graphicFrame>
        <p:nvGraphicFramePr>
          <p:cNvPr id="344" name="Table 343"/>
          <p:cNvGraphicFramePr>
            <a:graphicFrameLocks noGrp="1"/>
          </p:cNvGraphicFramePr>
          <p:nvPr>
            <p:extLst/>
          </p:nvPr>
        </p:nvGraphicFramePr>
        <p:xfrm>
          <a:off x="4211749" y="3652859"/>
          <a:ext cx="11408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2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46" name="Table 345"/>
          <p:cNvGraphicFramePr>
            <a:graphicFrameLocks noGrp="1"/>
          </p:cNvGraphicFramePr>
          <p:nvPr>
            <p:extLst/>
          </p:nvPr>
        </p:nvGraphicFramePr>
        <p:xfrm>
          <a:off x="5567479" y="3007426"/>
          <a:ext cx="11408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2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49" name="Table 348"/>
          <p:cNvGraphicFramePr>
            <a:graphicFrameLocks noGrp="1"/>
          </p:cNvGraphicFramePr>
          <p:nvPr>
            <p:extLst/>
          </p:nvPr>
        </p:nvGraphicFramePr>
        <p:xfrm>
          <a:off x="6801505" y="3655692"/>
          <a:ext cx="11408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2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353" name="Straight Arrow Connector 352"/>
          <p:cNvCxnSpPr>
            <a:endCxn id="344" idx="0"/>
          </p:cNvCxnSpPr>
          <p:nvPr/>
        </p:nvCxnSpPr>
        <p:spPr>
          <a:xfrm flipH="1">
            <a:off x="4782161" y="3378266"/>
            <a:ext cx="942823" cy="274593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Straight Arrow Connector 353"/>
          <p:cNvCxnSpPr>
            <a:endCxn id="349" idx="0"/>
          </p:cNvCxnSpPr>
          <p:nvPr/>
        </p:nvCxnSpPr>
        <p:spPr>
          <a:xfrm>
            <a:off x="6114379" y="3383967"/>
            <a:ext cx="1257538" cy="271725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5" name="Rectangle 354"/>
          <p:cNvSpPr/>
          <p:nvPr/>
        </p:nvSpPr>
        <p:spPr bwMode="auto">
          <a:xfrm>
            <a:off x="5644033" y="3103673"/>
            <a:ext cx="161901" cy="147383"/>
          </a:xfrm>
          <a:prstGeom prst="rect">
            <a:avLst/>
          </a:prstGeom>
          <a:solidFill>
            <a:srgbClr val="0432FF"/>
          </a:solidFill>
          <a:ln w="25400" cap="flat" cmpd="sng" algn="ctr">
            <a:solidFill>
              <a:srgbClr val="0432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56" name="Rectangle 355"/>
          <p:cNvSpPr/>
          <p:nvPr/>
        </p:nvSpPr>
        <p:spPr bwMode="auto">
          <a:xfrm>
            <a:off x="6033428" y="3115395"/>
            <a:ext cx="161901" cy="147383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" name="Oval 2"/>
          <p:cNvSpPr/>
          <p:nvPr/>
        </p:nvSpPr>
        <p:spPr>
          <a:xfrm>
            <a:off x="3963111" y="3522012"/>
            <a:ext cx="685604" cy="688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5587866" y="6047070"/>
            <a:ext cx="334105" cy="53547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5577443" y="6072726"/>
            <a:ext cx="450094" cy="451975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1" name="Table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284570"/>
              </p:ext>
            </p:extLst>
          </p:nvPr>
        </p:nvGraphicFramePr>
        <p:xfrm>
          <a:off x="4290217" y="5543250"/>
          <a:ext cx="11408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2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03" name="Oval 102"/>
          <p:cNvSpPr/>
          <p:nvPr/>
        </p:nvSpPr>
        <p:spPr bwMode="auto">
          <a:xfrm>
            <a:off x="4318229" y="5600289"/>
            <a:ext cx="233716" cy="230390"/>
          </a:xfrm>
          <a:prstGeom prst="ellipse">
            <a:avLst/>
          </a:prstGeom>
          <a:solidFill>
            <a:srgbClr val="7030A0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graphicFrame>
        <p:nvGraphicFramePr>
          <p:cNvPr id="104" name="Table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94037"/>
              </p:ext>
            </p:extLst>
          </p:nvPr>
        </p:nvGraphicFramePr>
        <p:xfrm>
          <a:off x="5645947" y="4897817"/>
          <a:ext cx="11408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2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05" name="Oval 104"/>
          <p:cNvSpPr/>
          <p:nvPr/>
        </p:nvSpPr>
        <p:spPr bwMode="auto">
          <a:xfrm>
            <a:off x="4719411" y="5600480"/>
            <a:ext cx="233716" cy="230390"/>
          </a:xfrm>
          <a:prstGeom prst="ellipse">
            <a:avLst/>
          </a:prstGeom>
          <a:solidFill>
            <a:srgbClr val="00FA00"/>
          </a:solidFill>
          <a:ln w="25400" cap="flat" cmpd="sng" algn="ctr">
            <a:solidFill>
              <a:srgbClr val="00FA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6" name="Oval 105"/>
          <p:cNvSpPr/>
          <p:nvPr/>
        </p:nvSpPr>
        <p:spPr bwMode="auto">
          <a:xfrm>
            <a:off x="5120593" y="5600289"/>
            <a:ext cx="233716" cy="230390"/>
          </a:xfrm>
          <a:prstGeom prst="ellipse">
            <a:avLst/>
          </a:prstGeom>
          <a:solidFill>
            <a:srgbClr val="FF40FF"/>
          </a:solidFill>
          <a:ln w="25400" cap="flat" cmpd="sng" algn="ctr">
            <a:solidFill>
              <a:srgbClr val="FF4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graphicFrame>
        <p:nvGraphicFramePr>
          <p:cNvPr id="107" name="Table 1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691282"/>
              </p:ext>
            </p:extLst>
          </p:nvPr>
        </p:nvGraphicFramePr>
        <p:xfrm>
          <a:off x="6879973" y="5546083"/>
          <a:ext cx="11408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2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08" name="Oval 107"/>
          <p:cNvSpPr/>
          <p:nvPr/>
        </p:nvSpPr>
        <p:spPr bwMode="auto">
          <a:xfrm>
            <a:off x="6953651" y="5598665"/>
            <a:ext cx="233716" cy="230390"/>
          </a:xfrm>
          <a:prstGeom prst="ellipse">
            <a:avLst/>
          </a:prstGeom>
          <a:solidFill>
            <a:srgbClr val="00FDFF"/>
          </a:solidFill>
          <a:ln w="25400" cap="flat" cmpd="sng" algn="ctr">
            <a:solidFill>
              <a:srgbClr val="00FD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7333527" y="5616308"/>
            <a:ext cx="233716" cy="230390"/>
          </a:xfrm>
          <a:prstGeom prst="ellipse">
            <a:avLst/>
          </a:prstGeom>
          <a:solidFill>
            <a:srgbClr val="7A0019"/>
          </a:solidFill>
          <a:ln w="25400" cap="flat" cmpd="sng" algn="ctr">
            <a:solidFill>
              <a:srgbClr val="7A001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7713403" y="5616308"/>
            <a:ext cx="233716" cy="230390"/>
          </a:xfrm>
          <a:prstGeom prst="ellipse">
            <a:avLst/>
          </a:prstGeom>
          <a:solidFill>
            <a:srgbClr val="FF9300"/>
          </a:solidFill>
          <a:ln w="25400" cap="flat" cmpd="sng" algn="ctr">
            <a:solidFill>
              <a:srgbClr val="FF9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graphicFrame>
        <p:nvGraphicFramePr>
          <p:cNvPr id="111" name="Table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845107"/>
              </p:ext>
            </p:extLst>
          </p:nvPr>
        </p:nvGraphicFramePr>
        <p:xfrm>
          <a:off x="3528367" y="6129054"/>
          <a:ext cx="80823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4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12" name="Table 1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897964"/>
              </p:ext>
            </p:extLst>
          </p:nvPr>
        </p:nvGraphicFramePr>
        <p:xfrm>
          <a:off x="4477707" y="6129054"/>
          <a:ext cx="808239" cy="365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4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5816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14" name="Table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86751"/>
              </p:ext>
            </p:extLst>
          </p:nvPr>
        </p:nvGraphicFramePr>
        <p:xfrm>
          <a:off x="6283481" y="6132730"/>
          <a:ext cx="80823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4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15" name="Table 1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565031"/>
              </p:ext>
            </p:extLst>
          </p:nvPr>
        </p:nvGraphicFramePr>
        <p:xfrm>
          <a:off x="7232821" y="6132730"/>
          <a:ext cx="808239" cy="365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4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5816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16" name="Table 1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193232"/>
              </p:ext>
            </p:extLst>
          </p:nvPr>
        </p:nvGraphicFramePr>
        <p:xfrm>
          <a:off x="8154448" y="6137754"/>
          <a:ext cx="693198" cy="365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0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10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10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5816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117" name="Straight Arrow Connector 116"/>
          <p:cNvCxnSpPr>
            <a:endCxn id="101" idx="0"/>
          </p:cNvCxnSpPr>
          <p:nvPr/>
        </p:nvCxnSpPr>
        <p:spPr>
          <a:xfrm flipH="1">
            <a:off x="4860629" y="5268657"/>
            <a:ext cx="942823" cy="274593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endCxn id="107" idx="0"/>
          </p:cNvCxnSpPr>
          <p:nvPr/>
        </p:nvCxnSpPr>
        <p:spPr>
          <a:xfrm>
            <a:off x="6192847" y="5274358"/>
            <a:ext cx="1257538" cy="271725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endCxn id="111" idx="0"/>
          </p:cNvCxnSpPr>
          <p:nvPr/>
        </p:nvCxnSpPr>
        <p:spPr>
          <a:xfrm flipH="1">
            <a:off x="3932486" y="5926507"/>
            <a:ext cx="491136" cy="202547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endCxn id="112" idx="0"/>
          </p:cNvCxnSpPr>
          <p:nvPr/>
        </p:nvCxnSpPr>
        <p:spPr>
          <a:xfrm>
            <a:off x="4855395" y="5913200"/>
            <a:ext cx="26431" cy="215854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endCxn id="113" idx="0"/>
          </p:cNvCxnSpPr>
          <p:nvPr/>
        </p:nvCxnSpPr>
        <p:spPr>
          <a:xfrm>
            <a:off x="5249513" y="5891767"/>
            <a:ext cx="553940" cy="242311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endCxn id="114" idx="0"/>
          </p:cNvCxnSpPr>
          <p:nvPr/>
        </p:nvCxnSpPr>
        <p:spPr>
          <a:xfrm flipH="1">
            <a:off x="6687600" y="5922014"/>
            <a:ext cx="401275" cy="210716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107" idx="2"/>
            <a:endCxn id="115" idx="0"/>
          </p:cNvCxnSpPr>
          <p:nvPr/>
        </p:nvCxnSpPr>
        <p:spPr>
          <a:xfrm>
            <a:off x="7450385" y="5916923"/>
            <a:ext cx="186555" cy="215807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endCxn id="116" idx="0"/>
          </p:cNvCxnSpPr>
          <p:nvPr/>
        </p:nvCxnSpPr>
        <p:spPr>
          <a:xfrm>
            <a:off x="7869631" y="5913200"/>
            <a:ext cx="631416" cy="224554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430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525" y="100771"/>
            <a:ext cx="8253926" cy="450417"/>
          </a:xfrm>
        </p:spPr>
        <p:txBody>
          <a:bodyPr/>
          <a:lstStyle/>
          <a:p>
            <a:r>
              <a:rPr lang="en-US" sz="2400" dirty="0">
                <a:latin typeface="Microsoft Sans Serif"/>
                <a:cs typeface="Microsoft Sans Serif"/>
              </a:rPr>
              <a:t>Partitioning based strategy</a:t>
            </a:r>
          </a:p>
        </p:txBody>
      </p:sp>
      <p:pic>
        <p:nvPicPr>
          <p:cNvPr id="8" name="Content Placeholder 7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90" y="764084"/>
            <a:ext cx="3297190" cy="2867322"/>
          </a:xfrm>
        </p:spPr>
      </p:pic>
      <p:sp>
        <p:nvSpPr>
          <p:cNvPr id="6" name="TextBox 5"/>
          <p:cNvSpPr txBox="1"/>
          <p:nvPr/>
        </p:nvSpPr>
        <p:spPr>
          <a:xfrm>
            <a:off x="366887" y="6152445"/>
            <a:ext cx="564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3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1281029" y="1682009"/>
            <a:ext cx="137160" cy="137160"/>
          </a:xfrm>
          <a:prstGeom prst="rect">
            <a:avLst/>
          </a:prstGeom>
          <a:solidFill>
            <a:srgbClr val="0432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432FF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2690729" y="1308629"/>
            <a:ext cx="137160" cy="137160"/>
          </a:xfrm>
          <a:prstGeom prst="rect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2340209" y="2032529"/>
            <a:ext cx="137160" cy="137160"/>
          </a:xfrm>
          <a:prstGeom prst="rect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1288649" y="2775479"/>
            <a:ext cx="137160" cy="137160"/>
          </a:xfrm>
          <a:prstGeom prst="rect">
            <a:avLst/>
          </a:prstGeom>
          <a:solidFill>
            <a:srgbClr val="0432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8614" y="1761008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432FF"/>
                </a:solidFill>
              </a:rPr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385929" y="1377209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107799" y="2152536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020044" y="2823430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432FF"/>
                </a:solidFill>
              </a:rPr>
              <a:t>D</a:t>
            </a:r>
          </a:p>
        </p:txBody>
      </p:sp>
      <p:pic>
        <p:nvPicPr>
          <p:cNvPr id="49" name="Content Placeholder 7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458" y="3677943"/>
            <a:ext cx="3297190" cy="286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val 9"/>
          <p:cNvSpPr/>
          <p:nvPr/>
        </p:nvSpPr>
        <p:spPr bwMode="auto">
          <a:xfrm>
            <a:off x="1628125" y="4223279"/>
            <a:ext cx="137160" cy="137160"/>
          </a:xfrm>
          <a:prstGeom prst="ellipse">
            <a:avLst/>
          </a:prstGeom>
          <a:solidFill>
            <a:srgbClr val="00FA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1628125" y="4947843"/>
            <a:ext cx="137160" cy="137160"/>
          </a:xfrm>
          <a:prstGeom prst="ellipse">
            <a:avLst/>
          </a:prstGeom>
          <a:solidFill>
            <a:srgbClr val="00FA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2660635" y="4581419"/>
            <a:ext cx="137160" cy="137160"/>
          </a:xfrm>
          <a:prstGeom prst="ellipse">
            <a:avLst/>
          </a:prstGeom>
          <a:solidFill>
            <a:srgbClr val="FF4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2660635" y="5324369"/>
            <a:ext cx="137160" cy="137160"/>
          </a:xfrm>
          <a:prstGeom prst="ellipse">
            <a:avLst/>
          </a:prstGeom>
          <a:solidFill>
            <a:srgbClr val="FF9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1963405" y="5324369"/>
            <a:ext cx="137160" cy="137160"/>
          </a:xfrm>
          <a:prstGeom prst="ellipse">
            <a:avLst/>
          </a:prstGeom>
          <a:solidFill>
            <a:srgbClr val="7A001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2317735" y="5690129"/>
            <a:ext cx="137160" cy="137160"/>
          </a:xfrm>
          <a:prstGeom prst="ellipse">
            <a:avLst/>
          </a:prstGeom>
          <a:solidFill>
            <a:srgbClr val="FF9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1620505" y="5690129"/>
            <a:ext cx="137160" cy="137160"/>
          </a:xfrm>
          <a:prstGeom prst="ellipse">
            <a:avLst/>
          </a:prstGeom>
          <a:solidFill>
            <a:srgbClr val="7A001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2000594" y="4605328"/>
            <a:ext cx="137160" cy="137160"/>
          </a:xfrm>
          <a:prstGeom prst="ellipse">
            <a:avLst/>
          </a:prstGeom>
          <a:solidFill>
            <a:srgbClr val="FF4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923275" y="4581419"/>
            <a:ext cx="137160" cy="1371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923275" y="4958609"/>
            <a:ext cx="137160" cy="1371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266175" y="5312939"/>
            <a:ext cx="137160" cy="137160"/>
          </a:xfrm>
          <a:prstGeom prst="ellipse">
            <a:avLst/>
          </a:prstGeom>
          <a:solidFill>
            <a:srgbClr val="00FD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568945" y="5690129"/>
            <a:ext cx="137160" cy="137160"/>
          </a:xfrm>
          <a:prstGeom prst="ellipse">
            <a:avLst/>
          </a:prstGeom>
          <a:solidFill>
            <a:srgbClr val="00FD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71429" y="4569107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74975" y="4868965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030A0"/>
                </a:solidFill>
              </a:rPr>
              <a:t>b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388818" y="4200383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A00"/>
                </a:solidFill>
              </a:rPr>
              <a:t>c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808190" y="4660050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40FF"/>
                </a:solidFill>
              </a:rPr>
              <a:t>d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397500" y="4778623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A00"/>
                </a:solidFill>
              </a:rPr>
              <a:t>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490704" y="4668352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40FF"/>
                </a:solidFill>
              </a:rPr>
              <a:t>f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86065" y="5708516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DFF"/>
                </a:solidFill>
              </a:rPr>
              <a:t>g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088624" y="5390938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DFF"/>
                </a:solidFill>
              </a:rPr>
              <a:t>h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802999" y="5377152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7A0019"/>
                </a:solidFill>
              </a:rPr>
              <a:t>i</a:t>
            </a:r>
            <a:endParaRPr lang="en-US" sz="1600" dirty="0">
              <a:solidFill>
                <a:srgbClr val="7A0019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472424" y="5768641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A0019"/>
                </a:solidFill>
              </a:rPr>
              <a:t>j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490704" y="5392949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9300"/>
                </a:solidFill>
              </a:rPr>
              <a:t>k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221598" y="5782531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9300"/>
                </a:solidFill>
              </a:rPr>
              <a:t>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73774" y="1828413"/>
            <a:ext cx="470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fire station, create MBR with length of 1.</a:t>
            </a:r>
          </a:p>
        </p:txBody>
      </p:sp>
      <p:sp>
        <p:nvSpPr>
          <p:cNvPr id="88" name="Rectangle 87"/>
          <p:cNvSpPr/>
          <p:nvPr/>
        </p:nvSpPr>
        <p:spPr bwMode="auto">
          <a:xfrm>
            <a:off x="2413443" y="999018"/>
            <a:ext cx="687174" cy="748728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1004567" y="2491090"/>
            <a:ext cx="713443" cy="747858"/>
          </a:xfrm>
          <a:prstGeom prst="rect">
            <a:avLst/>
          </a:prstGeom>
          <a:noFill/>
          <a:ln w="9525" cap="flat" cmpd="sng" algn="ctr">
            <a:solidFill>
              <a:srgbClr val="0432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3742774" y="935931"/>
            <a:ext cx="4563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Partition the study area into </a:t>
            </a:r>
            <a:r>
              <a:rPr lang="en-US" altLang="zh-CN" dirty="0"/>
              <a:t>2 </a:t>
            </a:r>
            <a:r>
              <a:rPr lang="zh-CN" altLang="en-US" dirty="0"/>
              <a:t>*</a:t>
            </a:r>
            <a:r>
              <a:rPr lang="en-US" altLang="zh-CN" dirty="0"/>
              <a:t> 2 = 4 partitions, P</a:t>
            </a:r>
            <a:r>
              <a:rPr lang="en-US" altLang="zh-CN" baseline="-25000" dirty="0"/>
              <a:t>0</a:t>
            </a:r>
            <a:r>
              <a:rPr lang="en-US" altLang="zh-CN" dirty="0"/>
              <a:t>, P</a:t>
            </a:r>
            <a:r>
              <a:rPr lang="en-US" altLang="zh-CN" baseline="-25000" dirty="0"/>
              <a:t>1</a:t>
            </a:r>
            <a:r>
              <a:rPr lang="en-US" altLang="zh-CN" dirty="0"/>
              <a:t>, P</a:t>
            </a:r>
            <a:r>
              <a:rPr lang="en-US" altLang="zh-CN" baseline="-25000" dirty="0"/>
              <a:t>2</a:t>
            </a:r>
            <a:r>
              <a:rPr lang="en-US" altLang="zh-CN" dirty="0"/>
              <a:t>, P</a:t>
            </a:r>
            <a:r>
              <a:rPr lang="en-US" altLang="zh-CN" baseline="-25000" dirty="0"/>
              <a:t>3</a:t>
            </a:r>
            <a:r>
              <a:rPr lang="en-US" altLang="zh-CN" dirty="0"/>
              <a:t> 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2037453" y="1741482"/>
            <a:ext cx="713443" cy="747858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1011447" y="1358805"/>
            <a:ext cx="687174" cy="748728"/>
          </a:xfrm>
          <a:prstGeom prst="rect">
            <a:avLst/>
          </a:prstGeom>
          <a:noFill/>
          <a:ln w="9525" cap="flat" cmpd="sng" algn="ctr">
            <a:solidFill>
              <a:srgbClr val="0432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flipH="1">
            <a:off x="1792245" y="765692"/>
            <a:ext cx="3267" cy="284067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/>
          <p:nvPr/>
        </p:nvCxnSpPr>
        <p:spPr bwMode="auto">
          <a:xfrm flipV="1">
            <a:off x="96933" y="2207784"/>
            <a:ext cx="3228489" cy="54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304803" y="1039491"/>
            <a:ext cx="372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</a:t>
            </a:r>
            <a:r>
              <a:rPr lang="en-US" sz="1400" baseline="-25000" dirty="0"/>
              <a:t>0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738917" y="1019878"/>
            <a:ext cx="372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</a:t>
            </a:r>
            <a:r>
              <a:rPr lang="en-US" sz="1400" baseline="-25000" dirty="0"/>
              <a:t>1</a:t>
            </a:r>
            <a:endParaRPr lang="en-US" sz="1400" dirty="0"/>
          </a:p>
        </p:txBody>
      </p:sp>
      <p:sp>
        <p:nvSpPr>
          <p:cNvPr id="126" name="TextBox 125"/>
          <p:cNvSpPr txBox="1"/>
          <p:nvPr/>
        </p:nvSpPr>
        <p:spPr>
          <a:xfrm>
            <a:off x="323551" y="3135459"/>
            <a:ext cx="372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</a:t>
            </a:r>
            <a:r>
              <a:rPr lang="en-US" sz="1400" baseline="-25000" dirty="0"/>
              <a:t>2</a:t>
            </a:r>
            <a:endParaRPr lang="en-US" sz="1400" dirty="0"/>
          </a:p>
        </p:txBody>
      </p:sp>
      <p:sp>
        <p:nvSpPr>
          <p:cNvPr id="127" name="TextBox 126"/>
          <p:cNvSpPr txBox="1"/>
          <p:nvPr/>
        </p:nvSpPr>
        <p:spPr>
          <a:xfrm>
            <a:off x="1734805" y="3150136"/>
            <a:ext cx="372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</a:t>
            </a:r>
            <a:r>
              <a:rPr lang="en-US" sz="1400" baseline="-25000" dirty="0"/>
              <a:t>3</a:t>
            </a:r>
            <a:endParaRPr lang="en-US" sz="1400" dirty="0"/>
          </a:p>
        </p:txBody>
      </p:sp>
      <p:cxnSp>
        <p:nvCxnSpPr>
          <p:cNvPr id="128" name="Straight Connector 127"/>
          <p:cNvCxnSpPr/>
          <p:nvPr/>
        </p:nvCxnSpPr>
        <p:spPr bwMode="auto">
          <a:xfrm flipH="1">
            <a:off x="1783461" y="3676354"/>
            <a:ext cx="3267" cy="284067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Straight Connector 128"/>
          <p:cNvCxnSpPr/>
          <p:nvPr/>
        </p:nvCxnSpPr>
        <p:spPr bwMode="auto">
          <a:xfrm flipV="1">
            <a:off x="80169" y="5130119"/>
            <a:ext cx="3228489" cy="54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0" name="TextBox 129"/>
          <p:cNvSpPr txBox="1"/>
          <p:nvPr/>
        </p:nvSpPr>
        <p:spPr>
          <a:xfrm>
            <a:off x="297617" y="3913066"/>
            <a:ext cx="372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</a:t>
            </a:r>
            <a:r>
              <a:rPr lang="en-US" sz="1400" baseline="-25000" dirty="0"/>
              <a:t>0</a:t>
            </a:r>
            <a:endParaRPr lang="en-US" sz="1400" dirty="0"/>
          </a:p>
        </p:txBody>
      </p:sp>
      <p:sp>
        <p:nvSpPr>
          <p:cNvPr id="135" name="TextBox 134"/>
          <p:cNvSpPr txBox="1"/>
          <p:nvPr/>
        </p:nvSpPr>
        <p:spPr>
          <a:xfrm>
            <a:off x="1785513" y="3906572"/>
            <a:ext cx="372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</a:t>
            </a:r>
            <a:r>
              <a:rPr lang="en-US" sz="1400" baseline="-25000" dirty="0"/>
              <a:t>1</a:t>
            </a:r>
            <a:endParaRPr lang="en-US" sz="1400" dirty="0"/>
          </a:p>
        </p:txBody>
      </p:sp>
      <p:sp>
        <p:nvSpPr>
          <p:cNvPr id="136" name="TextBox 135"/>
          <p:cNvSpPr txBox="1"/>
          <p:nvPr/>
        </p:nvSpPr>
        <p:spPr>
          <a:xfrm>
            <a:off x="316365" y="6169054"/>
            <a:ext cx="372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</a:t>
            </a:r>
            <a:r>
              <a:rPr lang="en-US" sz="1400" baseline="-25000" dirty="0"/>
              <a:t>2</a:t>
            </a:r>
            <a:endParaRPr lang="en-US" sz="1400" dirty="0"/>
          </a:p>
        </p:txBody>
      </p:sp>
      <p:sp>
        <p:nvSpPr>
          <p:cNvPr id="138" name="TextBox 137"/>
          <p:cNvSpPr txBox="1"/>
          <p:nvPr/>
        </p:nvSpPr>
        <p:spPr>
          <a:xfrm>
            <a:off x="1730790" y="6192843"/>
            <a:ext cx="372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</a:t>
            </a:r>
            <a:r>
              <a:rPr lang="en-US" sz="1400" baseline="-25000" dirty="0"/>
              <a:t>3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3742774" y="5006906"/>
            <a:ext cx="51859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MBR of </a:t>
            </a:r>
            <a:r>
              <a:rPr lang="en-US" sz="1600" dirty="0">
                <a:solidFill>
                  <a:srgbClr val="FF0000"/>
                </a:solidFill>
              </a:rPr>
              <a:t>C</a:t>
            </a:r>
            <a:r>
              <a:rPr lang="en-US" sz="1600" dirty="0"/>
              <a:t> in both P</a:t>
            </a:r>
            <a:r>
              <a:rPr lang="en-US" sz="1600" baseline="-25000" dirty="0"/>
              <a:t>1</a:t>
            </a:r>
            <a:r>
              <a:rPr lang="en-US" sz="1600" dirty="0"/>
              <a:t> and P</a:t>
            </a:r>
            <a:r>
              <a:rPr lang="en-US" sz="1600" baseline="-25000" dirty="0"/>
              <a:t>3</a:t>
            </a:r>
            <a:r>
              <a:rPr lang="en-US" sz="1600" dirty="0"/>
              <a:t> since it overlaps both partitions.</a:t>
            </a:r>
          </a:p>
        </p:txBody>
      </p:sp>
      <p:graphicFrame>
        <p:nvGraphicFramePr>
          <p:cNvPr id="159" name="Table 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237790"/>
              </p:ext>
            </p:extLst>
          </p:nvPr>
        </p:nvGraphicFramePr>
        <p:xfrm>
          <a:off x="3773774" y="3124547"/>
          <a:ext cx="4530428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8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455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659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2638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Partition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Fire-Stations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Houses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638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432FF"/>
                          </a:solidFill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a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600" dirty="0">
                          <a:solidFill>
                            <a:srgbClr val="7030A0"/>
                          </a:solidFill>
                        </a:rPr>
                        <a:t>b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600" dirty="0">
                          <a:solidFill>
                            <a:srgbClr val="00FA00"/>
                          </a:solidFill>
                        </a:rPr>
                        <a:t>c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600" dirty="0">
                          <a:solidFill>
                            <a:srgbClr val="00FA00"/>
                          </a:solidFill>
                        </a:rPr>
                        <a:t>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638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FF40FF"/>
                          </a:solidFill>
                        </a:rPr>
                        <a:t>d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600" dirty="0">
                          <a:solidFill>
                            <a:srgbClr val="FF40FF"/>
                          </a:solidFill>
                        </a:rPr>
                        <a:t>f</a:t>
                      </a:r>
                      <a:endParaRPr lang="en-US" sz="1600" dirty="0">
                        <a:solidFill>
                          <a:srgbClr val="FF93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638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432FF"/>
                          </a:solidFill>
                        </a:rPr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FDFF"/>
                          </a:solidFill>
                        </a:rPr>
                        <a:t>g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600" dirty="0">
                          <a:solidFill>
                            <a:srgbClr val="00FDFF"/>
                          </a:solidFill>
                        </a:rPr>
                        <a:t>h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600" dirty="0">
                          <a:solidFill>
                            <a:srgbClr val="7A0019"/>
                          </a:solidFill>
                        </a:rPr>
                        <a:t>j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638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>
                          <a:solidFill>
                            <a:srgbClr val="7A0019"/>
                          </a:solidFill>
                        </a:rPr>
                        <a:t>i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600" dirty="0">
                          <a:solidFill>
                            <a:srgbClr val="FF9300"/>
                          </a:solidFill>
                        </a:rPr>
                        <a:t>k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600" dirty="0">
                          <a:solidFill>
                            <a:srgbClr val="FF9300"/>
                          </a:solidFill>
                        </a:rPr>
                        <a:t>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692078" y="2606202"/>
            <a:ext cx="19287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Partitioning results: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486883" y="3365241"/>
            <a:ext cx="161901" cy="147383"/>
          </a:xfrm>
          <a:prstGeom prst="rect">
            <a:avLst/>
          </a:prstGeom>
          <a:solidFill>
            <a:srgbClr val="0432FF"/>
          </a:solidFill>
          <a:ln w="25400" cap="flat" cmpd="sng" algn="ctr">
            <a:solidFill>
              <a:srgbClr val="0432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2102309" y="3375527"/>
            <a:ext cx="161901" cy="147383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88758" y="3326428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432FF"/>
                </a:solidFill>
              </a:rPr>
              <a:t>Data block 0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304184" y="3346206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Data block 1</a:t>
            </a:r>
          </a:p>
        </p:txBody>
      </p:sp>
      <p:sp>
        <p:nvSpPr>
          <p:cNvPr id="85" name="Oval 84"/>
          <p:cNvSpPr/>
          <p:nvPr/>
        </p:nvSpPr>
        <p:spPr bwMode="auto">
          <a:xfrm>
            <a:off x="2355275" y="6406396"/>
            <a:ext cx="199104" cy="161796"/>
          </a:xfrm>
          <a:prstGeom prst="ellipse">
            <a:avLst/>
          </a:prstGeom>
          <a:solidFill>
            <a:srgbClr val="FF9300"/>
          </a:solidFill>
          <a:ln w="25400" cap="flat" cmpd="sng" algn="ctr">
            <a:solidFill>
              <a:srgbClr val="FF9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1201857" y="6397163"/>
            <a:ext cx="199104" cy="161796"/>
          </a:xfrm>
          <a:prstGeom prst="ellipse">
            <a:avLst/>
          </a:prstGeom>
          <a:solidFill>
            <a:srgbClr val="7A0019"/>
          </a:solidFill>
          <a:ln w="25400" cap="flat" cmpd="sng" algn="ctr">
            <a:solidFill>
              <a:srgbClr val="7A001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42247" y="6380581"/>
            <a:ext cx="199104" cy="161796"/>
          </a:xfrm>
          <a:prstGeom prst="ellipse">
            <a:avLst/>
          </a:prstGeom>
          <a:solidFill>
            <a:srgbClr val="00FDFF"/>
          </a:solidFill>
          <a:ln w="25400" cap="flat" cmpd="sng" algn="ctr">
            <a:solidFill>
              <a:srgbClr val="00FD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2355275" y="6129044"/>
            <a:ext cx="199104" cy="161796"/>
          </a:xfrm>
          <a:prstGeom prst="ellipse">
            <a:avLst/>
          </a:prstGeom>
          <a:solidFill>
            <a:srgbClr val="FF40FF"/>
          </a:solidFill>
          <a:ln w="25400" cap="flat" cmpd="sng" algn="ctr">
            <a:solidFill>
              <a:srgbClr val="FF4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1198906" y="6125733"/>
            <a:ext cx="199104" cy="161796"/>
          </a:xfrm>
          <a:prstGeom prst="ellipse">
            <a:avLst/>
          </a:prstGeom>
          <a:solidFill>
            <a:srgbClr val="00FA00"/>
          </a:solidFill>
          <a:ln w="25400" cap="flat" cmpd="sng" algn="ctr">
            <a:solidFill>
              <a:srgbClr val="00FA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42247" y="6160778"/>
            <a:ext cx="199104" cy="161796"/>
          </a:xfrm>
          <a:prstGeom prst="ellipse">
            <a:avLst/>
          </a:prstGeom>
          <a:solidFill>
            <a:srgbClr val="7030A0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201695" y="6068438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7030A0"/>
                </a:solidFill>
              </a:rPr>
              <a:t>Data block 2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1356722" y="6076429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FA00"/>
                </a:solidFill>
              </a:rPr>
              <a:t>Data block 3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2477369" y="6063038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40FF"/>
                </a:solidFill>
              </a:rPr>
              <a:t>Data block 4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07520" y="6322889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FDFF"/>
                </a:solidFill>
              </a:rPr>
              <a:t>Data block 5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1369421" y="6346881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7A0019"/>
                </a:solidFill>
              </a:rPr>
              <a:t>Data block 6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2477369" y="6335589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9300"/>
                </a:solidFill>
              </a:rPr>
              <a:t>Data block 7</a:t>
            </a:r>
          </a:p>
        </p:txBody>
      </p:sp>
    </p:spTree>
    <p:extLst>
      <p:ext uri="{BB962C8B-B14F-4D97-AF65-F5344CB8AC3E}">
        <p14:creationId xmlns:p14="http://schemas.microsoft.com/office/powerpoint/2010/main" val="6723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8" name="Table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416871"/>
              </p:ext>
            </p:extLst>
          </p:nvPr>
        </p:nvGraphicFramePr>
        <p:xfrm>
          <a:off x="4877267" y="4360439"/>
          <a:ext cx="3639248" cy="1873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22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740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492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Partition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MOBR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Houses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overlapped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6954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6954">
                <a:tc rowSpan="2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6954"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6954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6954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552" y="143919"/>
            <a:ext cx="8035477" cy="449540"/>
          </a:xfrm>
        </p:spPr>
        <p:txBody>
          <a:bodyPr/>
          <a:lstStyle/>
          <a:p>
            <a:r>
              <a:rPr lang="en-US" sz="2400" dirty="0">
                <a:latin typeface="Microsoft Sans Serif"/>
                <a:cs typeface="Microsoft Sans Serif"/>
              </a:rPr>
              <a:t>Partitioning based strategy</a:t>
            </a:r>
          </a:p>
        </p:txBody>
      </p:sp>
      <p:pic>
        <p:nvPicPr>
          <p:cNvPr id="8" name="Content Placeholder 7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90" y="774723"/>
            <a:ext cx="3297190" cy="2867322"/>
          </a:xfrm>
        </p:spPr>
      </p:pic>
      <p:sp>
        <p:nvSpPr>
          <p:cNvPr id="6" name="TextBox 5"/>
          <p:cNvSpPr txBox="1"/>
          <p:nvPr/>
        </p:nvSpPr>
        <p:spPr>
          <a:xfrm>
            <a:off x="366887" y="6152445"/>
            <a:ext cx="564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3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012242" y="3393261"/>
            <a:ext cx="13131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Fire-stations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1281029" y="1682009"/>
            <a:ext cx="137160" cy="137160"/>
          </a:xfrm>
          <a:prstGeom prst="rect">
            <a:avLst/>
          </a:prstGeom>
          <a:solidFill>
            <a:srgbClr val="0432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432FF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2690729" y="1308629"/>
            <a:ext cx="137160" cy="137160"/>
          </a:xfrm>
          <a:prstGeom prst="rect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2340209" y="2032529"/>
            <a:ext cx="137160" cy="137160"/>
          </a:xfrm>
          <a:prstGeom prst="rect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1288649" y="2775479"/>
            <a:ext cx="137160" cy="137160"/>
          </a:xfrm>
          <a:prstGeom prst="rect">
            <a:avLst/>
          </a:prstGeom>
          <a:solidFill>
            <a:srgbClr val="0432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8614" y="1761008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432FF"/>
                </a:solidFill>
              </a:rPr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385929" y="1377209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107799" y="2152536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020044" y="2823430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432FF"/>
                </a:solidFill>
              </a:rPr>
              <a:t>D</a:t>
            </a:r>
          </a:p>
        </p:txBody>
      </p:sp>
      <p:pic>
        <p:nvPicPr>
          <p:cNvPr id="49" name="Content Placeholder 7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458" y="3689373"/>
            <a:ext cx="3297190" cy="286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val 9"/>
          <p:cNvSpPr/>
          <p:nvPr/>
        </p:nvSpPr>
        <p:spPr bwMode="auto">
          <a:xfrm>
            <a:off x="1628125" y="4223279"/>
            <a:ext cx="137160" cy="137160"/>
          </a:xfrm>
          <a:prstGeom prst="ellipse">
            <a:avLst/>
          </a:prstGeom>
          <a:solidFill>
            <a:srgbClr val="00FA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1634695" y="4935567"/>
            <a:ext cx="137160" cy="137160"/>
          </a:xfrm>
          <a:prstGeom prst="ellipse">
            <a:avLst/>
          </a:prstGeom>
          <a:solidFill>
            <a:srgbClr val="00FA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2660635" y="4581419"/>
            <a:ext cx="137160" cy="137160"/>
          </a:xfrm>
          <a:prstGeom prst="ellipse">
            <a:avLst/>
          </a:prstGeom>
          <a:solidFill>
            <a:srgbClr val="FF4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2660635" y="5324369"/>
            <a:ext cx="137160" cy="137160"/>
          </a:xfrm>
          <a:prstGeom prst="ellipse">
            <a:avLst/>
          </a:prstGeom>
          <a:solidFill>
            <a:srgbClr val="FF9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1963405" y="5324369"/>
            <a:ext cx="137160" cy="137160"/>
          </a:xfrm>
          <a:prstGeom prst="ellipse">
            <a:avLst/>
          </a:prstGeom>
          <a:solidFill>
            <a:srgbClr val="7A001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2317735" y="5690129"/>
            <a:ext cx="137160" cy="137160"/>
          </a:xfrm>
          <a:prstGeom prst="ellipse">
            <a:avLst/>
          </a:prstGeom>
          <a:solidFill>
            <a:srgbClr val="FF9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1620505" y="5690129"/>
            <a:ext cx="137160" cy="137160"/>
          </a:xfrm>
          <a:prstGeom prst="ellipse">
            <a:avLst/>
          </a:prstGeom>
          <a:solidFill>
            <a:srgbClr val="7A001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1986343" y="4591967"/>
            <a:ext cx="137160" cy="137160"/>
          </a:xfrm>
          <a:prstGeom prst="ellipse">
            <a:avLst/>
          </a:prstGeom>
          <a:solidFill>
            <a:srgbClr val="FF4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923275" y="4581419"/>
            <a:ext cx="137160" cy="1371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923275" y="4958609"/>
            <a:ext cx="137160" cy="1371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266175" y="5312939"/>
            <a:ext cx="137160" cy="137160"/>
          </a:xfrm>
          <a:prstGeom prst="ellipse">
            <a:avLst/>
          </a:prstGeom>
          <a:solidFill>
            <a:srgbClr val="00FD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568945" y="5690129"/>
            <a:ext cx="137160" cy="137160"/>
          </a:xfrm>
          <a:prstGeom prst="ellipse">
            <a:avLst/>
          </a:prstGeom>
          <a:solidFill>
            <a:srgbClr val="00FD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60524" y="4566870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74975" y="4868965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030A0"/>
                </a:solidFill>
              </a:rPr>
              <a:t>b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388818" y="4200383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A00"/>
                </a:solidFill>
              </a:rPr>
              <a:t>c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751398" y="4591720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40FF"/>
                </a:solidFill>
              </a:rPr>
              <a:t>d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386923" y="4744424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A00"/>
                </a:solidFill>
              </a:rPr>
              <a:t>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490704" y="4668352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40FF"/>
                </a:solidFill>
              </a:rPr>
              <a:t>f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86065" y="5708516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DFF"/>
                </a:solidFill>
              </a:rPr>
              <a:t>g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088624" y="5390938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DFF"/>
                </a:solidFill>
              </a:rPr>
              <a:t>h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802999" y="5377152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7A0019"/>
                </a:solidFill>
              </a:rPr>
              <a:t>i</a:t>
            </a:r>
            <a:endParaRPr lang="en-US" sz="1600" dirty="0">
              <a:solidFill>
                <a:srgbClr val="7A0019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472424" y="5768641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A0019"/>
                </a:solidFill>
              </a:rPr>
              <a:t>j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490704" y="5392949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9300"/>
                </a:solidFill>
              </a:rPr>
              <a:t>k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221598" y="5782531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9300"/>
                </a:solidFill>
              </a:rPr>
              <a:t>l</a:t>
            </a:r>
          </a:p>
        </p:txBody>
      </p:sp>
      <p:sp>
        <p:nvSpPr>
          <p:cNvPr id="88" name="Rectangle 87"/>
          <p:cNvSpPr/>
          <p:nvPr/>
        </p:nvSpPr>
        <p:spPr bwMode="auto">
          <a:xfrm>
            <a:off x="2413443" y="999018"/>
            <a:ext cx="687174" cy="748728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993137" y="2479660"/>
            <a:ext cx="713443" cy="747858"/>
          </a:xfrm>
          <a:prstGeom prst="rect">
            <a:avLst/>
          </a:prstGeom>
          <a:noFill/>
          <a:ln w="9525" cap="flat" cmpd="sng" algn="ctr">
            <a:solidFill>
              <a:srgbClr val="0432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2037453" y="1741482"/>
            <a:ext cx="713443" cy="747858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1011447" y="1358805"/>
            <a:ext cx="687174" cy="748728"/>
          </a:xfrm>
          <a:prstGeom prst="rect">
            <a:avLst/>
          </a:prstGeom>
          <a:noFill/>
          <a:ln w="9525" cap="flat" cmpd="sng" algn="ctr">
            <a:solidFill>
              <a:srgbClr val="0432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flipH="1">
            <a:off x="1792245" y="765692"/>
            <a:ext cx="3267" cy="284067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/>
          <p:nvPr/>
        </p:nvCxnSpPr>
        <p:spPr bwMode="auto">
          <a:xfrm flipV="1">
            <a:off x="96933" y="2207784"/>
            <a:ext cx="3228489" cy="54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304803" y="1039491"/>
            <a:ext cx="372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</a:t>
            </a:r>
            <a:r>
              <a:rPr lang="en-US" sz="1400" baseline="-25000" dirty="0"/>
              <a:t>0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738917" y="1019878"/>
            <a:ext cx="372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</a:t>
            </a:r>
            <a:r>
              <a:rPr lang="en-US" sz="1400" baseline="-25000" dirty="0"/>
              <a:t>1</a:t>
            </a:r>
            <a:endParaRPr lang="en-US" sz="1400" dirty="0"/>
          </a:p>
        </p:txBody>
      </p:sp>
      <p:sp>
        <p:nvSpPr>
          <p:cNvPr id="126" name="TextBox 125"/>
          <p:cNvSpPr txBox="1"/>
          <p:nvPr/>
        </p:nvSpPr>
        <p:spPr>
          <a:xfrm>
            <a:off x="323551" y="3135459"/>
            <a:ext cx="372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</a:t>
            </a:r>
            <a:r>
              <a:rPr lang="en-US" sz="1400" baseline="-25000" dirty="0"/>
              <a:t>2</a:t>
            </a:r>
            <a:endParaRPr lang="en-US" sz="1400" dirty="0"/>
          </a:p>
        </p:txBody>
      </p:sp>
      <p:sp>
        <p:nvSpPr>
          <p:cNvPr id="127" name="TextBox 126"/>
          <p:cNvSpPr txBox="1"/>
          <p:nvPr/>
        </p:nvSpPr>
        <p:spPr>
          <a:xfrm>
            <a:off x="1734805" y="3150136"/>
            <a:ext cx="372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</a:t>
            </a:r>
            <a:r>
              <a:rPr lang="en-US" sz="1400" baseline="-25000" dirty="0"/>
              <a:t>3</a:t>
            </a:r>
            <a:endParaRPr lang="en-US" sz="1400" dirty="0"/>
          </a:p>
        </p:txBody>
      </p:sp>
      <p:cxnSp>
        <p:nvCxnSpPr>
          <p:cNvPr id="128" name="Straight Connector 127"/>
          <p:cNvCxnSpPr/>
          <p:nvPr/>
        </p:nvCxnSpPr>
        <p:spPr bwMode="auto">
          <a:xfrm flipH="1">
            <a:off x="1783461" y="3676354"/>
            <a:ext cx="3267" cy="284067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Straight Connector 128"/>
          <p:cNvCxnSpPr/>
          <p:nvPr/>
        </p:nvCxnSpPr>
        <p:spPr bwMode="auto">
          <a:xfrm flipV="1">
            <a:off x="80169" y="5153873"/>
            <a:ext cx="3228489" cy="54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0" name="TextBox 129"/>
          <p:cNvSpPr txBox="1"/>
          <p:nvPr/>
        </p:nvSpPr>
        <p:spPr>
          <a:xfrm>
            <a:off x="297617" y="3913066"/>
            <a:ext cx="372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</a:t>
            </a:r>
            <a:r>
              <a:rPr lang="en-US" sz="1400" baseline="-25000" dirty="0"/>
              <a:t>0</a:t>
            </a:r>
            <a:endParaRPr lang="en-US" sz="1400" dirty="0"/>
          </a:p>
        </p:txBody>
      </p:sp>
      <p:sp>
        <p:nvSpPr>
          <p:cNvPr id="135" name="TextBox 134"/>
          <p:cNvSpPr txBox="1"/>
          <p:nvPr/>
        </p:nvSpPr>
        <p:spPr>
          <a:xfrm>
            <a:off x="1785513" y="3906572"/>
            <a:ext cx="372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</a:t>
            </a:r>
            <a:r>
              <a:rPr lang="en-US" sz="1400" baseline="-25000" dirty="0"/>
              <a:t>1</a:t>
            </a:r>
            <a:endParaRPr lang="en-US" sz="1400" dirty="0"/>
          </a:p>
        </p:txBody>
      </p:sp>
      <p:sp>
        <p:nvSpPr>
          <p:cNvPr id="136" name="TextBox 135"/>
          <p:cNvSpPr txBox="1"/>
          <p:nvPr/>
        </p:nvSpPr>
        <p:spPr>
          <a:xfrm>
            <a:off x="316365" y="6169054"/>
            <a:ext cx="372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</a:t>
            </a:r>
            <a:r>
              <a:rPr lang="en-US" sz="1400" baseline="-25000" dirty="0"/>
              <a:t>2</a:t>
            </a:r>
            <a:endParaRPr lang="en-US" sz="1400" dirty="0"/>
          </a:p>
        </p:txBody>
      </p:sp>
      <p:sp>
        <p:nvSpPr>
          <p:cNvPr id="138" name="TextBox 137"/>
          <p:cNvSpPr txBox="1"/>
          <p:nvPr/>
        </p:nvSpPr>
        <p:spPr>
          <a:xfrm>
            <a:off x="1662210" y="6192843"/>
            <a:ext cx="372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</a:t>
            </a:r>
            <a:r>
              <a:rPr lang="en-US" sz="1400" baseline="-25000" dirty="0"/>
              <a:t>3</a:t>
            </a:r>
            <a:endParaRPr lang="en-US" sz="1400" dirty="0"/>
          </a:p>
        </p:txBody>
      </p:sp>
      <p:sp>
        <p:nvSpPr>
          <p:cNvPr id="131" name="TextBox 130"/>
          <p:cNvSpPr txBox="1"/>
          <p:nvPr/>
        </p:nvSpPr>
        <p:spPr>
          <a:xfrm>
            <a:off x="3512207" y="1967697"/>
            <a:ext cx="54227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Algorithm:</a:t>
            </a:r>
          </a:p>
          <a:p>
            <a:r>
              <a:rPr lang="en-US" sz="2000" b="1" dirty="0"/>
              <a:t>    </a:t>
            </a:r>
            <a:r>
              <a:rPr lang="en-US" sz="2000" dirty="0"/>
              <a:t>For each partition P</a:t>
            </a:r>
            <a:r>
              <a:rPr lang="en-US" sz="2000" baseline="-25000" dirty="0"/>
              <a:t>i</a:t>
            </a:r>
            <a:endParaRPr lang="en-US" sz="2000" dirty="0"/>
          </a:p>
          <a:p>
            <a:r>
              <a:rPr lang="en-US" sz="2000" b="1" dirty="0"/>
              <a:t>       </a:t>
            </a:r>
            <a:r>
              <a:rPr lang="en-US" sz="2000" dirty="0"/>
              <a:t>For each MOBR </a:t>
            </a:r>
            <a:r>
              <a:rPr lang="en-US" sz="2000" dirty="0" err="1"/>
              <a:t>M</a:t>
            </a:r>
            <a:r>
              <a:rPr lang="en-US" sz="2000" baseline="-25000" dirty="0" err="1"/>
              <a:t>fs</a:t>
            </a:r>
            <a:r>
              <a:rPr lang="en-US" sz="2000" dirty="0"/>
              <a:t> of fire-station in P</a:t>
            </a:r>
            <a:r>
              <a:rPr lang="en-US" sz="2000" baseline="-25000" dirty="0"/>
              <a:t>i</a:t>
            </a:r>
            <a:endParaRPr lang="en-US" sz="2000" dirty="0"/>
          </a:p>
          <a:p>
            <a:r>
              <a:rPr lang="en-US" sz="2000" dirty="0"/>
              <a:t>         Find all the houses in P</a:t>
            </a:r>
            <a:r>
              <a:rPr lang="en-US" sz="2000" baseline="-25000" dirty="0"/>
              <a:t>i</a:t>
            </a:r>
            <a:r>
              <a:rPr lang="en-US" sz="2000" dirty="0"/>
              <a:t> that are 			 			overlapped with </a:t>
            </a:r>
            <a:r>
              <a:rPr lang="en-US" sz="2000" dirty="0" err="1"/>
              <a:t>M</a:t>
            </a:r>
            <a:r>
              <a:rPr lang="en-US" sz="2000" baseline="-25000" dirty="0" err="1"/>
              <a:t>fs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122280" y="4727085"/>
            <a:ext cx="372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</a:t>
            </a:r>
            <a:r>
              <a:rPr lang="en-US" sz="1400" baseline="-25000" dirty="0"/>
              <a:t>0</a:t>
            </a:r>
            <a:endParaRPr lang="en-US" sz="1400" dirty="0"/>
          </a:p>
        </p:txBody>
      </p:sp>
      <p:sp>
        <p:nvSpPr>
          <p:cNvPr id="86" name="TextBox 85"/>
          <p:cNvSpPr txBox="1"/>
          <p:nvPr/>
        </p:nvSpPr>
        <p:spPr>
          <a:xfrm>
            <a:off x="5907837" y="4714385"/>
            <a:ext cx="22285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432FF"/>
                </a:solidFill>
              </a:rPr>
              <a:t>A                    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7030A0"/>
                </a:solidFill>
              </a:rPr>
              <a:t>a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7030A0"/>
                </a:solidFill>
              </a:rPr>
              <a:t>b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00FA00"/>
                </a:solidFill>
              </a:rPr>
              <a:t>c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00FA00"/>
                </a:solidFill>
              </a:rPr>
              <a:t>e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1016101" y="4262888"/>
            <a:ext cx="687174" cy="748728"/>
          </a:xfrm>
          <a:prstGeom prst="rect">
            <a:avLst/>
          </a:prstGeom>
          <a:noFill/>
          <a:ln w="9525" cap="flat" cmpd="sng" algn="ctr">
            <a:solidFill>
              <a:srgbClr val="0432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122280" y="5166664"/>
            <a:ext cx="372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P</a:t>
            </a:r>
            <a:r>
              <a:rPr lang="en-US" sz="1400" baseline="-25000"/>
              <a:t>1</a:t>
            </a:r>
            <a:endParaRPr lang="en-US" sz="1400" dirty="0"/>
          </a:p>
        </p:txBody>
      </p:sp>
      <p:sp>
        <p:nvSpPr>
          <p:cNvPr id="111" name="Rectangle 110"/>
          <p:cNvSpPr/>
          <p:nvPr/>
        </p:nvSpPr>
        <p:spPr bwMode="auto">
          <a:xfrm>
            <a:off x="2427829" y="3917495"/>
            <a:ext cx="687174" cy="748728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920223" y="5008691"/>
            <a:ext cx="227065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B</a:t>
            </a:r>
            <a:r>
              <a:rPr lang="en-US" sz="1400" dirty="0"/>
              <a:t>                           </a:t>
            </a:r>
            <a:r>
              <a:rPr lang="en-US" sz="1400" dirty="0">
                <a:solidFill>
                  <a:srgbClr val="FF40FF"/>
                </a:solidFill>
              </a:rPr>
              <a:t>f</a:t>
            </a:r>
          </a:p>
          <a:p>
            <a:pPr>
              <a:spcBef>
                <a:spcPts val="600"/>
              </a:spcBef>
            </a:pPr>
            <a:r>
              <a:rPr lang="en-US" sz="1400" dirty="0">
                <a:solidFill>
                  <a:srgbClr val="FF0000"/>
                </a:solidFill>
              </a:rPr>
              <a:t>C</a:t>
            </a:r>
            <a:r>
              <a:rPr lang="en-US" sz="1400" dirty="0"/>
              <a:t>                         </a:t>
            </a:r>
            <a:r>
              <a:rPr lang="en-US" sz="1400" dirty="0">
                <a:solidFill>
                  <a:srgbClr val="FF40FF"/>
                </a:solidFill>
              </a:rPr>
              <a:t>d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40FF"/>
                </a:solidFill>
              </a:rPr>
              <a:t>f</a:t>
            </a:r>
            <a:endParaRPr lang="en-US" sz="1400" dirty="0">
              <a:solidFill>
                <a:srgbClr val="FF9300"/>
              </a:solidFill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2041171" y="4659950"/>
            <a:ext cx="713443" cy="747858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118925" y="5602381"/>
            <a:ext cx="372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</a:t>
            </a:r>
            <a:r>
              <a:rPr lang="en-US" sz="1400" baseline="-25000" dirty="0"/>
              <a:t>2</a:t>
            </a:r>
            <a:endParaRPr lang="en-US" sz="1400" dirty="0"/>
          </a:p>
        </p:txBody>
      </p:sp>
      <p:sp>
        <p:nvSpPr>
          <p:cNvPr id="115" name="Rectangle 114"/>
          <p:cNvSpPr/>
          <p:nvPr/>
        </p:nvSpPr>
        <p:spPr bwMode="auto">
          <a:xfrm>
            <a:off x="996599" y="5397633"/>
            <a:ext cx="713443" cy="747858"/>
          </a:xfrm>
          <a:prstGeom prst="rect">
            <a:avLst/>
          </a:prstGeom>
          <a:noFill/>
          <a:ln w="9525" cap="flat" cmpd="sng" algn="ctr">
            <a:solidFill>
              <a:srgbClr val="0432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5928746" y="5600722"/>
            <a:ext cx="23166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rgbClr val="0432FF"/>
                </a:solidFill>
              </a:rPr>
              <a:t>D</a:t>
            </a:r>
            <a:r>
              <a:rPr lang="en-US" sz="1400" dirty="0"/>
              <a:t>                         </a:t>
            </a:r>
            <a:r>
              <a:rPr lang="en-US" sz="1400" dirty="0">
                <a:solidFill>
                  <a:srgbClr val="00FDFF"/>
                </a:solidFill>
              </a:rPr>
              <a:t>h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7A0019"/>
                </a:solidFill>
              </a:rPr>
              <a:t>j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5113212" y="5902264"/>
            <a:ext cx="372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P</a:t>
            </a:r>
            <a:r>
              <a:rPr lang="en-US" sz="1400" baseline="-25000"/>
              <a:t>3</a:t>
            </a:r>
            <a:endParaRPr lang="en-US" sz="1400" dirty="0"/>
          </a:p>
        </p:txBody>
      </p:sp>
      <p:sp>
        <p:nvSpPr>
          <p:cNvPr id="121" name="TextBox 120"/>
          <p:cNvSpPr txBox="1"/>
          <p:nvPr/>
        </p:nvSpPr>
        <p:spPr>
          <a:xfrm>
            <a:off x="5925998" y="5929608"/>
            <a:ext cx="2264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rgbClr val="FF0000"/>
                </a:solidFill>
              </a:rPr>
              <a:t>C</a:t>
            </a:r>
            <a:r>
              <a:rPr lang="en-US" sz="1400" dirty="0"/>
              <a:t>                          </a:t>
            </a:r>
            <a:r>
              <a:rPr lang="en-US" sz="1400" dirty="0" err="1">
                <a:solidFill>
                  <a:srgbClr val="7A0019"/>
                </a:solidFill>
              </a:rPr>
              <a:t>i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9300"/>
                </a:solidFill>
              </a:rPr>
              <a:t>k</a:t>
            </a:r>
            <a:endParaRPr lang="en-US" sz="1400" dirty="0">
              <a:solidFill>
                <a:srgbClr val="7A0019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194914" y="4496310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432FF"/>
                </a:solidFill>
              </a:rPr>
              <a:t>A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2262130" y="4865051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2617442" y="4111722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195399" y="5615015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432FF"/>
                </a:solidFill>
              </a:rPr>
              <a:t>D</a:t>
            </a:r>
          </a:p>
        </p:txBody>
      </p:sp>
      <p:sp>
        <p:nvSpPr>
          <p:cNvPr id="133" name="Oval 132"/>
          <p:cNvSpPr/>
          <p:nvPr/>
        </p:nvSpPr>
        <p:spPr bwMode="auto">
          <a:xfrm>
            <a:off x="2347028" y="6403518"/>
            <a:ext cx="199104" cy="161796"/>
          </a:xfrm>
          <a:prstGeom prst="ellipse">
            <a:avLst/>
          </a:prstGeom>
          <a:solidFill>
            <a:srgbClr val="FF9300"/>
          </a:solidFill>
          <a:ln w="25400" cap="flat" cmpd="sng" algn="ctr">
            <a:solidFill>
              <a:srgbClr val="FF9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34" name="Oval 133"/>
          <p:cNvSpPr/>
          <p:nvPr/>
        </p:nvSpPr>
        <p:spPr bwMode="auto">
          <a:xfrm>
            <a:off x="1193610" y="6394285"/>
            <a:ext cx="199104" cy="161796"/>
          </a:xfrm>
          <a:prstGeom prst="ellipse">
            <a:avLst/>
          </a:prstGeom>
          <a:solidFill>
            <a:srgbClr val="7A0019"/>
          </a:solidFill>
          <a:ln w="25400" cap="flat" cmpd="sng" algn="ctr">
            <a:solidFill>
              <a:srgbClr val="7A001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1" name="Oval 140"/>
          <p:cNvSpPr/>
          <p:nvPr/>
        </p:nvSpPr>
        <p:spPr bwMode="auto">
          <a:xfrm>
            <a:off x="34000" y="6377703"/>
            <a:ext cx="199104" cy="161796"/>
          </a:xfrm>
          <a:prstGeom prst="ellipse">
            <a:avLst/>
          </a:prstGeom>
          <a:solidFill>
            <a:srgbClr val="00FDFF"/>
          </a:solidFill>
          <a:ln w="25400" cap="flat" cmpd="sng" algn="ctr">
            <a:solidFill>
              <a:srgbClr val="00FD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2" name="Oval 141"/>
          <p:cNvSpPr/>
          <p:nvPr/>
        </p:nvSpPr>
        <p:spPr bwMode="auto">
          <a:xfrm>
            <a:off x="2347028" y="6126166"/>
            <a:ext cx="199104" cy="161796"/>
          </a:xfrm>
          <a:prstGeom prst="ellipse">
            <a:avLst/>
          </a:prstGeom>
          <a:solidFill>
            <a:srgbClr val="FF40FF"/>
          </a:solidFill>
          <a:ln w="25400" cap="flat" cmpd="sng" algn="ctr">
            <a:solidFill>
              <a:srgbClr val="FF4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3" name="Oval 142"/>
          <p:cNvSpPr/>
          <p:nvPr/>
        </p:nvSpPr>
        <p:spPr bwMode="auto">
          <a:xfrm>
            <a:off x="1190659" y="6122855"/>
            <a:ext cx="199104" cy="161796"/>
          </a:xfrm>
          <a:prstGeom prst="ellipse">
            <a:avLst/>
          </a:prstGeom>
          <a:solidFill>
            <a:srgbClr val="00FA00"/>
          </a:solidFill>
          <a:ln w="25400" cap="flat" cmpd="sng" algn="ctr">
            <a:solidFill>
              <a:srgbClr val="00FA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4" name="Oval 143"/>
          <p:cNvSpPr/>
          <p:nvPr/>
        </p:nvSpPr>
        <p:spPr bwMode="auto">
          <a:xfrm>
            <a:off x="34000" y="6157900"/>
            <a:ext cx="199104" cy="161796"/>
          </a:xfrm>
          <a:prstGeom prst="ellipse">
            <a:avLst/>
          </a:prstGeom>
          <a:solidFill>
            <a:srgbClr val="7030A0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193448" y="6065560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7030A0"/>
                </a:solidFill>
              </a:rPr>
              <a:t>Data block 2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1348475" y="6073551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FA00"/>
                </a:solidFill>
              </a:rPr>
              <a:t>Data block 3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2469122" y="6060160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40FF"/>
                </a:solidFill>
              </a:rPr>
              <a:t>Data block 4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199273" y="6320011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FDFF"/>
                </a:solidFill>
              </a:rPr>
              <a:t>Data block 5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1361174" y="6344003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7A0019"/>
                </a:solidFill>
              </a:rPr>
              <a:t>Data block 6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2469122" y="6332711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9300"/>
                </a:solidFill>
              </a:rPr>
              <a:t>Data block 7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417300" y="3390679"/>
            <a:ext cx="161901" cy="147383"/>
          </a:xfrm>
          <a:prstGeom prst="rect">
            <a:avLst/>
          </a:prstGeom>
          <a:solidFill>
            <a:srgbClr val="0432FF"/>
          </a:solidFill>
          <a:ln w="25400" cap="flat" cmpd="sng" algn="ctr">
            <a:solidFill>
              <a:srgbClr val="0432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2032726" y="3400965"/>
            <a:ext cx="161901" cy="147383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619175" y="3351866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432FF"/>
                </a:solidFill>
              </a:rPr>
              <a:t>Data block 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29574" y="4077899"/>
            <a:ext cx="23423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Results from filter phase: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3443943" y="626569"/>
            <a:ext cx="55935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</a:rPr>
              <a:t>Query:</a:t>
            </a:r>
          </a:p>
          <a:p>
            <a:r>
              <a:rPr lang="en-US" sz="2000" dirty="0">
                <a:solidFill>
                  <a:prstClr val="black"/>
                </a:solidFill>
              </a:rPr>
              <a:t>For each fire station, find all the houses within a distance &lt;= 1</a:t>
            </a:r>
          </a:p>
        </p:txBody>
      </p:sp>
    </p:spTree>
    <p:extLst>
      <p:ext uri="{BB962C8B-B14F-4D97-AF65-F5344CB8AC3E}">
        <p14:creationId xmlns:p14="http://schemas.microsoft.com/office/powerpoint/2010/main" val="63856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108" y="105583"/>
            <a:ext cx="7200900" cy="629384"/>
          </a:xfrm>
        </p:spPr>
        <p:txBody>
          <a:bodyPr/>
          <a:lstStyle/>
          <a:p>
            <a:r>
              <a:rPr lang="en-US" sz="2800" dirty="0">
                <a:latin typeface="Microsoft Sans Serif"/>
                <a:cs typeface="Microsoft Sans Serif"/>
              </a:rPr>
              <a:t>Strategies for </a:t>
            </a:r>
            <a:r>
              <a:rPr lang="en-US" sz="2800" dirty="0" smtClean="0">
                <a:latin typeface="Microsoft Sans Serif"/>
                <a:cs typeface="Microsoft Sans Serif"/>
              </a:rPr>
              <a:t>1-Nearest </a:t>
            </a:r>
            <a:r>
              <a:rPr lang="en-US" sz="2800" dirty="0">
                <a:latin typeface="Microsoft Sans Serif"/>
                <a:cs typeface="Microsoft Sans Serif"/>
              </a:rPr>
              <a:t>Neighbor Queries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766" y="1851662"/>
            <a:ext cx="8400421" cy="4853938"/>
          </a:xfrm>
        </p:spPr>
        <p:txBody>
          <a:bodyPr>
            <a:normAutofit lnSpcReduction="10000"/>
          </a:bodyPr>
          <a:lstStyle/>
          <a:p>
            <a:pPr indent="-182880">
              <a:lnSpc>
                <a:spcPct val="95000"/>
              </a:lnSpc>
              <a:buFont typeface="Arial"/>
              <a:buChar char="•"/>
            </a:pPr>
            <a:r>
              <a:rPr lang="en-US" sz="2200" b="1" dirty="0">
                <a:latin typeface="+mj-lt"/>
                <a:cs typeface="Microsoft Sans Serif"/>
              </a:rPr>
              <a:t>Recall Nearest Neighbor Example</a:t>
            </a:r>
          </a:p>
          <a:p>
            <a:pPr lvl="1" indent="-182880">
              <a:lnSpc>
                <a:spcPct val="95000"/>
              </a:lnSpc>
              <a:buFont typeface="Arial"/>
              <a:buChar char="•"/>
            </a:pPr>
            <a:r>
              <a:rPr lang="en-US" sz="1900" dirty="0">
                <a:latin typeface="+mj-lt"/>
                <a:cs typeface="Microsoft Sans Serif"/>
              </a:rPr>
              <a:t>Find the city closest to Chicago.</a:t>
            </a:r>
          </a:p>
          <a:p>
            <a:pPr lvl="1" indent="-182880">
              <a:lnSpc>
                <a:spcPct val="95000"/>
              </a:lnSpc>
              <a:buFont typeface="Arial"/>
              <a:buChar char="•"/>
            </a:pPr>
            <a:r>
              <a:rPr lang="en-US" sz="1900" dirty="0">
                <a:latin typeface="+mj-lt"/>
                <a:cs typeface="Microsoft Sans Serif"/>
              </a:rPr>
              <a:t>Return one spatial object from </a:t>
            </a:r>
            <a:r>
              <a:rPr lang="en-US" sz="1900" dirty="0" err="1" smtClean="0">
                <a:latin typeface="+mj-lt"/>
                <a:cs typeface="Microsoft Sans Serif"/>
              </a:rPr>
              <a:t>datafile</a:t>
            </a:r>
            <a:r>
              <a:rPr lang="en-US" sz="1900" dirty="0" smtClean="0">
                <a:latin typeface="+mj-lt"/>
                <a:cs typeface="Microsoft Sans Serif"/>
              </a:rPr>
              <a:t> </a:t>
            </a:r>
            <a:r>
              <a:rPr lang="en-US" sz="1900" dirty="0">
                <a:latin typeface="+mj-lt"/>
                <a:cs typeface="Microsoft Sans Serif"/>
              </a:rPr>
              <a:t>C</a:t>
            </a:r>
          </a:p>
          <a:p>
            <a:pPr indent="-182880">
              <a:lnSpc>
                <a:spcPct val="95000"/>
              </a:lnSpc>
              <a:buFont typeface="Arial"/>
              <a:buChar char="•"/>
            </a:pPr>
            <a:r>
              <a:rPr lang="en-US" sz="2200" b="1" dirty="0">
                <a:latin typeface="+mj-lt"/>
                <a:cs typeface="Microsoft Sans Serif"/>
              </a:rPr>
              <a:t>List of strategies</a:t>
            </a:r>
          </a:p>
          <a:p>
            <a:pPr lvl="1" indent="-182880">
              <a:lnSpc>
                <a:spcPct val="95000"/>
              </a:lnSpc>
              <a:buFont typeface="Arial"/>
              <a:buChar char="•"/>
            </a:pPr>
            <a:r>
              <a:rPr lang="en-US" sz="1900" b="1" dirty="0">
                <a:solidFill>
                  <a:srgbClr val="0432FF"/>
                </a:solidFill>
                <a:latin typeface="+mj-lt"/>
                <a:cs typeface="Microsoft Sans Serif"/>
              </a:rPr>
              <a:t>Two phase approach</a:t>
            </a:r>
          </a:p>
          <a:p>
            <a:pPr lvl="2" indent="-182880">
              <a:lnSpc>
                <a:spcPct val="95000"/>
              </a:lnSpc>
              <a:buFont typeface="Arial"/>
              <a:buChar char="•"/>
            </a:pPr>
            <a:r>
              <a:rPr lang="en-US" sz="1900" dirty="0">
                <a:latin typeface="+mj-lt"/>
                <a:cs typeface="Microsoft Sans Serif"/>
              </a:rPr>
              <a:t>Fetch C’s disk sector(s) containing the location Chicago</a:t>
            </a:r>
          </a:p>
          <a:p>
            <a:pPr lvl="2" indent="-182880">
              <a:lnSpc>
                <a:spcPct val="95000"/>
              </a:lnSpc>
              <a:buFont typeface="Arial"/>
              <a:buChar char="•"/>
            </a:pPr>
            <a:r>
              <a:rPr lang="en-US" sz="1900" dirty="0">
                <a:latin typeface="+mj-lt"/>
                <a:cs typeface="Microsoft Sans Serif"/>
              </a:rPr>
              <a:t>M = minimum distance(Chicago, cities in fetched sectors)</a:t>
            </a:r>
          </a:p>
          <a:p>
            <a:pPr lvl="2" indent="-182880">
              <a:lnSpc>
                <a:spcPct val="95000"/>
              </a:lnSpc>
              <a:buFont typeface="Arial"/>
              <a:buChar char="•"/>
            </a:pPr>
            <a:r>
              <a:rPr lang="en-US" sz="1900" dirty="0">
                <a:latin typeface="+mj-lt"/>
                <a:cs typeface="Microsoft Sans Serif"/>
              </a:rPr>
              <a:t>Test all cities within distance M of Chicago (Range Query)</a:t>
            </a:r>
          </a:p>
          <a:p>
            <a:pPr lvl="1" indent="-182880">
              <a:lnSpc>
                <a:spcPct val="95000"/>
              </a:lnSpc>
              <a:buFont typeface="Arial"/>
              <a:buChar char="•"/>
            </a:pPr>
            <a:r>
              <a:rPr lang="en-US" sz="1900" b="1" dirty="0">
                <a:solidFill>
                  <a:srgbClr val="0432FF"/>
                </a:solidFill>
                <a:latin typeface="+mj-lt"/>
                <a:cs typeface="Microsoft Sans Serif"/>
              </a:rPr>
              <a:t>Single phase approach</a:t>
            </a:r>
          </a:p>
          <a:p>
            <a:pPr lvl="2" indent="-182880">
              <a:lnSpc>
                <a:spcPct val="95000"/>
              </a:lnSpc>
              <a:buFont typeface="Arial"/>
              <a:buChar char="•"/>
            </a:pPr>
            <a:r>
              <a:rPr lang="en-US" sz="1900" dirty="0">
                <a:latin typeface="+mj-lt"/>
                <a:cs typeface="Microsoft Sans Serif"/>
              </a:rPr>
              <a:t>Recursive algorithm for </a:t>
            </a:r>
            <a:r>
              <a:rPr lang="en-US" sz="1900" dirty="0" smtClean="0">
                <a:latin typeface="+mj-lt"/>
                <a:cs typeface="Microsoft Sans Serif"/>
              </a:rPr>
              <a:t>R-tree</a:t>
            </a:r>
          </a:p>
          <a:p>
            <a:pPr lvl="2" indent="-182880">
              <a:lnSpc>
                <a:spcPct val="95000"/>
              </a:lnSpc>
              <a:buFont typeface="Arial"/>
              <a:buChar char="•"/>
            </a:pPr>
            <a:r>
              <a:rPr lang="en-US" sz="1900" dirty="0" smtClean="0">
                <a:latin typeface="+mj-lt"/>
                <a:cs typeface="Microsoft Sans Serif"/>
              </a:rPr>
              <a:t>First get the closest data point </a:t>
            </a:r>
          </a:p>
          <a:p>
            <a:pPr lvl="2" indent="-182880">
              <a:lnSpc>
                <a:spcPct val="95000"/>
              </a:lnSpc>
              <a:buFont typeface="Arial"/>
              <a:buChar char="•"/>
            </a:pPr>
            <a:r>
              <a:rPr lang="en-US" sz="1900" dirty="0" smtClean="0">
                <a:latin typeface="+mj-lt"/>
                <a:cs typeface="Microsoft Sans Serif"/>
              </a:rPr>
              <a:t>Then eliminate objects based on </a:t>
            </a:r>
            <a:r>
              <a:rPr lang="en-US" sz="1900" dirty="0" err="1" smtClean="0">
                <a:latin typeface="+mj-lt"/>
                <a:cs typeface="Microsoft Sans Serif"/>
              </a:rPr>
              <a:t>mindist</a:t>
            </a:r>
            <a:r>
              <a:rPr lang="en-US" sz="1900" dirty="0" smtClean="0">
                <a:latin typeface="+mj-lt"/>
                <a:cs typeface="Microsoft Sans Serif"/>
              </a:rPr>
              <a:t> to MBRs</a:t>
            </a:r>
            <a:endParaRPr lang="en-US" sz="1900" dirty="0">
              <a:latin typeface="+mj-lt"/>
              <a:cs typeface="Microsoft Sans Serif"/>
            </a:endParaRPr>
          </a:p>
          <a:p>
            <a:pPr lvl="2" indent="-182880">
              <a:lnSpc>
                <a:spcPct val="95000"/>
              </a:lnSpc>
              <a:buFont typeface="Arial"/>
              <a:buChar char="•"/>
            </a:pPr>
            <a:r>
              <a:rPr lang="en-US" sz="1900" dirty="0" smtClean="0">
                <a:latin typeface="+mj-lt"/>
                <a:cs typeface="Microsoft Sans Serif"/>
              </a:rPr>
              <a:t>Similar to K-NN algorithm on KD-trees</a:t>
            </a:r>
            <a:endParaRPr lang="en-US" sz="1600" dirty="0">
              <a:latin typeface="Microsoft Sans Serif"/>
              <a:cs typeface="Microsoft Sans Serif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6034" y="776680"/>
            <a:ext cx="2919045" cy="220655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auto">
          <a:xfrm>
            <a:off x="6503670" y="1397709"/>
            <a:ext cx="1623060" cy="751131"/>
          </a:xfrm>
          <a:prstGeom prst="rect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69223" y="1598003"/>
            <a:ext cx="7777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Sector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 flipV="1">
            <a:off x="6787012" y="1851661"/>
            <a:ext cx="182880" cy="8489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85774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221" y="147371"/>
            <a:ext cx="3698733" cy="713365"/>
          </a:xfrm>
        </p:spPr>
        <p:txBody>
          <a:bodyPr/>
          <a:lstStyle/>
          <a:p>
            <a:r>
              <a:rPr lang="en-US" sz="2800" dirty="0">
                <a:latin typeface="Microsoft Sans Serif"/>
                <a:cs typeface="Microsoft Sans Serif"/>
              </a:rPr>
              <a:t>Two Phase Approach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3852" y="3587178"/>
            <a:ext cx="564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3</a:t>
            </a:r>
            <a:endParaRPr lang="en-US" dirty="0"/>
          </a:p>
        </p:txBody>
      </p:sp>
      <p:pic>
        <p:nvPicPr>
          <p:cNvPr id="49" name="Content Placeholder 7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8453" y="1112676"/>
            <a:ext cx="3348529" cy="3533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val 9"/>
          <p:cNvSpPr/>
          <p:nvPr/>
        </p:nvSpPr>
        <p:spPr bwMode="auto">
          <a:xfrm>
            <a:off x="2105090" y="1658012"/>
            <a:ext cx="137160" cy="137160"/>
          </a:xfrm>
          <a:prstGeom prst="ellipse">
            <a:avLst/>
          </a:prstGeom>
          <a:solidFill>
            <a:srgbClr val="00FA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2108152" y="2392965"/>
            <a:ext cx="137160" cy="137160"/>
          </a:xfrm>
          <a:prstGeom prst="ellipse">
            <a:avLst/>
          </a:prstGeom>
          <a:solidFill>
            <a:srgbClr val="00FA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3137600" y="2016152"/>
            <a:ext cx="137160" cy="137160"/>
          </a:xfrm>
          <a:prstGeom prst="ellipse">
            <a:avLst/>
          </a:prstGeom>
          <a:solidFill>
            <a:srgbClr val="FF4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3137600" y="2759102"/>
            <a:ext cx="137160" cy="13716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2440370" y="2759102"/>
            <a:ext cx="137160" cy="137160"/>
          </a:xfrm>
          <a:prstGeom prst="ellipse">
            <a:avLst/>
          </a:prstGeom>
          <a:solidFill>
            <a:srgbClr val="7A001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2794700" y="3124862"/>
            <a:ext cx="137160" cy="13716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2097470" y="3124862"/>
            <a:ext cx="137160" cy="137160"/>
          </a:xfrm>
          <a:prstGeom prst="ellipse">
            <a:avLst/>
          </a:prstGeom>
          <a:solidFill>
            <a:srgbClr val="7A001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2476483" y="2007527"/>
            <a:ext cx="137160" cy="137160"/>
          </a:xfrm>
          <a:prstGeom prst="ellipse">
            <a:avLst/>
          </a:prstGeom>
          <a:solidFill>
            <a:srgbClr val="FF4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1400240" y="2016152"/>
            <a:ext cx="137160" cy="1371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1400240" y="2393342"/>
            <a:ext cx="137160" cy="1371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743140" y="2773072"/>
            <a:ext cx="137160" cy="13716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1071310" y="3518562"/>
            <a:ext cx="137160" cy="13716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136906" y="1949185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151940" y="2337988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030A0"/>
                </a:solidFill>
              </a:rPr>
              <a:t>b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865783" y="1635116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A00"/>
                </a:solidFill>
              </a:rPr>
              <a:t>c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273937" y="2036861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40FF"/>
                </a:solidFill>
              </a:rPr>
              <a:t>d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884833" y="2386501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A00"/>
                </a:solidFill>
              </a:rPr>
              <a:t>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967669" y="2103085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40FF"/>
                </a:solidFill>
              </a:rPr>
              <a:t>f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66460" y="3479745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580795" y="2795648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279964" y="2811885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7A0019"/>
                </a:solidFill>
              </a:rPr>
              <a:t>i</a:t>
            </a:r>
            <a:endParaRPr lang="en-US" sz="1600" dirty="0">
              <a:solidFill>
                <a:srgbClr val="7A0019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949389" y="3203374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A0019"/>
                </a:solidFill>
              </a:rPr>
              <a:t>j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967669" y="2827682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k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698563" y="3217264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l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1392114" y="1995413"/>
            <a:ext cx="184953" cy="538445"/>
          </a:xfrm>
          <a:prstGeom prst="rect">
            <a:avLst/>
          </a:prstGeom>
          <a:noFill/>
          <a:ln w="19050" cap="flat" cmpd="sng" algn="ctr">
            <a:solidFill>
              <a:srgbClr val="7030A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2099544" y="1631872"/>
            <a:ext cx="174978" cy="905370"/>
          </a:xfrm>
          <a:prstGeom prst="rect">
            <a:avLst/>
          </a:prstGeom>
          <a:noFill/>
          <a:ln w="19050" cap="flat" cmpd="sng" algn="ctr">
            <a:solidFill>
              <a:srgbClr val="00FA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2430172" y="2010658"/>
            <a:ext cx="886160" cy="157202"/>
          </a:xfrm>
          <a:prstGeom prst="rect">
            <a:avLst/>
          </a:prstGeom>
          <a:noFill/>
          <a:ln w="19050" cap="flat" cmpd="sng" algn="ctr">
            <a:solidFill>
              <a:srgbClr val="FF4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1052059" y="2743358"/>
            <a:ext cx="839720" cy="931849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2116568" y="2754332"/>
            <a:ext cx="494736" cy="511046"/>
          </a:xfrm>
          <a:prstGeom prst="rect">
            <a:avLst/>
          </a:prstGeom>
          <a:noFill/>
          <a:ln w="19050" cap="flat" cmpd="sng" algn="ctr">
            <a:solidFill>
              <a:srgbClr val="7A0019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2802796" y="2766704"/>
            <a:ext cx="513536" cy="498674"/>
          </a:xfrm>
          <a:prstGeom prst="rect">
            <a:avLst/>
          </a:prstGeom>
          <a:noFill/>
          <a:ln w="19050" cap="flat" cmpd="sng" algn="ctr">
            <a:solidFill>
              <a:srgbClr val="00B0F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185745" y="4296064"/>
            <a:ext cx="12907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Restaurants</a:t>
            </a:r>
          </a:p>
        </p:txBody>
      </p:sp>
      <p:sp>
        <p:nvSpPr>
          <p:cNvPr id="91" name="Oval 90"/>
          <p:cNvSpPr/>
          <p:nvPr/>
        </p:nvSpPr>
        <p:spPr bwMode="auto">
          <a:xfrm>
            <a:off x="1032705" y="4390736"/>
            <a:ext cx="155135" cy="17275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851298" y="4320997"/>
            <a:ext cx="617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User</a:t>
            </a:r>
          </a:p>
        </p:txBody>
      </p:sp>
      <p:sp>
        <p:nvSpPr>
          <p:cNvPr id="99" name="Rectangle 98"/>
          <p:cNvSpPr/>
          <p:nvPr/>
        </p:nvSpPr>
        <p:spPr bwMode="auto">
          <a:xfrm>
            <a:off x="2685711" y="4426335"/>
            <a:ext cx="137160" cy="137160"/>
          </a:xfrm>
          <a:prstGeom prst="rect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432FF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1758391" y="3527301"/>
            <a:ext cx="137160" cy="137160"/>
          </a:xfrm>
          <a:prstGeom prst="rect">
            <a:avLst/>
          </a:prstGeom>
          <a:solidFill>
            <a:srgbClr val="0432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432FF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41647" y="1515464"/>
            <a:ext cx="50415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Given the location of a user </a:t>
            </a:r>
            <a:r>
              <a:rPr lang="en-US" sz="2000" dirty="0">
                <a:solidFill>
                  <a:srgbClr val="0432FF"/>
                </a:solidFill>
              </a:rPr>
              <a:t>p</a:t>
            </a:r>
            <a:r>
              <a:rPr lang="en-US" sz="2000" dirty="0"/>
              <a:t>, find the nearest restaurant.</a:t>
            </a:r>
          </a:p>
          <a:p>
            <a:r>
              <a:rPr lang="en-US" sz="2000" dirty="0"/>
              <a:t>(If more than one nearest neighbors, return all results)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852870" y="3401180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432FF"/>
                </a:solidFill>
              </a:rPr>
              <a:t>p</a:t>
            </a:r>
          </a:p>
        </p:txBody>
      </p:sp>
      <p:sp>
        <p:nvSpPr>
          <p:cNvPr id="142" name="Rectangle 141"/>
          <p:cNvSpPr/>
          <p:nvPr/>
        </p:nvSpPr>
        <p:spPr bwMode="auto">
          <a:xfrm>
            <a:off x="1341749" y="1583406"/>
            <a:ext cx="2044374" cy="100173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3" name="Rectangle 142"/>
          <p:cNvSpPr/>
          <p:nvPr/>
        </p:nvSpPr>
        <p:spPr bwMode="auto">
          <a:xfrm>
            <a:off x="986507" y="2726476"/>
            <a:ext cx="2386426" cy="98559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4" name="Oval 143"/>
          <p:cNvSpPr/>
          <p:nvPr/>
        </p:nvSpPr>
        <p:spPr bwMode="auto">
          <a:xfrm>
            <a:off x="1222414" y="2951766"/>
            <a:ext cx="233716" cy="23039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Y</a:t>
            </a:r>
          </a:p>
        </p:txBody>
      </p:sp>
      <p:sp>
        <p:nvSpPr>
          <p:cNvPr id="145" name="Oval 144"/>
          <p:cNvSpPr/>
          <p:nvPr/>
        </p:nvSpPr>
        <p:spPr bwMode="auto">
          <a:xfrm>
            <a:off x="1430106" y="1637675"/>
            <a:ext cx="233716" cy="23039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X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4137029" y="3270999"/>
            <a:ext cx="4832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Suppose R-tree (primary index) is available on this dataset</a:t>
            </a:r>
          </a:p>
        </p:txBody>
      </p:sp>
      <p:graphicFrame>
        <p:nvGraphicFramePr>
          <p:cNvPr id="89" name="Table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441066"/>
              </p:ext>
            </p:extLst>
          </p:nvPr>
        </p:nvGraphicFramePr>
        <p:xfrm>
          <a:off x="5399334" y="6134078"/>
          <a:ext cx="808239" cy="365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4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5816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10" name="Table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077029"/>
              </p:ext>
            </p:extLst>
          </p:nvPr>
        </p:nvGraphicFramePr>
        <p:xfrm>
          <a:off x="4290217" y="5543250"/>
          <a:ext cx="11408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2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11" name="Oval 110"/>
          <p:cNvSpPr/>
          <p:nvPr/>
        </p:nvSpPr>
        <p:spPr bwMode="auto">
          <a:xfrm>
            <a:off x="4318229" y="5600289"/>
            <a:ext cx="233716" cy="230390"/>
          </a:xfrm>
          <a:prstGeom prst="ellipse">
            <a:avLst/>
          </a:prstGeom>
          <a:solidFill>
            <a:srgbClr val="7030A0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graphicFrame>
        <p:nvGraphicFramePr>
          <p:cNvPr id="112" name="Table 1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791389"/>
              </p:ext>
            </p:extLst>
          </p:nvPr>
        </p:nvGraphicFramePr>
        <p:xfrm>
          <a:off x="5645947" y="4897817"/>
          <a:ext cx="11408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2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13" name="Oval 112"/>
          <p:cNvSpPr/>
          <p:nvPr/>
        </p:nvSpPr>
        <p:spPr bwMode="auto">
          <a:xfrm>
            <a:off x="4719411" y="5600480"/>
            <a:ext cx="233716" cy="230390"/>
          </a:xfrm>
          <a:prstGeom prst="ellipse">
            <a:avLst/>
          </a:prstGeom>
          <a:solidFill>
            <a:srgbClr val="00FA00"/>
          </a:solidFill>
          <a:ln w="25400" cap="flat" cmpd="sng" algn="ctr">
            <a:solidFill>
              <a:srgbClr val="00FA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5120593" y="5600289"/>
            <a:ext cx="233716" cy="230390"/>
          </a:xfrm>
          <a:prstGeom prst="ellipse">
            <a:avLst/>
          </a:prstGeom>
          <a:solidFill>
            <a:srgbClr val="FF40FF"/>
          </a:solidFill>
          <a:ln w="25400" cap="flat" cmpd="sng" algn="ctr">
            <a:solidFill>
              <a:srgbClr val="FF4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graphicFrame>
        <p:nvGraphicFramePr>
          <p:cNvPr id="115" name="Table 1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517866"/>
              </p:ext>
            </p:extLst>
          </p:nvPr>
        </p:nvGraphicFramePr>
        <p:xfrm>
          <a:off x="6879973" y="5546083"/>
          <a:ext cx="11408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2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17" name="Oval 116"/>
          <p:cNvSpPr/>
          <p:nvPr/>
        </p:nvSpPr>
        <p:spPr bwMode="auto">
          <a:xfrm>
            <a:off x="6953651" y="5598665"/>
            <a:ext cx="233716" cy="230390"/>
          </a:xfrm>
          <a:prstGeom prst="ellipse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8" name="Oval 147"/>
          <p:cNvSpPr/>
          <p:nvPr/>
        </p:nvSpPr>
        <p:spPr bwMode="auto">
          <a:xfrm>
            <a:off x="7333527" y="5616308"/>
            <a:ext cx="233716" cy="230390"/>
          </a:xfrm>
          <a:prstGeom prst="ellipse">
            <a:avLst/>
          </a:prstGeom>
          <a:solidFill>
            <a:srgbClr val="7A0019"/>
          </a:solidFill>
          <a:ln w="25400" cap="flat" cmpd="sng" algn="ctr">
            <a:solidFill>
              <a:srgbClr val="7A001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9" name="Oval 148"/>
          <p:cNvSpPr/>
          <p:nvPr/>
        </p:nvSpPr>
        <p:spPr bwMode="auto">
          <a:xfrm>
            <a:off x="7713403" y="5616308"/>
            <a:ext cx="233716" cy="230390"/>
          </a:xfrm>
          <a:prstGeom prst="ellipse">
            <a:avLst/>
          </a:prstGeom>
          <a:solidFill>
            <a:srgbClr val="00B0F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graphicFrame>
        <p:nvGraphicFramePr>
          <p:cNvPr id="150" name="Table 1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738589"/>
              </p:ext>
            </p:extLst>
          </p:nvPr>
        </p:nvGraphicFramePr>
        <p:xfrm>
          <a:off x="3528367" y="6129054"/>
          <a:ext cx="80823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4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51" name="Table 1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689296"/>
              </p:ext>
            </p:extLst>
          </p:nvPr>
        </p:nvGraphicFramePr>
        <p:xfrm>
          <a:off x="4477707" y="6129054"/>
          <a:ext cx="808239" cy="365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4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5816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52" name="Table 1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993866"/>
              </p:ext>
            </p:extLst>
          </p:nvPr>
        </p:nvGraphicFramePr>
        <p:xfrm>
          <a:off x="6283481" y="6132730"/>
          <a:ext cx="80823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4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53" name="Table 1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83099"/>
              </p:ext>
            </p:extLst>
          </p:nvPr>
        </p:nvGraphicFramePr>
        <p:xfrm>
          <a:off x="7232821" y="6132730"/>
          <a:ext cx="808239" cy="365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4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5816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54" name="Table 1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646136"/>
              </p:ext>
            </p:extLst>
          </p:nvPr>
        </p:nvGraphicFramePr>
        <p:xfrm>
          <a:off x="8154448" y="6137754"/>
          <a:ext cx="693198" cy="365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0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10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10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5816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155" name="Straight Arrow Connector 154"/>
          <p:cNvCxnSpPr>
            <a:endCxn id="110" idx="0"/>
          </p:cNvCxnSpPr>
          <p:nvPr/>
        </p:nvCxnSpPr>
        <p:spPr>
          <a:xfrm flipH="1">
            <a:off x="4860629" y="5268657"/>
            <a:ext cx="942823" cy="274593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>
            <a:endCxn id="115" idx="0"/>
          </p:cNvCxnSpPr>
          <p:nvPr/>
        </p:nvCxnSpPr>
        <p:spPr>
          <a:xfrm>
            <a:off x="6192847" y="5274358"/>
            <a:ext cx="1257538" cy="271725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>
            <a:endCxn id="150" idx="0"/>
          </p:cNvCxnSpPr>
          <p:nvPr/>
        </p:nvCxnSpPr>
        <p:spPr>
          <a:xfrm flipH="1">
            <a:off x="3932486" y="5926507"/>
            <a:ext cx="491136" cy="202547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>
            <a:endCxn id="151" idx="0"/>
          </p:cNvCxnSpPr>
          <p:nvPr/>
        </p:nvCxnSpPr>
        <p:spPr>
          <a:xfrm>
            <a:off x="4855395" y="5913200"/>
            <a:ext cx="26431" cy="215854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>
            <a:endCxn id="89" idx="0"/>
          </p:cNvCxnSpPr>
          <p:nvPr/>
        </p:nvCxnSpPr>
        <p:spPr>
          <a:xfrm>
            <a:off x="5249513" y="5891767"/>
            <a:ext cx="553940" cy="242311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endCxn id="152" idx="0"/>
          </p:cNvCxnSpPr>
          <p:nvPr/>
        </p:nvCxnSpPr>
        <p:spPr>
          <a:xfrm flipH="1">
            <a:off x="6687600" y="5922014"/>
            <a:ext cx="401275" cy="210716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stCxn id="115" idx="2"/>
            <a:endCxn id="153" idx="0"/>
          </p:cNvCxnSpPr>
          <p:nvPr/>
        </p:nvCxnSpPr>
        <p:spPr>
          <a:xfrm>
            <a:off x="7450385" y="5916923"/>
            <a:ext cx="186555" cy="215807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endCxn id="154" idx="0"/>
          </p:cNvCxnSpPr>
          <p:nvPr/>
        </p:nvCxnSpPr>
        <p:spPr>
          <a:xfrm>
            <a:off x="7869631" y="5913200"/>
            <a:ext cx="631416" cy="224554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852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221" y="147371"/>
            <a:ext cx="3698733" cy="713365"/>
          </a:xfrm>
        </p:spPr>
        <p:txBody>
          <a:bodyPr/>
          <a:lstStyle/>
          <a:p>
            <a:r>
              <a:rPr lang="en-US" sz="2800" dirty="0">
                <a:latin typeface="Microsoft Sans Serif"/>
                <a:cs typeface="Microsoft Sans Serif"/>
              </a:rPr>
              <a:t>Two Phase Approach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5399" y="3605279"/>
            <a:ext cx="564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3</a:t>
            </a:r>
            <a:endParaRPr lang="en-US" dirty="0"/>
          </a:p>
        </p:txBody>
      </p:sp>
      <p:pic>
        <p:nvPicPr>
          <p:cNvPr id="49" name="Content Placeholder 7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130777"/>
            <a:ext cx="3348529" cy="3533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val 9"/>
          <p:cNvSpPr/>
          <p:nvPr/>
        </p:nvSpPr>
        <p:spPr bwMode="auto">
          <a:xfrm>
            <a:off x="1536637" y="1676113"/>
            <a:ext cx="137160" cy="137160"/>
          </a:xfrm>
          <a:prstGeom prst="ellipse">
            <a:avLst/>
          </a:prstGeom>
          <a:solidFill>
            <a:srgbClr val="00FA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1539699" y="2411066"/>
            <a:ext cx="137160" cy="137160"/>
          </a:xfrm>
          <a:prstGeom prst="ellipse">
            <a:avLst/>
          </a:prstGeom>
          <a:solidFill>
            <a:srgbClr val="00FA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2569147" y="2034253"/>
            <a:ext cx="137160" cy="137160"/>
          </a:xfrm>
          <a:prstGeom prst="ellipse">
            <a:avLst/>
          </a:prstGeom>
          <a:solidFill>
            <a:srgbClr val="FF4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2569147" y="2777203"/>
            <a:ext cx="137160" cy="13716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1871917" y="2777203"/>
            <a:ext cx="137160" cy="137160"/>
          </a:xfrm>
          <a:prstGeom prst="ellipse">
            <a:avLst/>
          </a:prstGeom>
          <a:solidFill>
            <a:srgbClr val="7A001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2226247" y="3142963"/>
            <a:ext cx="137160" cy="13716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1529017" y="3142963"/>
            <a:ext cx="137160" cy="137160"/>
          </a:xfrm>
          <a:prstGeom prst="ellipse">
            <a:avLst/>
          </a:prstGeom>
          <a:solidFill>
            <a:srgbClr val="7A001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1908030" y="2025628"/>
            <a:ext cx="137160" cy="137160"/>
          </a:xfrm>
          <a:prstGeom prst="ellipse">
            <a:avLst/>
          </a:prstGeom>
          <a:solidFill>
            <a:srgbClr val="FF4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831787" y="2034253"/>
            <a:ext cx="137160" cy="1371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831787" y="2411443"/>
            <a:ext cx="137160" cy="1371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174687" y="2791173"/>
            <a:ext cx="137160" cy="13716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502857" y="3536663"/>
            <a:ext cx="137160" cy="13716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68453" y="1967286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83487" y="2356089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030A0"/>
                </a:solidFill>
              </a:rPr>
              <a:t>b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297330" y="1653217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A00"/>
                </a:solidFill>
              </a:rPr>
              <a:t>c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705484" y="2054962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40FF"/>
                </a:solidFill>
              </a:rPr>
              <a:t>d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316380" y="2404602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A00"/>
                </a:solidFill>
              </a:rPr>
              <a:t>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399216" y="2121186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40FF"/>
                </a:solidFill>
              </a:rPr>
              <a:t>f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98007" y="3497846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012342" y="2813749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711511" y="2829986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7A0019"/>
                </a:solidFill>
              </a:rPr>
              <a:t>i</a:t>
            </a:r>
            <a:endParaRPr lang="en-US" sz="1600" dirty="0">
              <a:solidFill>
                <a:srgbClr val="7A0019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380936" y="3221475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A0019"/>
                </a:solidFill>
              </a:rPr>
              <a:t>j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399216" y="2845783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k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130110" y="3235365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l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823661" y="2013514"/>
            <a:ext cx="184953" cy="538445"/>
          </a:xfrm>
          <a:prstGeom prst="rect">
            <a:avLst/>
          </a:prstGeom>
          <a:noFill/>
          <a:ln w="19050" cap="flat" cmpd="sng" algn="ctr">
            <a:solidFill>
              <a:srgbClr val="7030A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1531091" y="1649973"/>
            <a:ext cx="174978" cy="905370"/>
          </a:xfrm>
          <a:prstGeom prst="rect">
            <a:avLst/>
          </a:prstGeom>
          <a:noFill/>
          <a:ln w="19050" cap="flat" cmpd="sng" algn="ctr">
            <a:solidFill>
              <a:srgbClr val="00FA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1861719" y="2028759"/>
            <a:ext cx="886160" cy="157202"/>
          </a:xfrm>
          <a:prstGeom prst="rect">
            <a:avLst/>
          </a:prstGeom>
          <a:noFill/>
          <a:ln w="19050" cap="flat" cmpd="sng" algn="ctr">
            <a:solidFill>
              <a:srgbClr val="FF4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483606" y="2761459"/>
            <a:ext cx="839720" cy="931849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1548115" y="2772433"/>
            <a:ext cx="494736" cy="511046"/>
          </a:xfrm>
          <a:prstGeom prst="rect">
            <a:avLst/>
          </a:prstGeom>
          <a:noFill/>
          <a:ln w="19050" cap="flat" cmpd="sng" algn="ctr">
            <a:solidFill>
              <a:srgbClr val="7A0019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2234343" y="2784805"/>
            <a:ext cx="513536" cy="498674"/>
          </a:xfrm>
          <a:prstGeom prst="rect">
            <a:avLst/>
          </a:prstGeom>
          <a:noFill/>
          <a:ln w="19050" cap="flat" cmpd="sng" algn="ctr">
            <a:solidFill>
              <a:srgbClr val="00B0F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17292" y="4314165"/>
            <a:ext cx="12907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Restaurants</a:t>
            </a:r>
          </a:p>
        </p:txBody>
      </p:sp>
      <p:sp>
        <p:nvSpPr>
          <p:cNvPr id="91" name="Oval 90"/>
          <p:cNvSpPr/>
          <p:nvPr/>
        </p:nvSpPr>
        <p:spPr bwMode="auto">
          <a:xfrm>
            <a:off x="464252" y="4408837"/>
            <a:ext cx="155135" cy="17275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282845" y="4339098"/>
            <a:ext cx="617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User</a:t>
            </a:r>
          </a:p>
        </p:txBody>
      </p:sp>
      <p:sp>
        <p:nvSpPr>
          <p:cNvPr id="99" name="Rectangle 98"/>
          <p:cNvSpPr/>
          <p:nvPr/>
        </p:nvSpPr>
        <p:spPr bwMode="auto">
          <a:xfrm>
            <a:off x="2117258" y="4444436"/>
            <a:ext cx="137160" cy="137160"/>
          </a:xfrm>
          <a:prstGeom prst="rect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432FF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1189938" y="3545402"/>
            <a:ext cx="137160" cy="137160"/>
          </a:xfrm>
          <a:prstGeom prst="rect">
            <a:avLst/>
          </a:prstGeom>
          <a:solidFill>
            <a:srgbClr val="0432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432FF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36886" y="702189"/>
            <a:ext cx="52989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Given the location of a user </a:t>
            </a:r>
            <a:r>
              <a:rPr lang="en-US" sz="2000" dirty="0">
                <a:solidFill>
                  <a:srgbClr val="0432FF"/>
                </a:solidFill>
              </a:rPr>
              <a:t>p</a:t>
            </a:r>
            <a:r>
              <a:rPr lang="en-US" sz="2000" dirty="0"/>
              <a:t>, find the nearest restaurant.</a:t>
            </a:r>
          </a:p>
          <a:p>
            <a:r>
              <a:rPr lang="en-US" sz="2000" dirty="0"/>
              <a:t>(If more than one nearest neighbors, return all results)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284417" y="3419281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432FF"/>
                </a:solidFill>
              </a:rPr>
              <a:t>p</a:t>
            </a:r>
          </a:p>
        </p:txBody>
      </p:sp>
      <p:sp>
        <p:nvSpPr>
          <p:cNvPr id="142" name="Rectangle 141"/>
          <p:cNvSpPr/>
          <p:nvPr/>
        </p:nvSpPr>
        <p:spPr bwMode="auto">
          <a:xfrm>
            <a:off x="773296" y="1601507"/>
            <a:ext cx="2044374" cy="100173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3" name="Rectangle 142"/>
          <p:cNvSpPr/>
          <p:nvPr/>
        </p:nvSpPr>
        <p:spPr bwMode="auto">
          <a:xfrm>
            <a:off x="418054" y="2744577"/>
            <a:ext cx="2386426" cy="98559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4" name="Oval 143"/>
          <p:cNvSpPr/>
          <p:nvPr/>
        </p:nvSpPr>
        <p:spPr bwMode="auto">
          <a:xfrm>
            <a:off x="653961" y="2969867"/>
            <a:ext cx="233716" cy="23039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Y</a:t>
            </a:r>
          </a:p>
        </p:txBody>
      </p:sp>
      <p:sp>
        <p:nvSpPr>
          <p:cNvPr id="145" name="Oval 144"/>
          <p:cNvSpPr/>
          <p:nvPr/>
        </p:nvSpPr>
        <p:spPr bwMode="auto">
          <a:xfrm>
            <a:off x="861653" y="1655776"/>
            <a:ext cx="233716" cy="23039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X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404351" y="2092984"/>
            <a:ext cx="12234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Algorithm: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373698" y="2353398"/>
            <a:ext cx="57404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Find the index leaf containing the query point </a:t>
            </a:r>
            <a:r>
              <a:rPr lang="en-US" sz="1600" dirty="0" smtClean="0">
                <a:solidFill>
                  <a:srgbClr val="0432FF"/>
                </a:solidFill>
              </a:rPr>
              <a:t>p</a:t>
            </a:r>
            <a:endParaRPr lang="en-US" sz="1600" dirty="0"/>
          </a:p>
        </p:txBody>
      </p:sp>
      <p:sp>
        <p:nvSpPr>
          <p:cNvPr id="87" name="TextBox 86"/>
          <p:cNvSpPr txBox="1"/>
          <p:nvPr/>
        </p:nvSpPr>
        <p:spPr>
          <a:xfrm>
            <a:off x="3379742" y="2622981"/>
            <a:ext cx="33799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Point </a:t>
            </a:r>
            <a:r>
              <a:rPr lang="en-US" sz="1600" dirty="0">
                <a:solidFill>
                  <a:srgbClr val="FF0000"/>
                </a:solidFill>
              </a:rPr>
              <a:t>g, h</a:t>
            </a:r>
            <a:r>
              <a:rPr lang="en-US" sz="1600" dirty="0"/>
              <a:t> are the closest points to </a:t>
            </a:r>
            <a:r>
              <a:rPr lang="en-US" sz="1600" dirty="0">
                <a:solidFill>
                  <a:srgbClr val="0432FF"/>
                </a:solidFill>
              </a:rPr>
              <a:t>p</a:t>
            </a:r>
            <a:r>
              <a:rPr lang="en-US" sz="1600" dirty="0"/>
              <a:t>, </a:t>
            </a:r>
          </a:p>
        </p:txBody>
      </p:sp>
      <p:graphicFrame>
        <p:nvGraphicFramePr>
          <p:cNvPr id="109" name="Table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602725"/>
              </p:ext>
            </p:extLst>
          </p:nvPr>
        </p:nvGraphicFramePr>
        <p:xfrm>
          <a:off x="5399334" y="6134078"/>
          <a:ext cx="808239" cy="365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4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5816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18" name="Table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344069"/>
              </p:ext>
            </p:extLst>
          </p:nvPr>
        </p:nvGraphicFramePr>
        <p:xfrm>
          <a:off x="4290217" y="5543250"/>
          <a:ext cx="11408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2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19" name="Oval 118"/>
          <p:cNvSpPr/>
          <p:nvPr/>
        </p:nvSpPr>
        <p:spPr bwMode="auto">
          <a:xfrm>
            <a:off x="4318229" y="5600289"/>
            <a:ext cx="233716" cy="230390"/>
          </a:xfrm>
          <a:prstGeom prst="ellipse">
            <a:avLst/>
          </a:prstGeom>
          <a:solidFill>
            <a:srgbClr val="7030A0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graphicFrame>
        <p:nvGraphicFramePr>
          <p:cNvPr id="121" name="Table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704751"/>
              </p:ext>
            </p:extLst>
          </p:nvPr>
        </p:nvGraphicFramePr>
        <p:xfrm>
          <a:off x="5645947" y="4897817"/>
          <a:ext cx="11408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2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23" name="Oval 122"/>
          <p:cNvSpPr/>
          <p:nvPr/>
        </p:nvSpPr>
        <p:spPr bwMode="auto">
          <a:xfrm>
            <a:off x="4719411" y="5600480"/>
            <a:ext cx="233716" cy="230390"/>
          </a:xfrm>
          <a:prstGeom prst="ellipse">
            <a:avLst/>
          </a:prstGeom>
          <a:solidFill>
            <a:srgbClr val="00FA00"/>
          </a:solidFill>
          <a:ln w="25400" cap="flat" cmpd="sng" algn="ctr">
            <a:solidFill>
              <a:srgbClr val="00FA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24" name="Oval 123"/>
          <p:cNvSpPr/>
          <p:nvPr/>
        </p:nvSpPr>
        <p:spPr bwMode="auto">
          <a:xfrm>
            <a:off x="5120593" y="5600289"/>
            <a:ext cx="233716" cy="230390"/>
          </a:xfrm>
          <a:prstGeom prst="ellipse">
            <a:avLst/>
          </a:prstGeom>
          <a:solidFill>
            <a:srgbClr val="FF40FF"/>
          </a:solidFill>
          <a:ln w="25400" cap="flat" cmpd="sng" algn="ctr">
            <a:solidFill>
              <a:srgbClr val="FF4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graphicFrame>
        <p:nvGraphicFramePr>
          <p:cNvPr id="125" name="Table 1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890413"/>
              </p:ext>
            </p:extLst>
          </p:nvPr>
        </p:nvGraphicFramePr>
        <p:xfrm>
          <a:off x="6879973" y="5546083"/>
          <a:ext cx="11408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2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29" name="Table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78169"/>
              </p:ext>
            </p:extLst>
          </p:nvPr>
        </p:nvGraphicFramePr>
        <p:xfrm>
          <a:off x="3528367" y="6129054"/>
          <a:ext cx="80823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4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30" name="Table 1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714411"/>
              </p:ext>
            </p:extLst>
          </p:nvPr>
        </p:nvGraphicFramePr>
        <p:xfrm>
          <a:off x="4477707" y="6129054"/>
          <a:ext cx="808239" cy="365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4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5816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31" name="Table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996216"/>
              </p:ext>
            </p:extLst>
          </p:nvPr>
        </p:nvGraphicFramePr>
        <p:xfrm>
          <a:off x="6283481" y="6132730"/>
          <a:ext cx="80823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4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32" name="Table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930951"/>
              </p:ext>
            </p:extLst>
          </p:nvPr>
        </p:nvGraphicFramePr>
        <p:xfrm>
          <a:off x="7232821" y="6132730"/>
          <a:ext cx="808239" cy="365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4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5816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33" name="Table 1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314481"/>
              </p:ext>
            </p:extLst>
          </p:nvPr>
        </p:nvGraphicFramePr>
        <p:xfrm>
          <a:off x="8154448" y="6137754"/>
          <a:ext cx="693198" cy="365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0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10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10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5816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134" name="Straight Arrow Connector 133"/>
          <p:cNvCxnSpPr>
            <a:endCxn id="118" idx="0"/>
          </p:cNvCxnSpPr>
          <p:nvPr/>
        </p:nvCxnSpPr>
        <p:spPr>
          <a:xfrm flipH="1">
            <a:off x="4860629" y="5268657"/>
            <a:ext cx="942823" cy="274593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endCxn id="125" idx="0"/>
          </p:cNvCxnSpPr>
          <p:nvPr/>
        </p:nvCxnSpPr>
        <p:spPr>
          <a:xfrm>
            <a:off x="6192847" y="5274358"/>
            <a:ext cx="1257538" cy="271725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endCxn id="129" idx="0"/>
          </p:cNvCxnSpPr>
          <p:nvPr/>
        </p:nvCxnSpPr>
        <p:spPr>
          <a:xfrm flipH="1">
            <a:off x="3932486" y="5926507"/>
            <a:ext cx="491136" cy="202547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endCxn id="130" idx="0"/>
          </p:cNvCxnSpPr>
          <p:nvPr/>
        </p:nvCxnSpPr>
        <p:spPr>
          <a:xfrm>
            <a:off x="4855395" y="5913200"/>
            <a:ext cx="26431" cy="215854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endCxn id="109" idx="0"/>
          </p:cNvCxnSpPr>
          <p:nvPr/>
        </p:nvCxnSpPr>
        <p:spPr>
          <a:xfrm>
            <a:off x="5249513" y="5891767"/>
            <a:ext cx="553940" cy="242311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>
            <a:endCxn id="131" idx="0"/>
          </p:cNvCxnSpPr>
          <p:nvPr/>
        </p:nvCxnSpPr>
        <p:spPr>
          <a:xfrm flipH="1">
            <a:off x="6687600" y="5922014"/>
            <a:ext cx="401275" cy="210716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stCxn id="125" idx="2"/>
            <a:endCxn id="132" idx="0"/>
          </p:cNvCxnSpPr>
          <p:nvPr/>
        </p:nvCxnSpPr>
        <p:spPr>
          <a:xfrm>
            <a:off x="7450385" y="5916923"/>
            <a:ext cx="186555" cy="215807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endCxn id="133" idx="0"/>
          </p:cNvCxnSpPr>
          <p:nvPr/>
        </p:nvCxnSpPr>
        <p:spPr>
          <a:xfrm>
            <a:off x="7869631" y="5913200"/>
            <a:ext cx="631416" cy="224554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7" name="Table 1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544675"/>
              </p:ext>
            </p:extLst>
          </p:nvPr>
        </p:nvGraphicFramePr>
        <p:xfrm>
          <a:off x="6879973" y="5546083"/>
          <a:ext cx="11408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2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63" name="Oval 162"/>
          <p:cNvSpPr/>
          <p:nvPr/>
        </p:nvSpPr>
        <p:spPr bwMode="auto">
          <a:xfrm>
            <a:off x="6953651" y="5598665"/>
            <a:ext cx="233716" cy="230390"/>
          </a:xfrm>
          <a:prstGeom prst="ellipse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64" name="Oval 163"/>
          <p:cNvSpPr/>
          <p:nvPr/>
        </p:nvSpPr>
        <p:spPr bwMode="auto">
          <a:xfrm>
            <a:off x="7333527" y="5616308"/>
            <a:ext cx="233716" cy="230390"/>
          </a:xfrm>
          <a:prstGeom prst="ellipse">
            <a:avLst/>
          </a:prstGeom>
          <a:solidFill>
            <a:srgbClr val="7A0019"/>
          </a:solidFill>
          <a:ln w="25400" cap="flat" cmpd="sng" algn="ctr">
            <a:solidFill>
              <a:srgbClr val="7A001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65" name="Oval 164"/>
          <p:cNvSpPr/>
          <p:nvPr/>
        </p:nvSpPr>
        <p:spPr bwMode="auto">
          <a:xfrm>
            <a:off x="7713403" y="5616308"/>
            <a:ext cx="233716" cy="230390"/>
          </a:xfrm>
          <a:prstGeom prst="ellipse">
            <a:avLst/>
          </a:prstGeom>
          <a:solidFill>
            <a:srgbClr val="00B0F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077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221" y="147371"/>
            <a:ext cx="3698733" cy="713365"/>
          </a:xfrm>
        </p:spPr>
        <p:txBody>
          <a:bodyPr/>
          <a:lstStyle/>
          <a:p>
            <a:r>
              <a:rPr lang="en-US" sz="2800" dirty="0">
                <a:latin typeface="Microsoft Sans Serif"/>
                <a:cs typeface="Microsoft Sans Serif"/>
              </a:rPr>
              <a:t>Two Phase Approach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5399" y="3605279"/>
            <a:ext cx="564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3</a:t>
            </a:r>
            <a:endParaRPr lang="en-US" dirty="0"/>
          </a:p>
        </p:txBody>
      </p:sp>
      <p:pic>
        <p:nvPicPr>
          <p:cNvPr id="49" name="Content Placeholder 7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130777"/>
            <a:ext cx="3348529" cy="3533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val 9"/>
          <p:cNvSpPr/>
          <p:nvPr/>
        </p:nvSpPr>
        <p:spPr bwMode="auto">
          <a:xfrm>
            <a:off x="1536637" y="1676113"/>
            <a:ext cx="137160" cy="137160"/>
          </a:xfrm>
          <a:prstGeom prst="ellipse">
            <a:avLst/>
          </a:prstGeom>
          <a:solidFill>
            <a:srgbClr val="00FA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1539699" y="2411066"/>
            <a:ext cx="137160" cy="137160"/>
          </a:xfrm>
          <a:prstGeom prst="ellipse">
            <a:avLst/>
          </a:prstGeom>
          <a:solidFill>
            <a:srgbClr val="00FA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2569147" y="2034253"/>
            <a:ext cx="137160" cy="137160"/>
          </a:xfrm>
          <a:prstGeom prst="ellipse">
            <a:avLst/>
          </a:prstGeom>
          <a:solidFill>
            <a:srgbClr val="FF4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2569147" y="2777203"/>
            <a:ext cx="137160" cy="13716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1871917" y="2777203"/>
            <a:ext cx="137160" cy="137160"/>
          </a:xfrm>
          <a:prstGeom prst="ellipse">
            <a:avLst/>
          </a:prstGeom>
          <a:solidFill>
            <a:srgbClr val="7A001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2226247" y="3142963"/>
            <a:ext cx="137160" cy="13716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1529017" y="3142963"/>
            <a:ext cx="137160" cy="137160"/>
          </a:xfrm>
          <a:prstGeom prst="ellipse">
            <a:avLst/>
          </a:prstGeom>
          <a:solidFill>
            <a:srgbClr val="7A001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1908030" y="2025628"/>
            <a:ext cx="137160" cy="137160"/>
          </a:xfrm>
          <a:prstGeom prst="ellipse">
            <a:avLst/>
          </a:prstGeom>
          <a:solidFill>
            <a:srgbClr val="FF4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831787" y="2034253"/>
            <a:ext cx="137160" cy="1371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831787" y="2411443"/>
            <a:ext cx="137160" cy="1371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174687" y="2791173"/>
            <a:ext cx="137160" cy="13716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502857" y="3536663"/>
            <a:ext cx="137160" cy="13716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68453" y="1967286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83487" y="2356089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030A0"/>
                </a:solidFill>
              </a:rPr>
              <a:t>b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297330" y="1653217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A00"/>
                </a:solidFill>
              </a:rPr>
              <a:t>c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705484" y="2054962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40FF"/>
                </a:solidFill>
              </a:rPr>
              <a:t>d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316380" y="2404602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A00"/>
                </a:solidFill>
              </a:rPr>
              <a:t>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399216" y="2121186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40FF"/>
                </a:solidFill>
              </a:rPr>
              <a:t>f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98007" y="3497846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012342" y="2813749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711511" y="2829986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7A0019"/>
                </a:solidFill>
              </a:rPr>
              <a:t>i</a:t>
            </a:r>
            <a:endParaRPr lang="en-US" sz="1600" dirty="0">
              <a:solidFill>
                <a:srgbClr val="7A0019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380936" y="3221475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A0019"/>
                </a:solidFill>
              </a:rPr>
              <a:t>j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399216" y="2845783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k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130110" y="3235365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l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823661" y="2013514"/>
            <a:ext cx="184953" cy="538445"/>
          </a:xfrm>
          <a:prstGeom prst="rect">
            <a:avLst/>
          </a:prstGeom>
          <a:noFill/>
          <a:ln w="19050" cap="flat" cmpd="sng" algn="ctr">
            <a:solidFill>
              <a:srgbClr val="7030A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1531091" y="1649973"/>
            <a:ext cx="174978" cy="905370"/>
          </a:xfrm>
          <a:prstGeom prst="rect">
            <a:avLst/>
          </a:prstGeom>
          <a:noFill/>
          <a:ln w="19050" cap="flat" cmpd="sng" algn="ctr">
            <a:solidFill>
              <a:srgbClr val="00FA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1861719" y="2028759"/>
            <a:ext cx="886160" cy="157202"/>
          </a:xfrm>
          <a:prstGeom prst="rect">
            <a:avLst/>
          </a:prstGeom>
          <a:noFill/>
          <a:ln w="19050" cap="flat" cmpd="sng" algn="ctr">
            <a:solidFill>
              <a:srgbClr val="FF4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483606" y="2761459"/>
            <a:ext cx="839720" cy="931849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1548115" y="2772433"/>
            <a:ext cx="494736" cy="511046"/>
          </a:xfrm>
          <a:prstGeom prst="rect">
            <a:avLst/>
          </a:prstGeom>
          <a:noFill/>
          <a:ln w="19050" cap="flat" cmpd="sng" algn="ctr">
            <a:solidFill>
              <a:srgbClr val="7A0019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2234343" y="2784805"/>
            <a:ext cx="513536" cy="498674"/>
          </a:xfrm>
          <a:prstGeom prst="rect">
            <a:avLst/>
          </a:prstGeom>
          <a:noFill/>
          <a:ln w="19050" cap="flat" cmpd="sng" algn="ctr">
            <a:solidFill>
              <a:srgbClr val="00B0F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17292" y="4314165"/>
            <a:ext cx="12907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Restaurants</a:t>
            </a:r>
          </a:p>
        </p:txBody>
      </p:sp>
      <p:sp>
        <p:nvSpPr>
          <p:cNvPr id="91" name="Oval 90"/>
          <p:cNvSpPr/>
          <p:nvPr/>
        </p:nvSpPr>
        <p:spPr bwMode="auto">
          <a:xfrm>
            <a:off x="464252" y="4408837"/>
            <a:ext cx="155135" cy="17275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282845" y="4339098"/>
            <a:ext cx="617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User</a:t>
            </a:r>
          </a:p>
        </p:txBody>
      </p:sp>
      <p:sp>
        <p:nvSpPr>
          <p:cNvPr id="99" name="Rectangle 98"/>
          <p:cNvSpPr/>
          <p:nvPr/>
        </p:nvSpPr>
        <p:spPr bwMode="auto">
          <a:xfrm>
            <a:off x="2117258" y="4444436"/>
            <a:ext cx="137160" cy="137160"/>
          </a:xfrm>
          <a:prstGeom prst="rect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432FF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1189938" y="3545402"/>
            <a:ext cx="137160" cy="137160"/>
          </a:xfrm>
          <a:prstGeom prst="rect">
            <a:avLst/>
          </a:prstGeom>
          <a:solidFill>
            <a:srgbClr val="0432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432FF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36886" y="702189"/>
            <a:ext cx="52989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Given the location of a user </a:t>
            </a:r>
            <a:r>
              <a:rPr lang="en-US" sz="2000" dirty="0">
                <a:solidFill>
                  <a:srgbClr val="0432FF"/>
                </a:solidFill>
              </a:rPr>
              <a:t>p</a:t>
            </a:r>
            <a:r>
              <a:rPr lang="en-US" sz="2000" dirty="0"/>
              <a:t>, find the nearest restaurant.</a:t>
            </a:r>
          </a:p>
          <a:p>
            <a:r>
              <a:rPr lang="en-US" sz="2000" dirty="0"/>
              <a:t>(If more than one nearest neighbors, return all results)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284417" y="3419281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432FF"/>
                </a:solidFill>
              </a:rPr>
              <a:t>p</a:t>
            </a:r>
          </a:p>
        </p:txBody>
      </p:sp>
      <p:sp>
        <p:nvSpPr>
          <p:cNvPr id="142" name="Rectangle 141"/>
          <p:cNvSpPr/>
          <p:nvPr/>
        </p:nvSpPr>
        <p:spPr bwMode="auto">
          <a:xfrm>
            <a:off x="773296" y="1601507"/>
            <a:ext cx="2044374" cy="100173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3" name="Rectangle 142"/>
          <p:cNvSpPr/>
          <p:nvPr/>
        </p:nvSpPr>
        <p:spPr bwMode="auto">
          <a:xfrm>
            <a:off x="418054" y="2744577"/>
            <a:ext cx="2386426" cy="98559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4" name="Oval 143"/>
          <p:cNvSpPr/>
          <p:nvPr/>
        </p:nvSpPr>
        <p:spPr bwMode="auto">
          <a:xfrm>
            <a:off x="653961" y="2969867"/>
            <a:ext cx="233716" cy="23039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Y</a:t>
            </a:r>
          </a:p>
        </p:txBody>
      </p:sp>
      <p:sp>
        <p:nvSpPr>
          <p:cNvPr id="145" name="Oval 144"/>
          <p:cNvSpPr/>
          <p:nvPr/>
        </p:nvSpPr>
        <p:spPr bwMode="auto">
          <a:xfrm>
            <a:off x="861653" y="1655776"/>
            <a:ext cx="233716" cy="23039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X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404351" y="2092984"/>
            <a:ext cx="12234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Algorithm: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373698" y="2353398"/>
            <a:ext cx="57404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Find the index leaf containing the query point </a:t>
            </a:r>
            <a:r>
              <a:rPr lang="en-US" sz="1600" dirty="0" smtClean="0">
                <a:solidFill>
                  <a:srgbClr val="0432FF"/>
                </a:solidFill>
              </a:rPr>
              <a:t>p</a:t>
            </a:r>
            <a:endParaRPr lang="en-US" sz="1600" dirty="0"/>
          </a:p>
        </p:txBody>
      </p:sp>
      <p:sp>
        <p:nvSpPr>
          <p:cNvPr id="86" name="TextBox 85"/>
          <p:cNvSpPr txBox="1"/>
          <p:nvPr/>
        </p:nvSpPr>
        <p:spPr>
          <a:xfrm>
            <a:off x="3373699" y="2922071"/>
            <a:ext cx="53309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Create a circle </a:t>
            </a:r>
            <a:r>
              <a:rPr lang="en-US" sz="1600" dirty="0" err="1"/>
              <a:t>Circle</a:t>
            </a:r>
            <a:r>
              <a:rPr lang="en-US" sz="1600" baseline="-25000" dirty="0" err="1"/>
              <a:t>p</a:t>
            </a:r>
            <a:r>
              <a:rPr lang="en-US" sz="1600" dirty="0"/>
              <a:t> whose center is </a:t>
            </a:r>
            <a:r>
              <a:rPr lang="en-US" sz="1600" dirty="0">
                <a:solidFill>
                  <a:srgbClr val="0432FF"/>
                </a:solidFill>
              </a:rPr>
              <a:t>p</a:t>
            </a:r>
            <a:r>
              <a:rPr lang="en-US" sz="1600" dirty="0"/>
              <a:t>, and radius = d</a:t>
            </a:r>
            <a:r>
              <a:rPr lang="en-US" sz="1600" baseline="-25000" dirty="0"/>
              <a:t>B</a:t>
            </a:r>
            <a:endParaRPr lang="en-US" sz="1600" dirty="0"/>
          </a:p>
        </p:txBody>
      </p:sp>
      <p:sp>
        <p:nvSpPr>
          <p:cNvPr id="87" name="TextBox 86"/>
          <p:cNvSpPr txBox="1"/>
          <p:nvPr/>
        </p:nvSpPr>
        <p:spPr>
          <a:xfrm>
            <a:off x="3379742" y="2622981"/>
            <a:ext cx="46254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Point </a:t>
            </a:r>
            <a:r>
              <a:rPr lang="en-US" sz="1600" dirty="0">
                <a:solidFill>
                  <a:srgbClr val="FF0000"/>
                </a:solidFill>
              </a:rPr>
              <a:t>g, h</a:t>
            </a:r>
            <a:r>
              <a:rPr lang="en-US" sz="1600" dirty="0"/>
              <a:t> are the closest points to </a:t>
            </a:r>
            <a:r>
              <a:rPr lang="en-US" sz="1600" dirty="0" smtClean="0">
                <a:solidFill>
                  <a:srgbClr val="0432FF"/>
                </a:solidFill>
              </a:rPr>
              <a:t>p</a:t>
            </a:r>
            <a:r>
              <a:rPr lang="en-US" sz="1600" dirty="0"/>
              <a:t> </a:t>
            </a:r>
            <a:r>
              <a:rPr lang="en-US" sz="1600" dirty="0" smtClean="0"/>
              <a:t>at distance d</a:t>
            </a:r>
            <a:r>
              <a:rPr lang="en-US" sz="1600" baseline="-25000" dirty="0" smtClean="0"/>
              <a:t>B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88" name="TextBox 87"/>
          <p:cNvSpPr txBox="1"/>
          <p:nvPr/>
        </p:nvSpPr>
        <p:spPr>
          <a:xfrm>
            <a:off x="3373699" y="3255165"/>
            <a:ext cx="57568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Create the MOBR of </a:t>
            </a:r>
            <a:r>
              <a:rPr lang="en-US" sz="1600" dirty="0" err="1"/>
              <a:t>Circle</a:t>
            </a:r>
            <a:r>
              <a:rPr lang="en-US" sz="1600" baseline="-25000" dirty="0" err="1"/>
              <a:t>p</a:t>
            </a:r>
            <a:r>
              <a:rPr lang="en-US" sz="1600" dirty="0"/>
              <a:t> : </a:t>
            </a:r>
            <a:r>
              <a:rPr lang="en-US" sz="1600" dirty="0" err="1"/>
              <a:t>M</a:t>
            </a:r>
            <a:r>
              <a:rPr lang="en-US" sz="1600" baseline="-25000" dirty="0" err="1"/>
              <a:t>p</a:t>
            </a:r>
            <a:endParaRPr lang="en-US" sz="1600" dirty="0"/>
          </a:p>
        </p:txBody>
      </p:sp>
      <p:sp>
        <p:nvSpPr>
          <p:cNvPr id="107" name="TextBox 106"/>
          <p:cNvSpPr txBox="1"/>
          <p:nvPr/>
        </p:nvSpPr>
        <p:spPr>
          <a:xfrm>
            <a:off x="3390145" y="3554255"/>
            <a:ext cx="57239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Range query: </a:t>
            </a:r>
            <a:r>
              <a:rPr lang="en-US" sz="1600" dirty="0" err="1"/>
              <a:t>M</a:t>
            </a:r>
            <a:r>
              <a:rPr lang="en-US" sz="1600" baseline="-25000" dirty="0" err="1"/>
              <a:t>p</a:t>
            </a:r>
            <a:r>
              <a:rPr lang="en-US" sz="1600" dirty="0"/>
              <a:t>, and test all points in </a:t>
            </a:r>
            <a:r>
              <a:rPr lang="en-US" sz="1600" dirty="0" err="1"/>
              <a:t>M</a:t>
            </a:r>
            <a:r>
              <a:rPr lang="en-US" sz="1600" baseline="-25000" dirty="0" err="1"/>
              <a:t>p</a:t>
            </a:r>
            <a:endParaRPr lang="en-US" sz="1600" baseline="-25000" dirty="0"/>
          </a:p>
          <a:p>
            <a:r>
              <a:rPr lang="en-US" sz="1600" dirty="0"/>
              <a:t>Root -&gt; Y -&gt; </a:t>
            </a:r>
            <a:r>
              <a:rPr lang="en-US" sz="1600" dirty="0" smtClean="0"/>
              <a:t>leaves containing &lt;</a:t>
            </a:r>
            <a:r>
              <a:rPr lang="en-US" sz="1600" dirty="0" err="1" smtClean="0"/>
              <a:t>g,h</a:t>
            </a:r>
            <a:r>
              <a:rPr lang="en-US" sz="1600" dirty="0" smtClean="0"/>
              <a:t>&gt; and &lt;</a:t>
            </a:r>
            <a:r>
              <a:rPr lang="en-US" sz="1600" dirty="0" err="1" smtClean="0"/>
              <a:t>j,i</a:t>
            </a:r>
            <a:r>
              <a:rPr lang="en-US" sz="1600" dirty="0" smtClean="0"/>
              <a:t>&gt;</a:t>
            </a:r>
            <a:endParaRPr lang="en-US" sz="1600" baseline="-25000" dirty="0"/>
          </a:p>
        </p:txBody>
      </p:sp>
      <p:sp>
        <p:nvSpPr>
          <p:cNvPr id="108" name="TextBox 107"/>
          <p:cNvSpPr txBox="1"/>
          <p:nvPr/>
        </p:nvSpPr>
        <p:spPr>
          <a:xfrm>
            <a:off x="3406592" y="4076976"/>
            <a:ext cx="57239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Since </a:t>
            </a:r>
            <a:r>
              <a:rPr lang="en-US" sz="1600" dirty="0" err="1"/>
              <a:t>dist</a:t>
            </a:r>
            <a:r>
              <a:rPr lang="en-US" sz="1600" dirty="0"/>
              <a:t>(</a:t>
            </a:r>
            <a:r>
              <a:rPr lang="en-US" sz="1600" dirty="0">
                <a:solidFill>
                  <a:srgbClr val="0432FF"/>
                </a:solidFill>
              </a:rPr>
              <a:t>p</a:t>
            </a:r>
            <a:r>
              <a:rPr lang="en-US" sz="1600" dirty="0"/>
              <a:t>, </a:t>
            </a:r>
            <a:r>
              <a:rPr lang="en-US" sz="1600" dirty="0">
                <a:solidFill>
                  <a:srgbClr val="7A0019"/>
                </a:solidFill>
              </a:rPr>
              <a:t>j</a:t>
            </a:r>
            <a:r>
              <a:rPr lang="en-US" sz="1600" dirty="0"/>
              <a:t>) = 1.41 &lt; D</a:t>
            </a:r>
            <a:r>
              <a:rPr lang="en-US" sz="1600" baseline="-25000" dirty="0"/>
              <a:t>B</a:t>
            </a:r>
            <a:r>
              <a:rPr lang="en-US" sz="1600" dirty="0"/>
              <a:t>, point </a:t>
            </a:r>
            <a:r>
              <a:rPr lang="en-US" sz="1600" dirty="0">
                <a:solidFill>
                  <a:srgbClr val="7A0019"/>
                </a:solidFill>
              </a:rPr>
              <a:t>j</a:t>
            </a:r>
            <a:r>
              <a:rPr lang="en-US" sz="1600" dirty="0"/>
              <a:t> is nearest neighbor of </a:t>
            </a:r>
            <a:r>
              <a:rPr lang="en-US" sz="1600" dirty="0">
                <a:solidFill>
                  <a:srgbClr val="0432FF"/>
                </a:solidFill>
              </a:rPr>
              <a:t>p</a:t>
            </a:r>
            <a:endParaRPr lang="en-US" sz="1600" baseline="-25000" dirty="0">
              <a:solidFill>
                <a:srgbClr val="0432FF"/>
              </a:solidFill>
            </a:endParaRPr>
          </a:p>
        </p:txBody>
      </p:sp>
      <p:graphicFrame>
        <p:nvGraphicFramePr>
          <p:cNvPr id="109" name="Table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602725"/>
              </p:ext>
            </p:extLst>
          </p:nvPr>
        </p:nvGraphicFramePr>
        <p:xfrm>
          <a:off x="5399334" y="6134078"/>
          <a:ext cx="808239" cy="365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4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5816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18" name="Table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344069"/>
              </p:ext>
            </p:extLst>
          </p:nvPr>
        </p:nvGraphicFramePr>
        <p:xfrm>
          <a:off x="4290217" y="5543250"/>
          <a:ext cx="11408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2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19" name="Oval 118"/>
          <p:cNvSpPr/>
          <p:nvPr/>
        </p:nvSpPr>
        <p:spPr bwMode="auto">
          <a:xfrm>
            <a:off x="4318229" y="5600289"/>
            <a:ext cx="233716" cy="230390"/>
          </a:xfrm>
          <a:prstGeom prst="ellipse">
            <a:avLst/>
          </a:prstGeom>
          <a:solidFill>
            <a:srgbClr val="7030A0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graphicFrame>
        <p:nvGraphicFramePr>
          <p:cNvPr id="121" name="Table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704751"/>
              </p:ext>
            </p:extLst>
          </p:nvPr>
        </p:nvGraphicFramePr>
        <p:xfrm>
          <a:off x="5645947" y="4897817"/>
          <a:ext cx="11408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2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23" name="Oval 122"/>
          <p:cNvSpPr/>
          <p:nvPr/>
        </p:nvSpPr>
        <p:spPr bwMode="auto">
          <a:xfrm>
            <a:off x="4719411" y="5600480"/>
            <a:ext cx="233716" cy="230390"/>
          </a:xfrm>
          <a:prstGeom prst="ellipse">
            <a:avLst/>
          </a:prstGeom>
          <a:solidFill>
            <a:srgbClr val="00FA00"/>
          </a:solidFill>
          <a:ln w="25400" cap="flat" cmpd="sng" algn="ctr">
            <a:solidFill>
              <a:srgbClr val="00FA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24" name="Oval 123"/>
          <p:cNvSpPr/>
          <p:nvPr/>
        </p:nvSpPr>
        <p:spPr bwMode="auto">
          <a:xfrm>
            <a:off x="5120593" y="5600289"/>
            <a:ext cx="233716" cy="230390"/>
          </a:xfrm>
          <a:prstGeom prst="ellipse">
            <a:avLst/>
          </a:prstGeom>
          <a:solidFill>
            <a:srgbClr val="FF40FF"/>
          </a:solidFill>
          <a:ln w="25400" cap="flat" cmpd="sng" algn="ctr">
            <a:solidFill>
              <a:srgbClr val="FF4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graphicFrame>
        <p:nvGraphicFramePr>
          <p:cNvPr id="125" name="Table 1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890413"/>
              </p:ext>
            </p:extLst>
          </p:nvPr>
        </p:nvGraphicFramePr>
        <p:xfrm>
          <a:off x="6879973" y="5546083"/>
          <a:ext cx="11408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2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29" name="Table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78169"/>
              </p:ext>
            </p:extLst>
          </p:nvPr>
        </p:nvGraphicFramePr>
        <p:xfrm>
          <a:off x="3528367" y="6129054"/>
          <a:ext cx="80823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4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30" name="Table 1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714411"/>
              </p:ext>
            </p:extLst>
          </p:nvPr>
        </p:nvGraphicFramePr>
        <p:xfrm>
          <a:off x="4477707" y="6129054"/>
          <a:ext cx="808239" cy="365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4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5816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31" name="Table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996216"/>
              </p:ext>
            </p:extLst>
          </p:nvPr>
        </p:nvGraphicFramePr>
        <p:xfrm>
          <a:off x="6283481" y="6132730"/>
          <a:ext cx="80823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4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32" name="Table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930951"/>
              </p:ext>
            </p:extLst>
          </p:nvPr>
        </p:nvGraphicFramePr>
        <p:xfrm>
          <a:off x="7232821" y="6132730"/>
          <a:ext cx="808239" cy="365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4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5816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33" name="Table 1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314481"/>
              </p:ext>
            </p:extLst>
          </p:nvPr>
        </p:nvGraphicFramePr>
        <p:xfrm>
          <a:off x="8154448" y="6137754"/>
          <a:ext cx="693198" cy="365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0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10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10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5816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134" name="Straight Arrow Connector 133"/>
          <p:cNvCxnSpPr>
            <a:endCxn id="118" idx="0"/>
          </p:cNvCxnSpPr>
          <p:nvPr/>
        </p:nvCxnSpPr>
        <p:spPr>
          <a:xfrm flipH="1">
            <a:off x="4860629" y="5268657"/>
            <a:ext cx="942823" cy="274593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endCxn id="125" idx="0"/>
          </p:cNvCxnSpPr>
          <p:nvPr/>
        </p:nvCxnSpPr>
        <p:spPr>
          <a:xfrm>
            <a:off x="6192847" y="5274358"/>
            <a:ext cx="1257538" cy="271725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endCxn id="129" idx="0"/>
          </p:cNvCxnSpPr>
          <p:nvPr/>
        </p:nvCxnSpPr>
        <p:spPr>
          <a:xfrm flipH="1">
            <a:off x="3932486" y="5926507"/>
            <a:ext cx="491136" cy="202547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endCxn id="130" idx="0"/>
          </p:cNvCxnSpPr>
          <p:nvPr/>
        </p:nvCxnSpPr>
        <p:spPr>
          <a:xfrm>
            <a:off x="4855395" y="5913200"/>
            <a:ext cx="26431" cy="215854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endCxn id="109" idx="0"/>
          </p:cNvCxnSpPr>
          <p:nvPr/>
        </p:nvCxnSpPr>
        <p:spPr>
          <a:xfrm>
            <a:off x="5249513" y="5891767"/>
            <a:ext cx="553940" cy="242311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>
            <a:endCxn id="131" idx="0"/>
          </p:cNvCxnSpPr>
          <p:nvPr/>
        </p:nvCxnSpPr>
        <p:spPr>
          <a:xfrm flipH="1">
            <a:off x="6687600" y="5922014"/>
            <a:ext cx="401275" cy="210716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stCxn id="125" idx="2"/>
            <a:endCxn id="132" idx="0"/>
          </p:cNvCxnSpPr>
          <p:nvPr/>
        </p:nvCxnSpPr>
        <p:spPr>
          <a:xfrm>
            <a:off x="7450385" y="5916923"/>
            <a:ext cx="186555" cy="215807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endCxn id="133" idx="0"/>
          </p:cNvCxnSpPr>
          <p:nvPr/>
        </p:nvCxnSpPr>
        <p:spPr>
          <a:xfrm>
            <a:off x="7869631" y="5913200"/>
            <a:ext cx="631416" cy="224554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7" name="Table 1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544675"/>
              </p:ext>
            </p:extLst>
          </p:nvPr>
        </p:nvGraphicFramePr>
        <p:xfrm>
          <a:off x="6879973" y="5546083"/>
          <a:ext cx="11408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2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63" name="Oval 162"/>
          <p:cNvSpPr/>
          <p:nvPr/>
        </p:nvSpPr>
        <p:spPr bwMode="auto">
          <a:xfrm>
            <a:off x="6953651" y="5598665"/>
            <a:ext cx="233716" cy="230390"/>
          </a:xfrm>
          <a:prstGeom prst="ellipse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64" name="Oval 163"/>
          <p:cNvSpPr/>
          <p:nvPr/>
        </p:nvSpPr>
        <p:spPr bwMode="auto">
          <a:xfrm>
            <a:off x="7333527" y="5616308"/>
            <a:ext cx="233716" cy="230390"/>
          </a:xfrm>
          <a:prstGeom prst="ellipse">
            <a:avLst/>
          </a:prstGeom>
          <a:solidFill>
            <a:srgbClr val="7A0019"/>
          </a:solidFill>
          <a:ln w="25400" cap="flat" cmpd="sng" algn="ctr">
            <a:solidFill>
              <a:srgbClr val="7A001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65" name="Oval 164"/>
          <p:cNvSpPr/>
          <p:nvPr/>
        </p:nvSpPr>
        <p:spPr bwMode="auto">
          <a:xfrm>
            <a:off x="7713403" y="5616308"/>
            <a:ext cx="233716" cy="230390"/>
          </a:xfrm>
          <a:prstGeom prst="ellipse">
            <a:avLst/>
          </a:prstGeom>
          <a:solidFill>
            <a:srgbClr val="00B0F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5" name="Oval 94"/>
          <p:cNvSpPr/>
          <p:nvPr/>
        </p:nvSpPr>
        <p:spPr bwMode="auto">
          <a:xfrm>
            <a:off x="555549" y="2844891"/>
            <a:ext cx="1375831" cy="1497114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548541" y="2868884"/>
            <a:ext cx="1408600" cy="1503087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35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232955"/>
            <a:ext cx="7200900" cy="698863"/>
          </a:xfrm>
        </p:spPr>
        <p:txBody>
          <a:bodyPr/>
          <a:lstStyle/>
          <a:p>
            <a:r>
              <a:rPr lang="en-US" sz="2800" dirty="0">
                <a:latin typeface="Microsoft Sans Serif"/>
                <a:cs typeface="Microsoft Sans Serif"/>
              </a:rPr>
              <a:t>Strategies for Spatial Joins 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503" y="1298751"/>
            <a:ext cx="7772400" cy="4243919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800" b="1" dirty="0">
                <a:latin typeface="+mj-lt"/>
                <a:cs typeface="Microsoft Sans Serif"/>
              </a:rPr>
              <a:t>List of strategies</a:t>
            </a:r>
          </a:p>
          <a:p>
            <a:pPr lvl="1">
              <a:buFont typeface="Arial"/>
              <a:buChar char="•"/>
            </a:pPr>
            <a:r>
              <a:rPr lang="en-US" sz="2400" b="1" i="0" dirty="0">
                <a:latin typeface="+mj-lt"/>
                <a:cs typeface="Microsoft Sans Serif"/>
              </a:rPr>
              <a:t>Nested loop: </a:t>
            </a:r>
          </a:p>
          <a:p>
            <a:pPr lvl="2">
              <a:buFont typeface="Arial"/>
              <a:buChar char="•"/>
            </a:pPr>
            <a:r>
              <a:rPr lang="en-US" sz="2000" dirty="0">
                <a:latin typeface="+mj-lt"/>
                <a:cs typeface="Microsoft Sans Serif"/>
              </a:rPr>
              <a:t>Test all possible pairs for spatial predicate</a:t>
            </a:r>
          </a:p>
          <a:p>
            <a:pPr lvl="2">
              <a:buFont typeface="Arial"/>
              <a:buChar char="•"/>
            </a:pPr>
            <a:r>
              <a:rPr lang="en-US" sz="2000" dirty="0">
                <a:latin typeface="+mj-lt"/>
                <a:cs typeface="Microsoft Sans Serif"/>
              </a:rPr>
              <a:t>All rivers are paired with all countries</a:t>
            </a:r>
          </a:p>
          <a:p>
            <a:pPr lvl="1">
              <a:buFont typeface="Arial"/>
              <a:buChar char="•"/>
            </a:pPr>
            <a:r>
              <a:rPr lang="en-US" sz="2400" b="1" i="0" dirty="0">
                <a:latin typeface="+mj-lt"/>
                <a:cs typeface="Microsoft Sans Serif"/>
              </a:rPr>
              <a:t>Space Partitioning:</a:t>
            </a:r>
          </a:p>
          <a:p>
            <a:pPr lvl="2">
              <a:buFont typeface="Arial"/>
              <a:buChar char="•"/>
            </a:pPr>
            <a:r>
              <a:rPr lang="en-US" sz="2000" dirty="0">
                <a:latin typeface="+mj-lt"/>
                <a:cs typeface="Microsoft Sans Serif"/>
              </a:rPr>
              <a:t>Test pairs of objects from common spatial regions only</a:t>
            </a:r>
          </a:p>
          <a:p>
            <a:pPr lvl="2">
              <a:buFont typeface="Arial"/>
              <a:buChar char="•"/>
            </a:pPr>
            <a:r>
              <a:rPr lang="en-US" sz="2000" dirty="0">
                <a:latin typeface="+mj-lt"/>
                <a:cs typeface="Microsoft Sans Serif"/>
              </a:rPr>
              <a:t>Rivers in Africa are tested with countries in Africa only</a:t>
            </a:r>
          </a:p>
          <a:p>
            <a:pPr lvl="1">
              <a:buFont typeface="Arial"/>
              <a:buChar char="•"/>
            </a:pPr>
            <a:r>
              <a:rPr lang="en-US" sz="2400" b="1" i="0" dirty="0">
                <a:latin typeface="+mj-lt"/>
                <a:cs typeface="Microsoft Sans Serif"/>
              </a:rPr>
              <a:t>Tree Matching</a:t>
            </a:r>
          </a:p>
          <a:p>
            <a:pPr lvl="2">
              <a:buFont typeface="Arial"/>
              <a:buChar char="•"/>
            </a:pPr>
            <a:r>
              <a:rPr lang="en-US" sz="2000" dirty="0">
                <a:latin typeface="+mj-lt"/>
                <a:cs typeface="Microsoft Sans Serif"/>
              </a:rPr>
              <a:t>Hierarchical pairing of object groups from each table</a:t>
            </a:r>
          </a:p>
          <a:p>
            <a:pPr lvl="1">
              <a:buFont typeface="Arial"/>
              <a:buChar char="•"/>
            </a:pPr>
            <a:r>
              <a:rPr lang="en-US" dirty="0">
                <a:latin typeface="+mj-lt"/>
                <a:cs typeface="Microsoft Sans Serif"/>
              </a:rPr>
              <a:t>Other, e.g. spatial-join-index based, external plane-sweep, …</a:t>
            </a:r>
          </a:p>
          <a:p>
            <a:pPr>
              <a:buFont typeface="Arial"/>
              <a:buChar char="•"/>
            </a:pPr>
            <a:endParaRPr lang="en-US" sz="1600" dirty="0"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167961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98296" y="154752"/>
            <a:ext cx="8169956" cy="554875"/>
          </a:xfrm>
        </p:spPr>
        <p:txBody>
          <a:bodyPr>
            <a:normAutofit/>
          </a:bodyPr>
          <a:lstStyle/>
          <a:p>
            <a:r>
              <a:rPr lang="en-US" sz="2800" dirty="0"/>
              <a:t>One Phase </a:t>
            </a:r>
            <a:r>
              <a:rPr lang="en-US" sz="2800" dirty="0" smtClean="0"/>
              <a:t>Approach – Recursive search on R-tree</a:t>
            </a:r>
            <a:endParaRPr lang="en-US" sz="2800" dirty="0"/>
          </a:p>
        </p:txBody>
      </p:sp>
      <p:sp>
        <p:nvSpPr>
          <p:cNvPr id="158" name="TextBox 157"/>
          <p:cNvSpPr txBox="1"/>
          <p:nvPr/>
        </p:nvSpPr>
        <p:spPr>
          <a:xfrm>
            <a:off x="3348471" y="2293145"/>
            <a:ext cx="12234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Algorithm:</a:t>
            </a:r>
          </a:p>
        </p:txBody>
      </p:sp>
      <p:graphicFrame>
        <p:nvGraphicFramePr>
          <p:cNvPr id="109" name="Table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158289"/>
              </p:ext>
            </p:extLst>
          </p:nvPr>
        </p:nvGraphicFramePr>
        <p:xfrm>
          <a:off x="4590751" y="2326194"/>
          <a:ext cx="2878218" cy="2796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47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517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517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1070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Node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MinDist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MaxDist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070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070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070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070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070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070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070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070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110" name="Rectangle 109"/>
          <p:cNvSpPr/>
          <p:nvPr/>
        </p:nvSpPr>
        <p:spPr>
          <a:xfrm>
            <a:off x="4536215" y="2651400"/>
            <a:ext cx="28449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        X                 3               7.47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4553858" y="2997385"/>
            <a:ext cx="28449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        Y                 0               4.47</a:t>
            </a:r>
          </a:p>
        </p:txBody>
      </p:sp>
      <p:sp>
        <p:nvSpPr>
          <p:cNvPr id="119" name="Rectangle 118"/>
          <p:cNvSpPr/>
          <p:nvPr/>
        </p:nvSpPr>
        <p:spPr>
          <a:xfrm>
            <a:off x="4574540" y="3284383"/>
            <a:ext cx="28449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      </a:t>
            </a:r>
            <a:r>
              <a:rPr lang="en-US" sz="1400" dirty="0" smtClean="0"/>
              <a:t>                  </a:t>
            </a:r>
            <a:r>
              <a:rPr lang="en-US" sz="1400" dirty="0"/>
              <a:t>3.16            4.12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4553858" y="3619404"/>
            <a:ext cx="28449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     </a:t>
            </a:r>
            <a:r>
              <a:rPr lang="en-US" sz="1400" dirty="0" smtClean="0"/>
              <a:t>                   </a:t>
            </a:r>
            <a:r>
              <a:rPr lang="en-US" sz="1400" dirty="0"/>
              <a:t>3.16            5.10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4557369" y="3904534"/>
            <a:ext cx="28449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       </a:t>
            </a:r>
            <a:r>
              <a:rPr lang="en-US" sz="1400" dirty="0" smtClean="0"/>
              <a:t>                 </a:t>
            </a:r>
            <a:r>
              <a:rPr lang="en-US" sz="1400" dirty="0"/>
              <a:t>4.47            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4570069" y="4226199"/>
            <a:ext cx="28449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        </a:t>
            </a:r>
            <a:r>
              <a:rPr lang="en-US" sz="1400" dirty="0" smtClean="0"/>
              <a:t>                </a:t>
            </a:r>
            <a:r>
              <a:rPr lang="en-US" sz="1400" dirty="0"/>
              <a:t>0               </a:t>
            </a:r>
            <a:r>
              <a:rPr lang="en-US" sz="1400" dirty="0" smtClean="0"/>
              <a:t>   2.83</a:t>
            </a:r>
            <a:endParaRPr lang="en-US" sz="1400" dirty="0"/>
          </a:p>
        </p:txBody>
      </p:sp>
      <p:sp>
        <p:nvSpPr>
          <p:cNvPr id="124" name="Rectangle 123"/>
          <p:cNvSpPr/>
          <p:nvPr/>
        </p:nvSpPr>
        <p:spPr>
          <a:xfrm>
            <a:off x="4569731" y="4536276"/>
            <a:ext cx="28449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       </a:t>
            </a:r>
            <a:r>
              <a:rPr lang="en-US" sz="1400" dirty="0" smtClean="0"/>
              <a:t>                </a:t>
            </a:r>
            <a:r>
              <a:rPr lang="en-US" sz="1400" dirty="0"/>
              <a:t>1.41             2.83            </a:t>
            </a:r>
          </a:p>
        </p:txBody>
      </p:sp>
      <p:sp>
        <p:nvSpPr>
          <p:cNvPr id="131" name="Rectangle 130"/>
          <p:cNvSpPr/>
          <p:nvPr/>
        </p:nvSpPr>
        <p:spPr>
          <a:xfrm>
            <a:off x="4569731" y="4815050"/>
            <a:ext cx="28449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        </a:t>
            </a:r>
            <a:r>
              <a:rPr lang="en-US" sz="1400" dirty="0">
                <a:solidFill>
                  <a:srgbClr val="00B0F0"/>
                </a:solidFill>
              </a:rPr>
              <a:t> </a:t>
            </a:r>
            <a:r>
              <a:rPr lang="en-US" sz="1400" dirty="0" smtClean="0">
                <a:solidFill>
                  <a:srgbClr val="00B0F0"/>
                </a:solidFill>
              </a:rPr>
              <a:t> </a:t>
            </a:r>
            <a:r>
              <a:rPr lang="en-US" sz="1400" dirty="0" smtClean="0"/>
              <a:t>              </a:t>
            </a:r>
            <a:r>
              <a:rPr lang="en-US" sz="1400" dirty="0"/>
              <a:t>3.16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339053" y="2637093"/>
            <a:ext cx="10005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First level: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343270" y="3247808"/>
            <a:ext cx="12602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Second level: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7431572" y="2976606"/>
            <a:ext cx="16674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Nothing eliminated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7451948" y="3939565"/>
            <a:ext cx="15617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Node </a:t>
            </a:r>
            <a:r>
              <a:rPr lang="en-US" sz="1400" dirty="0" smtClean="0"/>
              <a:t>   eliminated</a:t>
            </a:r>
            <a:endParaRPr lang="en-US" sz="1400" dirty="0"/>
          </a:p>
        </p:txBody>
      </p:sp>
      <p:sp>
        <p:nvSpPr>
          <p:cNvPr id="137" name="TextBox 136"/>
          <p:cNvSpPr txBox="1"/>
          <p:nvPr/>
        </p:nvSpPr>
        <p:spPr>
          <a:xfrm>
            <a:off x="7451610" y="4776198"/>
            <a:ext cx="15617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Node    </a:t>
            </a:r>
            <a:r>
              <a:rPr lang="en-US" sz="1400" dirty="0"/>
              <a:t>eliminated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367511" y="3699893"/>
            <a:ext cx="564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3</a:t>
            </a:r>
            <a:endParaRPr lang="en-US" dirty="0"/>
          </a:p>
        </p:txBody>
      </p:sp>
      <p:pic>
        <p:nvPicPr>
          <p:cNvPr id="120" name="Content Placeholder 7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112" y="1225391"/>
            <a:ext cx="3348529" cy="3533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9" name="Oval 138"/>
          <p:cNvSpPr/>
          <p:nvPr/>
        </p:nvSpPr>
        <p:spPr bwMode="auto">
          <a:xfrm>
            <a:off x="1628749" y="1770727"/>
            <a:ext cx="137160" cy="137160"/>
          </a:xfrm>
          <a:prstGeom prst="ellipse">
            <a:avLst/>
          </a:prstGeom>
          <a:solidFill>
            <a:srgbClr val="00FA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0" name="Oval 139"/>
          <p:cNvSpPr/>
          <p:nvPr/>
        </p:nvSpPr>
        <p:spPr bwMode="auto">
          <a:xfrm>
            <a:off x="1631811" y="2505680"/>
            <a:ext cx="137160" cy="137160"/>
          </a:xfrm>
          <a:prstGeom prst="ellipse">
            <a:avLst/>
          </a:prstGeom>
          <a:solidFill>
            <a:srgbClr val="00FA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1" name="Oval 140"/>
          <p:cNvSpPr/>
          <p:nvPr/>
        </p:nvSpPr>
        <p:spPr bwMode="auto">
          <a:xfrm>
            <a:off x="2661259" y="2128867"/>
            <a:ext cx="137160" cy="137160"/>
          </a:xfrm>
          <a:prstGeom prst="ellipse">
            <a:avLst/>
          </a:prstGeom>
          <a:solidFill>
            <a:srgbClr val="FF4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2" name="Oval 141"/>
          <p:cNvSpPr/>
          <p:nvPr/>
        </p:nvSpPr>
        <p:spPr bwMode="auto">
          <a:xfrm>
            <a:off x="2661259" y="2871817"/>
            <a:ext cx="137160" cy="13716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3" name="Oval 142"/>
          <p:cNvSpPr/>
          <p:nvPr/>
        </p:nvSpPr>
        <p:spPr bwMode="auto">
          <a:xfrm>
            <a:off x="1964029" y="2871817"/>
            <a:ext cx="137160" cy="137160"/>
          </a:xfrm>
          <a:prstGeom prst="ellipse">
            <a:avLst/>
          </a:prstGeom>
          <a:solidFill>
            <a:srgbClr val="7A001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4" name="Oval 143"/>
          <p:cNvSpPr/>
          <p:nvPr/>
        </p:nvSpPr>
        <p:spPr bwMode="auto">
          <a:xfrm>
            <a:off x="2318359" y="3237577"/>
            <a:ext cx="137160" cy="13716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6" name="Oval 145"/>
          <p:cNvSpPr/>
          <p:nvPr/>
        </p:nvSpPr>
        <p:spPr bwMode="auto">
          <a:xfrm>
            <a:off x="1621129" y="3237577"/>
            <a:ext cx="137160" cy="137160"/>
          </a:xfrm>
          <a:prstGeom prst="ellipse">
            <a:avLst/>
          </a:prstGeom>
          <a:solidFill>
            <a:srgbClr val="7A001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8" name="Oval 147"/>
          <p:cNvSpPr/>
          <p:nvPr/>
        </p:nvSpPr>
        <p:spPr bwMode="auto">
          <a:xfrm>
            <a:off x="2000142" y="2120242"/>
            <a:ext cx="137160" cy="137160"/>
          </a:xfrm>
          <a:prstGeom prst="ellipse">
            <a:avLst/>
          </a:prstGeom>
          <a:solidFill>
            <a:srgbClr val="FF4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9" name="Oval 148"/>
          <p:cNvSpPr/>
          <p:nvPr/>
        </p:nvSpPr>
        <p:spPr bwMode="auto">
          <a:xfrm>
            <a:off x="923899" y="2128867"/>
            <a:ext cx="137160" cy="1371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50" name="Oval 149"/>
          <p:cNvSpPr/>
          <p:nvPr/>
        </p:nvSpPr>
        <p:spPr bwMode="auto">
          <a:xfrm>
            <a:off x="923899" y="2506057"/>
            <a:ext cx="137160" cy="1371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51" name="Oval 150"/>
          <p:cNvSpPr/>
          <p:nvPr/>
        </p:nvSpPr>
        <p:spPr bwMode="auto">
          <a:xfrm>
            <a:off x="1266799" y="2885787"/>
            <a:ext cx="137160" cy="13716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52" name="Oval 151"/>
          <p:cNvSpPr/>
          <p:nvPr/>
        </p:nvSpPr>
        <p:spPr bwMode="auto">
          <a:xfrm>
            <a:off x="594969" y="3631277"/>
            <a:ext cx="137160" cy="13716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660565" y="2061900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675599" y="2450703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030A0"/>
                </a:solidFill>
              </a:rPr>
              <a:t>b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1389442" y="1747831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A00"/>
                </a:solidFill>
              </a:rPr>
              <a:t>c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1797596" y="2149576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40FF"/>
                </a:solidFill>
              </a:rPr>
              <a:t>d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1408492" y="2499216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A00"/>
                </a:solidFill>
              </a:rPr>
              <a:t>e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2491328" y="2215800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40FF"/>
                </a:solidFill>
              </a:rPr>
              <a:t>f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290119" y="3592460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1104454" y="2908363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1803623" y="2924600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7A0019"/>
                </a:solidFill>
              </a:rPr>
              <a:t>i</a:t>
            </a:r>
            <a:endParaRPr lang="en-US" sz="1600" dirty="0">
              <a:solidFill>
                <a:srgbClr val="7A0019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1473048" y="3316089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A0019"/>
                </a:solidFill>
              </a:rPr>
              <a:t>j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2491328" y="2940397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k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2222222" y="3329979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l</a:t>
            </a:r>
          </a:p>
        </p:txBody>
      </p:sp>
      <p:sp>
        <p:nvSpPr>
          <p:cNvPr id="194" name="Rectangle 193"/>
          <p:cNvSpPr/>
          <p:nvPr/>
        </p:nvSpPr>
        <p:spPr bwMode="auto">
          <a:xfrm>
            <a:off x="915773" y="2108128"/>
            <a:ext cx="184953" cy="538445"/>
          </a:xfrm>
          <a:prstGeom prst="rect">
            <a:avLst/>
          </a:prstGeom>
          <a:noFill/>
          <a:ln w="19050" cap="flat" cmpd="sng" algn="ctr">
            <a:solidFill>
              <a:srgbClr val="7030A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95" name="Rectangle 194"/>
          <p:cNvSpPr/>
          <p:nvPr/>
        </p:nvSpPr>
        <p:spPr bwMode="auto">
          <a:xfrm>
            <a:off x="1623203" y="1744587"/>
            <a:ext cx="174978" cy="905370"/>
          </a:xfrm>
          <a:prstGeom prst="rect">
            <a:avLst/>
          </a:prstGeom>
          <a:noFill/>
          <a:ln w="19050" cap="flat" cmpd="sng" algn="ctr">
            <a:solidFill>
              <a:srgbClr val="00FA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96" name="Rectangle 195"/>
          <p:cNvSpPr/>
          <p:nvPr/>
        </p:nvSpPr>
        <p:spPr bwMode="auto">
          <a:xfrm>
            <a:off x="1953831" y="2123373"/>
            <a:ext cx="886160" cy="157202"/>
          </a:xfrm>
          <a:prstGeom prst="rect">
            <a:avLst/>
          </a:prstGeom>
          <a:noFill/>
          <a:ln w="19050" cap="flat" cmpd="sng" algn="ctr">
            <a:solidFill>
              <a:srgbClr val="FF4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97" name="Rectangle 196"/>
          <p:cNvSpPr/>
          <p:nvPr/>
        </p:nvSpPr>
        <p:spPr bwMode="auto">
          <a:xfrm>
            <a:off x="575718" y="2856073"/>
            <a:ext cx="839720" cy="931849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99" name="Rectangle 198"/>
          <p:cNvSpPr/>
          <p:nvPr/>
        </p:nvSpPr>
        <p:spPr bwMode="auto">
          <a:xfrm>
            <a:off x="1640227" y="2867047"/>
            <a:ext cx="494736" cy="511046"/>
          </a:xfrm>
          <a:prstGeom prst="rect">
            <a:avLst/>
          </a:prstGeom>
          <a:noFill/>
          <a:ln w="19050" cap="flat" cmpd="sng" algn="ctr">
            <a:solidFill>
              <a:srgbClr val="7A0019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15" name="Rectangle 214"/>
          <p:cNvSpPr/>
          <p:nvPr/>
        </p:nvSpPr>
        <p:spPr bwMode="auto">
          <a:xfrm>
            <a:off x="2363880" y="2802911"/>
            <a:ext cx="513536" cy="498674"/>
          </a:xfrm>
          <a:prstGeom prst="rect">
            <a:avLst/>
          </a:prstGeom>
          <a:noFill/>
          <a:ln w="19050" cap="flat" cmpd="sng" algn="ctr">
            <a:solidFill>
              <a:srgbClr val="00B0F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20" name="Rectangle 219"/>
          <p:cNvSpPr/>
          <p:nvPr/>
        </p:nvSpPr>
        <p:spPr bwMode="auto">
          <a:xfrm>
            <a:off x="1282050" y="3640016"/>
            <a:ext cx="137160" cy="137160"/>
          </a:xfrm>
          <a:prstGeom prst="rect">
            <a:avLst/>
          </a:prstGeom>
          <a:solidFill>
            <a:srgbClr val="0432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432FF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1376529" y="3513895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432FF"/>
                </a:solidFill>
              </a:rPr>
              <a:t>p</a:t>
            </a:r>
          </a:p>
        </p:txBody>
      </p:sp>
      <p:sp>
        <p:nvSpPr>
          <p:cNvPr id="224" name="Rectangle 223"/>
          <p:cNvSpPr/>
          <p:nvPr/>
        </p:nvSpPr>
        <p:spPr bwMode="auto">
          <a:xfrm>
            <a:off x="865408" y="1696121"/>
            <a:ext cx="2044374" cy="100173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25" name="Rectangle 224"/>
          <p:cNvSpPr/>
          <p:nvPr/>
        </p:nvSpPr>
        <p:spPr bwMode="auto">
          <a:xfrm>
            <a:off x="510166" y="2839191"/>
            <a:ext cx="2386426" cy="98559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26" name="Oval 225"/>
          <p:cNvSpPr/>
          <p:nvPr/>
        </p:nvSpPr>
        <p:spPr bwMode="auto">
          <a:xfrm>
            <a:off x="746073" y="3064481"/>
            <a:ext cx="233716" cy="23039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Y</a:t>
            </a:r>
          </a:p>
        </p:txBody>
      </p:sp>
      <p:sp>
        <p:nvSpPr>
          <p:cNvPr id="227" name="Oval 226"/>
          <p:cNvSpPr/>
          <p:nvPr/>
        </p:nvSpPr>
        <p:spPr bwMode="auto">
          <a:xfrm>
            <a:off x="953765" y="1750390"/>
            <a:ext cx="233716" cy="23039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X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3569296" y="659353"/>
            <a:ext cx="52989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Given the location of a user </a:t>
            </a:r>
            <a:r>
              <a:rPr lang="en-US" sz="2000" dirty="0">
                <a:solidFill>
                  <a:srgbClr val="0432FF"/>
                </a:solidFill>
              </a:rPr>
              <a:t>p</a:t>
            </a:r>
            <a:r>
              <a:rPr lang="en-US" sz="2000" dirty="0"/>
              <a:t>, find the nearest restaurant.</a:t>
            </a:r>
          </a:p>
          <a:p>
            <a:r>
              <a:rPr lang="en-US" sz="2000" dirty="0"/>
              <a:t>(If more than one nearest neighbors, return all results)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77" y="4964796"/>
            <a:ext cx="2928471" cy="1433963"/>
          </a:xfrm>
          <a:prstGeom prst="rect">
            <a:avLst/>
          </a:prstGeom>
        </p:spPr>
      </p:pic>
      <p:sp>
        <p:nvSpPr>
          <p:cNvPr id="188" name="Oval 187"/>
          <p:cNvSpPr/>
          <p:nvPr/>
        </p:nvSpPr>
        <p:spPr bwMode="auto">
          <a:xfrm>
            <a:off x="4953127" y="3317383"/>
            <a:ext cx="233716" cy="230390"/>
          </a:xfrm>
          <a:prstGeom prst="ellipse">
            <a:avLst/>
          </a:prstGeom>
          <a:solidFill>
            <a:srgbClr val="7030A0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89" name="Oval 188"/>
          <p:cNvSpPr/>
          <p:nvPr/>
        </p:nvSpPr>
        <p:spPr bwMode="auto">
          <a:xfrm>
            <a:off x="4953127" y="3623802"/>
            <a:ext cx="233716" cy="230390"/>
          </a:xfrm>
          <a:prstGeom prst="ellipse">
            <a:avLst/>
          </a:prstGeom>
          <a:solidFill>
            <a:srgbClr val="00FA00"/>
          </a:solidFill>
          <a:ln w="25400" cap="flat" cmpd="sng" algn="ctr">
            <a:solidFill>
              <a:srgbClr val="00FA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90" name="Oval 189"/>
          <p:cNvSpPr/>
          <p:nvPr/>
        </p:nvSpPr>
        <p:spPr bwMode="auto">
          <a:xfrm>
            <a:off x="4953127" y="3946245"/>
            <a:ext cx="233716" cy="230390"/>
          </a:xfrm>
          <a:prstGeom prst="ellipse">
            <a:avLst/>
          </a:prstGeom>
          <a:solidFill>
            <a:srgbClr val="FF40FF"/>
          </a:solidFill>
          <a:ln w="25400" cap="flat" cmpd="sng" algn="ctr">
            <a:solidFill>
              <a:srgbClr val="FF4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91" name="Oval 190"/>
          <p:cNvSpPr/>
          <p:nvPr/>
        </p:nvSpPr>
        <p:spPr bwMode="auto">
          <a:xfrm>
            <a:off x="4953127" y="4275252"/>
            <a:ext cx="233716" cy="230390"/>
          </a:xfrm>
          <a:prstGeom prst="ellipse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16" name="Oval 215"/>
          <p:cNvSpPr/>
          <p:nvPr/>
        </p:nvSpPr>
        <p:spPr bwMode="auto">
          <a:xfrm>
            <a:off x="4953127" y="4569360"/>
            <a:ext cx="233716" cy="230390"/>
          </a:xfrm>
          <a:prstGeom prst="ellipse">
            <a:avLst/>
          </a:prstGeom>
          <a:solidFill>
            <a:srgbClr val="7A0019"/>
          </a:solidFill>
          <a:ln w="25400" cap="flat" cmpd="sng" algn="ctr">
            <a:solidFill>
              <a:srgbClr val="7A001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17" name="Oval 216"/>
          <p:cNvSpPr/>
          <p:nvPr/>
        </p:nvSpPr>
        <p:spPr bwMode="auto">
          <a:xfrm>
            <a:off x="4953127" y="4849601"/>
            <a:ext cx="233716" cy="230390"/>
          </a:xfrm>
          <a:prstGeom prst="ellipse">
            <a:avLst/>
          </a:prstGeom>
          <a:solidFill>
            <a:srgbClr val="00B0F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4089069" y="5828180"/>
            <a:ext cx="45116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In the first part of the algorithm we get that</a:t>
            </a:r>
          </a:p>
          <a:p>
            <a:r>
              <a:rPr lang="en-US" sz="1600" dirty="0" smtClean="0"/>
              <a:t>Point </a:t>
            </a:r>
            <a:r>
              <a:rPr lang="en-US" sz="1600" dirty="0">
                <a:solidFill>
                  <a:srgbClr val="FF0000"/>
                </a:solidFill>
              </a:rPr>
              <a:t>g, h</a:t>
            </a:r>
            <a:r>
              <a:rPr lang="en-US" sz="1600" dirty="0"/>
              <a:t> are the closest points to </a:t>
            </a:r>
            <a:r>
              <a:rPr lang="en-US" sz="1600" dirty="0">
                <a:solidFill>
                  <a:srgbClr val="0432FF"/>
                </a:solidFill>
              </a:rPr>
              <a:t>p</a:t>
            </a:r>
            <a:r>
              <a:rPr lang="en-US" sz="1600" dirty="0" smtClean="0"/>
              <a:t>, distance = 2 </a:t>
            </a:r>
            <a:endParaRPr lang="en-US" sz="1600" dirty="0"/>
          </a:p>
        </p:txBody>
      </p:sp>
      <p:sp>
        <p:nvSpPr>
          <p:cNvPr id="219" name="Oval 218"/>
          <p:cNvSpPr/>
          <p:nvPr/>
        </p:nvSpPr>
        <p:spPr bwMode="auto">
          <a:xfrm>
            <a:off x="7939583" y="4001753"/>
            <a:ext cx="135903" cy="174882"/>
          </a:xfrm>
          <a:prstGeom prst="ellipse">
            <a:avLst/>
          </a:prstGeom>
          <a:solidFill>
            <a:srgbClr val="FF40FF"/>
          </a:solidFill>
          <a:ln w="25400" cap="flat" cmpd="sng" algn="ctr">
            <a:solidFill>
              <a:srgbClr val="FF4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22" name="Oval 221"/>
          <p:cNvSpPr/>
          <p:nvPr/>
        </p:nvSpPr>
        <p:spPr bwMode="auto">
          <a:xfrm>
            <a:off x="7955011" y="4865254"/>
            <a:ext cx="135903" cy="174882"/>
          </a:xfrm>
          <a:prstGeom prst="ellipse">
            <a:avLst/>
          </a:prstGeom>
          <a:solidFill>
            <a:srgbClr val="00B0F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7400135" y="2589475"/>
            <a:ext cx="17527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Nothing </a:t>
            </a:r>
            <a:r>
              <a:rPr lang="en-US" sz="1400" dirty="0" smtClean="0"/>
              <a:t>X eliminated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4694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14" y="134458"/>
            <a:ext cx="7358253" cy="632676"/>
          </a:xfrm>
        </p:spPr>
        <p:txBody>
          <a:bodyPr/>
          <a:lstStyle/>
          <a:p>
            <a:r>
              <a:rPr lang="en-US" sz="2800">
                <a:latin typeface="Microsoft Sans Serif"/>
                <a:cs typeface="Microsoft Sans Serif"/>
              </a:rPr>
              <a:t>Spatial Join – Running Examples</a:t>
            </a:r>
            <a:endParaRPr lang="en-US" sz="2800" dirty="0">
              <a:latin typeface="Microsoft Sans Serif"/>
              <a:cs typeface="Microsoft Sans Serif"/>
            </a:endParaRPr>
          </a:p>
        </p:txBody>
      </p:sp>
      <p:pic>
        <p:nvPicPr>
          <p:cNvPr id="8" name="Content Placeholder 7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468" y="1400562"/>
            <a:ext cx="2604639" cy="2419320"/>
          </a:xfrm>
        </p:spPr>
      </p:pic>
      <p:sp>
        <p:nvSpPr>
          <p:cNvPr id="9" name="TextBox 8"/>
          <p:cNvSpPr txBox="1"/>
          <p:nvPr/>
        </p:nvSpPr>
        <p:spPr>
          <a:xfrm>
            <a:off x="780347" y="4811319"/>
            <a:ext cx="49695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Query:</a:t>
            </a:r>
          </a:p>
          <a:p>
            <a:r>
              <a:rPr lang="en-US" sz="2000" dirty="0"/>
              <a:t>For each fire station, find all the houses within a distance &lt;= 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48447" y="3816782"/>
            <a:ext cx="13131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Fire-stations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485681" y="3845335"/>
            <a:ext cx="8787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Houses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1663952" y="2142855"/>
            <a:ext cx="137160" cy="137160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2746331" y="1864787"/>
            <a:ext cx="137160" cy="137160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1660142" y="3088339"/>
            <a:ext cx="137160" cy="137160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312414" y="3917479"/>
            <a:ext cx="137160" cy="137160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91537" y="2221854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398215" y="1889840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B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269669" y="2604798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345978" y="3161196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</a:t>
            </a:r>
          </a:p>
        </p:txBody>
      </p:sp>
      <p:pic>
        <p:nvPicPr>
          <p:cNvPr id="49" name="Content Placeholder 7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55953" y="1415612"/>
            <a:ext cx="2573966" cy="2422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val 9"/>
          <p:cNvSpPr/>
          <p:nvPr/>
        </p:nvSpPr>
        <p:spPr bwMode="auto">
          <a:xfrm>
            <a:off x="4851950" y="1857951"/>
            <a:ext cx="137160" cy="13716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5130586" y="2169812"/>
            <a:ext cx="137160" cy="13716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5681270" y="2169812"/>
            <a:ext cx="137160" cy="13716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5656193" y="2798489"/>
            <a:ext cx="137160" cy="13716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5122004" y="2797073"/>
            <a:ext cx="137160" cy="13716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5391970" y="3083202"/>
            <a:ext cx="137160" cy="13716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4846199" y="3095652"/>
            <a:ext cx="137160" cy="13716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4853418" y="2478422"/>
            <a:ext cx="137160" cy="13716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4296196" y="2169812"/>
            <a:ext cx="137160" cy="13716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4296196" y="2478422"/>
            <a:ext cx="137160" cy="13716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4583508" y="2797073"/>
            <a:ext cx="137160" cy="13716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4032986" y="3097067"/>
            <a:ext cx="137160" cy="13716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044736" y="2137695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a</a:t>
            </a:r>
            <a:endParaRPr lang="en-US" sz="1600" dirty="0"/>
          </a:p>
        </p:txBody>
      </p:sp>
      <p:sp>
        <p:nvSpPr>
          <p:cNvPr id="63" name="TextBox 62"/>
          <p:cNvSpPr txBox="1"/>
          <p:nvPr/>
        </p:nvSpPr>
        <p:spPr>
          <a:xfrm>
            <a:off x="4045485" y="2436670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b</a:t>
            </a:r>
            <a:endParaRPr lang="en-US" sz="1600" dirty="0"/>
          </a:p>
        </p:txBody>
      </p:sp>
      <p:sp>
        <p:nvSpPr>
          <p:cNvPr id="64" name="TextBox 63"/>
          <p:cNvSpPr txBox="1"/>
          <p:nvPr/>
        </p:nvSpPr>
        <p:spPr>
          <a:xfrm>
            <a:off x="4607325" y="1843604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914779" y="2157905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628280" y="2458519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490631" y="2236904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821850" y="3095652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g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367621" y="2788421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h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965465" y="2815983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i</a:t>
            </a:r>
            <a:endParaRPr lang="en-US" sz="1600" dirty="0"/>
          </a:p>
        </p:txBody>
      </p:sp>
      <p:sp>
        <p:nvSpPr>
          <p:cNvPr id="75" name="TextBox 74"/>
          <p:cNvSpPr txBox="1"/>
          <p:nvPr/>
        </p:nvSpPr>
        <p:spPr>
          <a:xfrm>
            <a:off x="4662117" y="3100769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j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448880" y="2815983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k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224441" y="3151340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</a:t>
            </a:r>
          </a:p>
        </p:txBody>
      </p:sp>
      <p:graphicFrame>
        <p:nvGraphicFramePr>
          <p:cNvPr id="78" name="Table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086446"/>
              </p:ext>
            </p:extLst>
          </p:nvPr>
        </p:nvGraphicFramePr>
        <p:xfrm>
          <a:off x="6041487" y="4859670"/>
          <a:ext cx="2808037" cy="1690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68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21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4925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Fire-stations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Houses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69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69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69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69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80" name="Oval 79"/>
          <p:cNvSpPr/>
          <p:nvPr/>
        </p:nvSpPr>
        <p:spPr bwMode="auto">
          <a:xfrm>
            <a:off x="4281868" y="3902398"/>
            <a:ext cx="219456" cy="22098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37961" y="4458199"/>
            <a:ext cx="9941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Results:</a:t>
            </a:r>
          </a:p>
        </p:txBody>
      </p:sp>
      <p:pic>
        <p:nvPicPr>
          <p:cNvPr id="48" name="Content Placeholder 7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17951" y="1410252"/>
            <a:ext cx="2573966" cy="2422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" name="Oval 60"/>
          <p:cNvSpPr/>
          <p:nvPr/>
        </p:nvSpPr>
        <p:spPr bwMode="auto">
          <a:xfrm>
            <a:off x="7713948" y="1852591"/>
            <a:ext cx="137160" cy="13716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67" name="Oval 66"/>
          <p:cNvSpPr/>
          <p:nvPr/>
        </p:nvSpPr>
        <p:spPr bwMode="auto">
          <a:xfrm>
            <a:off x="7992584" y="2164452"/>
            <a:ext cx="137160" cy="13716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8543268" y="2164452"/>
            <a:ext cx="137160" cy="13716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8518191" y="2793129"/>
            <a:ext cx="137160" cy="13716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7984002" y="2791713"/>
            <a:ext cx="137160" cy="13716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8253968" y="3077842"/>
            <a:ext cx="137160" cy="13716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7708197" y="3090292"/>
            <a:ext cx="137160" cy="13716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7715416" y="2473062"/>
            <a:ext cx="137160" cy="13716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7158194" y="2164452"/>
            <a:ext cx="137160" cy="13716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7158194" y="2473062"/>
            <a:ext cx="137160" cy="13716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7445506" y="2791713"/>
            <a:ext cx="137160" cy="13716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6894984" y="3091707"/>
            <a:ext cx="137160" cy="13716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906734" y="2132335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a</a:t>
            </a:r>
            <a:endParaRPr lang="en-US" sz="1600" dirty="0"/>
          </a:p>
        </p:txBody>
      </p:sp>
      <p:sp>
        <p:nvSpPr>
          <p:cNvPr id="88" name="TextBox 87"/>
          <p:cNvSpPr txBox="1"/>
          <p:nvPr/>
        </p:nvSpPr>
        <p:spPr>
          <a:xfrm>
            <a:off x="6907483" y="2431310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b</a:t>
            </a:r>
            <a:endParaRPr lang="en-US" sz="1600" dirty="0"/>
          </a:p>
        </p:txBody>
      </p:sp>
      <p:sp>
        <p:nvSpPr>
          <p:cNvPr id="89" name="TextBox 88"/>
          <p:cNvSpPr txBox="1"/>
          <p:nvPr/>
        </p:nvSpPr>
        <p:spPr>
          <a:xfrm>
            <a:off x="7469323" y="1838244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7776777" y="2152545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7490278" y="2453159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8352629" y="2231544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683848" y="3090292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g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7229619" y="2783061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h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7827463" y="2810623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i</a:t>
            </a:r>
            <a:endParaRPr lang="en-US" sz="1600" dirty="0"/>
          </a:p>
        </p:txBody>
      </p:sp>
      <p:sp>
        <p:nvSpPr>
          <p:cNvPr id="96" name="TextBox 95"/>
          <p:cNvSpPr txBox="1"/>
          <p:nvPr/>
        </p:nvSpPr>
        <p:spPr>
          <a:xfrm>
            <a:off x="7524115" y="3095409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j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8310878" y="2810623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k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8086439" y="3145980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</a:t>
            </a:r>
          </a:p>
        </p:txBody>
      </p:sp>
      <p:sp>
        <p:nvSpPr>
          <p:cNvPr id="99" name="Rectangle 98"/>
          <p:cNvSpPr/>
          <p:nvPr/>
        </p:nvSpPr>
        <p:spPr bwMode="auto">
          <a:xfrm>
            <a:off x="8534827" y="1838450"/>
            <a:ext cx="137160" cy="137160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8266222" y="1838244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B</a:t>
            </a:r>
          </a:p>
        </p:txBody>
      </p:sp>
      <p:sp>
        <p:nvSpPr>
          <p:cNvPr id="101" name="Rectangle 100"/>
          <p:cNvSpPr/>
          <p:nvPr/>
        </p:nvSpPr>
        <p:spPr bwMode="auto">
          <a:xfrm>
            <a:off x="7441651" y="2161058"/>
            <a:ext cx="137160" cy="137160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226093" y="2205464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2488984" y="2452359"/>
            <a:ext cx="137160" cy="137160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8051501" y="2530304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8284018" y="2470078"/>
            <a:ext cx="137160" cy="137160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7146573" y="3145980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7436173" y="3105954"/>
            <a:ext cx="137160" cy="137160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07766" y="1107070"/>
            <a:ext cx="21098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Overlay &amp; spatial join</a:t>
            </a:r>
          </a:p>
        </p:txBody>
      </p:sp>
      <p:cxnSp>
        <p:nvCxnSpPr>
          <p:cNvPr id="12" name="Straight Connector 11"/>
          <p:cNvCxnSpPr/>
          <p:nvPr/>
        </p:nvCxnSpPr>
        <p:spPr bwMode="auto">
          <a:xfrm flipH="1">
            <a:off x="7222200" y="2214770"/>
            <a:ext cx="282553" cy="851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>
            <a:off x="8603407" y="1882781"/>
            <a:ext cx="8441" cy="36215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/>
          <p:nvPr/>
        </p:nvCxnSpPr>
        <p:spPr bwMode="auto">
          <a:xfrm flipV="1">
            <a:off x="7490164" y="2848286"/>
            <a:ext cx="3893" cy="31961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/>
          <p:nvPr/>
        </p:nvCxnSpPr>
        <p:spPr bwMode="auto">
          <a:xfrm flipH="1">
            <a:off x="7482742" y="3152686"/>
            <a:ext cx="282553" cy="851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1" name="TextBox 110"/>
          <p:cNvSpPr txBox="1"/>
          <p:nvPr/>
        </p:nvSpPr>
        <p:spPr>
          <a:xfrm>
            <a:off x="1237795" y="1102429"/>
            <a:ext cx="16562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Fire station map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4206211" y="1118336"/>
            <a:ext cx="12330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House map</a:t>
            </a:r>
          </a:p>
        </p:txBody>
      </p:sp>
    </p:spTree>
    <p:extLst>
      <p:ext uri="{BB962C8B-B14F-4D97-AF65-F5344CB8AC3E}">
        <p14:creationId xmlns:p14="http://schemas.microsoft.com/office/powerpoint/2010/main" val="109071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109" y="82672"/>
            <a:ext cx="7097891" cy="441063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latin typeface="Microsoft Sans Serif"/>
                <a:cs typeface="Microsoft Sans Serif"/>
              </a:rPr>
              <a:t>Nested loop</a:t>
            </a:r>
          </a:p>
        </p:txBody>
      </p:sp>
      <p:pic>
        <p:nvPicPr>
          <p:cNvPr id="8" name="Content Placeholder 7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90" y="763293"/>
            <a:ext cx="3297190" cy="2867322"/>
          </a:xfrm>
        </p:spPr>
      </p:pic>
      <p:sp>
        <p:nvSpPr>
          <p:cNvPr id="6" name="TextBox 5"/>
          <p:cNvSpPr txBox="1"/>
          <p:nvPr/>
        </p:nvSpPr>
        <p:spPr>
          <a:xfrm>
            <a:off x="366887" y="6152445"/>
            <a:ext cx="564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3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1281029" y="1682009"/>
            <a:ext cx="137160" cy="137160"/>
          </a:xfrm>
          <a:prstGeom prst="rect">
            <a:avLst/>
          </a:prstGeom>
          <a:solidFill>
            <a:srgbClr val="0432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432FF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1283384" y="2772240"/>
            <a:ext cx="137160" cy="137160"/>
          </a:xfrm>
          <a:prstGeom prst="rect">
            <a:avLst/>
          </a:prstGeom>
          <a:solidFill>
            <a:srgbClr val="0432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2340209" y="2032529"/>
            <a:ext cx="137160" cy="137160"/>
          </a:xfrm>
          <a:prstGeom prst="rect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2668832" y="1291184"/>
            <a:ext cx="137160" cy="137160"/>
          </a:xfrm>
          <a:prstGeom prst="rect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8614" y="1761008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432FF"/>
                </a:solidFill>
              </a:rPr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413638" y="1331879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107799" y="2152536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022335" y="2880076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432FF"/>
                </a:solidFill>
              </a:rPr>
              <a:t>D</a:t>
            </a:r>
          </a:p>
        </p:txBody>
      </p:sp>
      <p:pic>
        <p:nvPicPr>
          <p:cNvPr id="49" name="Content Placeholder 7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458" y="3677943"/>
            <a:ext cx="3297190" cy="286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val 9"/>
          <p:cNvSpPr/>
          <p:nvPr/>
        </p:nvSpPr>
        <p:spPr bwMode="auto">
          <a:xfrm>
            <a:off x="1628125" y="4223279"/>
            <a:ext cx="137160" cy="137160"/>
          </a:xfrm>
          <a:prstGeom prst="ellipse">
            <a:avLst/>
          </a:prstGeom>
          <a:solidFill>
            <a:srgbClr val="00FA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1643768" y="4948219"/>
            <a:ext cx="137160" cy="137160"/>
          </a:xfrm>
          <a:prstGeom prst="ellipse">
            <a:avLst/>
          </a:prstGeom>
          <a:solidFill>
            <a:srgbClr val="00FA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2660635" y="4581419"/>
            <a:ext cx="137160" cy="137160"/>
          </a:xfrm>
          <a:prstGeom prst="ellipse">
            <a:avLst/>
          </a:prstGeom>
          <a:solidFill>
            <a:srgbClr val="FF4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2660635" y="5324369"/>
            <a:ext cx="137160" cy="137160"/>
          </a:xfrm>
          <a:prstGeom prst="ellipse">
            <a:avLst/>
          </a:prstGeom>
          <a:solidFill>
            <a:srgbClr val="FF9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1963405" y="5324369"/>
            <a:ext cx="137160" cy="137160"/>
          </a:xfrm>
          <a:prstGeom prst="ellipse">
            <a:avLst/>
          </a:prstGeom>
          <a:solidFill>
            <a:srgbClr val="7A001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2317735" y="5690129"/>
            <a:ext cx="137160" cy="137160"/>
          </a:xfrm>
          <a:prstGeom prst="ellipse">
            <a:avLst/>
          </a:prstGeom>
          <a:solidFill>
            <a:srgbClr val="FF9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1620505" y="5690129"/>
            <a:ext cx="137160" cy="137160"/>
          </a:xfrm>
          <a:prstGeom prst="ellipse">
            <a:avLst/>
          </a:prstGeom>
          <a:solidFill>
            <a:srgbClr val="7A001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2002059" y="4593483"/>
            <a:ext cx="137160" cy="137160"/>
          </a:xfrm>
          <a:prstGeom prst="ellipse">
            <a:avLst/>
          </a:prstGeom>
          <a:solidFill>
            <a:srgbClr val="FF4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923275" y="4581419"/>
            <a:ext cx="137160" cy="1371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923275" y="4958609"/>
            <a:ext cx="137160" cy="1371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266175" y="5312939"/>
            <a:ext cx="137160" cy="137160"/>
          </a:xfrm>
          <a:prstGeom prst="ellipse">
            <a:avLst/>
          </a:prstGeom>
          <a:solidFill>
            <a:srgbClr val="00FD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568945" y="5690129"/>
            <a:ext cx="137160" cy="137160"/>
          </a:xfrm>
          <a:prstGeom prst="ellipse">
            <a:avLst/>
          </a:prstGeom>
          <a:solidFill>
            <a:srgbClr val="00FD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59941" y="4514452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74975" y="4903255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030A0"/>
                </a:solidFill>
              </a:rPr>
              <a:t>b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388818" y="4200383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A00"/>
                </a:solidFill>
              </a:rPr>
              <a:t>c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773012" y="4774758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40FF"/>
                </a:solidFill>
              </a:rPr>
              <a:t>d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397500" y="4949407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A00"/>
                </a:solidFill>
              </a:rPr>
              <a:t>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490704" y="4668352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40FF"/>
                </a:solidFill>
              </a:rPr>
              <a:t>f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86065" y="5708516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DFF"/>
                </a:solidFill>
              </a:rPr>
              <a:t>g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099536" y="5396461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DFF"/>
                </a:solidFill>
              </a:rPr>
              <a:t>h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802999" y="5377152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7A0019"/>
                </a:solidFill>
              </a:rPr>
              <a:t>i</a:t>
            </a:r>
            <a:endParaRPr lang="en-US" sz="1600" dirty="0">
              <a:solidFill>
                <a:srgbClr val="7A0019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472424" y="5768641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A0019"/>
                </a:solidFill>
              </a:rPr>
              <a:t>j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490704" y="5392949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9300"/>
                </a:solidFill>
              </a:rPr>
              <a:t>k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221598" y="5782531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9300"/>
                </a:solidFill>
              </a:rPr>
              <a:t>l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518327" y="3277574"/>
            <a:ext cx="161901" cy="147383"/>
          </a:xfrm>
          <a:prstGeom prst="rect">
            <a:avLst/>
          </a:prstGeom>
          <a:solidFill>
            <a:srgbClr val="0432FF"/>
          </a:solidFill>
          <a:ln w="25400" cap="flat" cmpd="sng" algn="ctr">
            <a:solidFill>
              <a:srgbClr val="0432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2133753" y="3287860"/>
            <a:ext cx="161901" cy="147383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>
            <a:off x="2332665" y="6351893"/>
            <a:ext cx="199104" cy="161796"/>
          </a:xfrm>
          <a:prstGeom prst="ellipse">
            <a:avLst/>
          </a:prstGeom>
          <a:solidFill>
            <a:srgbClr val="FF9300"/>
          </a:solidFill>
          <a:ln w="25400" cap="flat" cmpd="sng" algn="ctr">
            <a:solidFill>
              <a:srgbClr val="FF9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4" name="Oval 93"/>
          <p:cNvSpPr/>
          <p:nvPr/>
        </p:nvSpPr>
        <p:spPr bwMode="auto">
          <a:xfrm>
            <a:off x="1179247" y="6342660"/>
            <a:ext cx="199104" cy="161796"/>
          </a:xfrm>
          <a:prstGeom prst="ellipse">
            <a:avLst/>
          </a:prstGeom>
          <a:solidFill>
            <a:srgbClr val="7A0019"/>
          </a:solidFill>
          <a:ln w="25400" cap="flat" cmpd="sng" algn="ctr">
            <a:solidFill>
              <a:srgbClr val="7A001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5" name="Oval 94"/>
          <p:cNvSpPr/>
          <p:nvPr/>
        </p:nvSpPr>
        <p:spPr bwMode="auto">
          <a:xfrm>
            <a:off x="19637" y="6326078"/>
            <a:ext cx="199104" cy="161796"/>
          </a:xfrm>
          <a:prstGeom prst="ellipse">
            <a:avLst/>
          </a:prstGeom>
          <a:solidFill>
            <a:srgbClr val="00FDFF"/>
          </a:solidFill>
          <a:ln w="25400" cap="flat" cmpd="sng" algn="ctr">
            <a:solidFill>
              <a:srgbClr val="00FD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>
            <a:off x="2332665" y="6074541"/>
            <a:ext cx="199104" cy="161796"/>
          </a:xfrm>
          <a:prstGeom prst="ellipse">
            <a:avLst/>
          </a:prstGeom>
          <a:solidFill>
            <a:srgbClr val="FF40FF"/>
          </a:solidFill>
          <a:ln w="25400" cap="flat" cmpd="sng" algn="ctr">
            <a:solidFill>
              <a:srgbClr val="FF4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1176296" y="6071230"/>
            <a:ext cx="199104" cy="161796"/>
          </a:xfrm>
          <a:prstGeom prst="ellipse">
            <a:avLst/>
          </a:prstGeom>
          <a:solidFill>
            <a:srgbClr val="00FA00"/>
          </a:solidFill>
          <a:ln w="25400" cap="flat" cmpd="sng" algn="ctr">
            <a:solidFill>
              <a:srgbClr val="00FA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8" name="Oval 97"/>
          <p:cNvSpPr/>
          <p:nvPr/>
        </p:nvSpPr>
        <p:spPr bwMode="auto">
          <a:xfrm>
            <a:off x="19637" y="6106275"/>
            <a:ext cx="199104" cy="161796"/>
          </a:xfrm>
          <a:prstGeom prst="ellipse">
            <a:avLst/>
          </a:prstGeom>
          <a:solidFill>
            <a:srgbClr val="7030A0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20202" y="3238761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432FF"/>
                </a:solidFill>
              </a:rPr>
              <a:t>Data block 0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2335628" y="3258539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Data block 1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179085" y="6013935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7030A0"/>
                </a:solidFill>
              </a:rPr>
              <a:t>Data block 2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1334112" y="6021926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FA00"/>
                </a:solidFill>
              </a:rPr>
              <a:t>Data block 3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2454759" y="6008535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40FF"/>
                </a:solidFill>
              </a:rPr>
              <a:t>Data block 4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184910" y="6268386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FDFF"/>
                </a:solidFill>
              </a:rPr>
              <a:t>Data block 5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346811" y="6292378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7A0019"/>
                </a:solidFill>
              </a:rPr>
              <a:t>Data block 6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2454759" y="6281086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9300"/>
                </a:solidFill>
              </a:rPr>
              <a:t>Data block 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25422" y="1537177"/>
            <a:ext cx="39485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Suppose: 1) each data block has 2 points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3454045" y="2650027"/>
            <a:ext cx="3861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For each block </a:t>
            </a:r>
            <a:r>
              <a:rPr lang="en-US" b="1" dirty="0" err="1"/>
              <a:t>B</a:t>
            </a:r>
            <a:r>
              <a:rPr lang="en-US" b="1" baseline="-25000" dirty="0" err="1"/>
              <a:t>fs</a:t>
            </a:r>
            <a:r>
              <a:rPr lang="en-US" b="1" dirty="0"/>
              <a:t> of fire stations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3393648" y="2400267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Algorithm:</a:t>
            </a:r>
          </a:p>
        </p:txBody>
      </p:sp>
      <p:sp>
        <p:nvSpPr>
          <p:cNvPr id="109" name="Oval 108"/>
          <p:cNvSpPr/>
          <p:nvPr/>
        </p:nvSpPr>
        <p:spPr bwMode="auto">
          <a:xfrm>
            <a:off x="1887305" y="3526274"/>
            <a:ext cx="219456" cy="22098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167775" y="3462351"/>
            <a:ext cx="8787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Houses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3687561" y="2966389"/>
            <a:ext cx="35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For each block </a:t>
            </a:r>
            <a:r>
              <a:rPr lang="en-US" b="1" dirty="0" err="1"/>
              <a:t>B</a:t>
            </a:r>
            <a:r>
              <a:rPr lang="en-US" b="1" baseline="-25000" dirty="0" err="1"/>
              <a:t>h</a:t>
            </a:r>
            <a:r>
              <a:rPr lang="en-US" b="1" dirty="0"/>
              <a:t> of houses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921330" y="3257254"/>
            <a:ext cx="520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Scan all pairs of fire stats in </a:t>
            </a:r>
            <a:r>
              <a:rPr lang="en-US" b="1" dirty="0" err="1"/>
              <a:t>B</a:t>
            </a:r>
            <a:r>
              <a:rPr lang="en-US" b="1" baseline="-25000" dirty="0" err="1"/>
              <a:t>fs</a:t>
            </a:r>
            <a:r>
              <a:rPr lang="en-US" b="1" dirty="0"/>
              <a:t> and houses in </a:t>
            </a:r>
            <a:r>
              <a:rPr lang="en-US" b="1" dirty="0" err="1"/>
              <a:t>B</a:t>
            </a:r>
            <a:r>
              <a:rPr lang="en-US" b="1" baseline="-25000" dirty="0" err="1"/>
              <a:t>h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179206" y="1796579"/>
            <a:ext cx="4966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 2) the size of memory buffer is 3 blocks</a:t>
            </a:r>
          </a:p>
          <a:p>
            <a:r>
              <a:rPr lang="en-US" sz="1600" dirty="0"/>
              <a:t>     (i.e., 1 for fire-station</a:t>
            </a:r>
            <a:r>
              <a:rPr lang="en-US" altLang="zh-CN" sz="1600" dirty="0"/>
              <a:t>s</a:t>
            </a:r>
            <a:r>
              <a:rPr lang="en-US" sz="1600" dirty="0"/>
              <a:t>, 1 for houses, 1 for results)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247489" y="3582511"/>
            <a:ext cx="137160" cy="137160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96062" y="3444685"/>
            <a:ext cx="13131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Fire-stations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3472788" y="353408"/>
            <a:ext cx="55935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</a:rPr>
              <a:t>Query:</a:t>
            </a:r>
          </a:p>
          <a:p>
            <a:r>
              <a:rPr lang="en-US" sz="2000" dirty="0"/>
              <a:t>For each fire station, find all the houses within a distance &lt;= 1</a:t>
            </a:r>
          </a:p>
        </p:txBody>
      </p:sp>
    </p:spTree>
    <p:extLst>
      <p:ext uri="{BB962C8B-B14F-4D97-AF65-F5344CB8AC3E}">
        <p14:creationId xmlns:p14="http://schemas.microsoft.com/office/powerpoint/2010/main" val="191272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952" y="83802"/>
            <a:ext cx="7503444" cy="473917"/>
          </a:xfrm>
        </p:spPr>
        <p:txBody>
          <a:bodyPr/>
          <a:lstStyle/>
          <a:p>
            <a:r>
              <a:rPr lang="en-US" sz="2800" dirty="0">
                <a:latin typeface="Microsoft Sans Serif"/>
                <a:cs typeface="Microsoft Sans Serif"/>
              </a:rPr>
              <a:t>Nested loop</a:t>
            </a:r>
          </a:p>
        </p:txBody>
      </p:sp>
      <p:pic>
        <p:nvPicPr>
          <p:cNvPr id="8" name="Content Placeholder 7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90" y="763293"/>
            <a:ext cx="3297190" cy="2867322"/>
          </a:xfrm>
        </p:spPr>
      </p:pic>
      <p:sp>
        <p:nvSpPr>
          <p:cNvPr id="6" name="TextBox 5"/>
          <p:cNvSpPr txBox="1"/>
          <p:nvPr/>
        </p:nvSpPr>
        <p:spPr>
          <a:xfrm>
            <a:off x="366887" y="6152445"/>
            <a:ext cx="564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3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1281029" y="1682009"/>
            <a:ext cx="137160" cy="137160"/>
          </a:xfrm>
          <a:prstGeom prst="rect">
            <a:avLst/>
          </a:prstGeom>
          <a:solidFill>
            <a:srgbClr val="0432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432FF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1283384" y="2772240"/>
            <a:ext cx="137160" cy="137160"/>
          </a:xfrm>
          <a:prstGeom prst="rect">
            <a:avLst/>
          </a:prstGeom>
          <a:solidFill>
            <a:srgbClr val="0432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2340209" y="2032529"/>
            <a:ext cx="137160" cy="137160"/>
          </a:xfrm>
          <a:prstGeom prst="rect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2668832" y="1291184"/>
            <a:ext cx="137160" cy="137160"/>
          </a:xfrm>
          <a:prstGeom prst="rect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8614" y="1761008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432FF"/>
                </a:solidFill>
              </a:rPr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413638" y="1331879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107799" y="2152536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022335" y="2880076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432FF"/>
                </a:solidFill>
              </a:rPr>
              <a:t>D</a:t>
            </a:r>
          </a:p>
        </p:txBody>
      </p:sp>
      <p:pic>
        <p:nvPicPr>
          <p:cNvPr id="49" name="Content Placeholder 7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458" y="3677943"/>
            <a:ext cx="3297190" cy="286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val 9"/>
          <p:cNvSpPr/>
          <p:nvPr/>
        </p:nvSpPr>
        <p:spPr bwMode="auto">
          <a:xfrm>
            <a:off x="1628125" y="4223279"/>
            <a:ext cx="137160" cy="137160"/>
          </a:xfrm>
          <a:prstGeom prst="ellipse">
            <a:avLst/>
          </a:prstGeom>
          <a:solidFill>
            <a:srgbClr val="00FA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1643768" y="4948219"/>
            <a:ext cx="137160" cy="137160"/>
          </a:xfrm>
          <a:prstGeom prst="ellipse">
            <a:avLst/>
          </a:prstGeom>
          <a:solidFill>
            <a:srgbClr val="00FA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2660635" y="4581419"/>
            <a:ext cx="137160" cy="137160"/>
          </a:xfrm>
          <a:prstGeom prst="ellipse">
            <a:avLst/>
          </a:prstGeom>
          <a:solidFill>
            <a:srgbClr val="FF4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2660635" y="5324369"/>
            <a:ext cx="137160" cy="137160"/>
          </a:xfrm>
          <a:prstGeom prst="ellipse">
            <a:avLst/>
          </a:prstGeom>
          <a:solidFill>
            <a:srgbClr val="FF9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1963405" y="5324369"/>
            <a:ext cx="137160" cy="137160"/>
          </a:xfrm>
          <a:prstGeom prst="ellipse">
            <a:avLst/>
          </a:prstGeom>
          <a:solidFill>
            <a:srgbClr val="7A001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2317735" y="5690129"/>
            <a:ext cx="137160" cy="137160"/>
          </a:xfrm>
          <a:prstGeom prst="ellipse">
            <a:avLst/>
          </a:prstGeom>
          <a:solidFill>
            <a:srgbClr val="FF9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1620505" y="5690129"/>
            <a:ext cx="137160" cy="137160"/>
          </a:xfrm>
          <a:prstGeom prst="ellipse">
            <a:avLst/>
          </a:prstGeom>
          <a:solidFill>
            <a:srgbClr val="7A001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2002059" y="4593483"/>
            <a:ext cx="137160" cy="137160"/>
          </a:xfrm>
          <a:prstGeom prst="ellipse">
            <a:avLst/>
          </a:prstGeom>
          <a:solidFill>
            <a:srgbClr val="FF4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923275" y="4581419"/>
            <a:ext cx="137160" cy="1371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923275" y="4958609"/>
            <a:ext cx="137160" cy="1371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266175" y="5312939"/>
            <a:ext cx="137160" cy="137160"/>
          </a:xfrm>
          <a:prstGeom prst="ellipse">
            <a:avLst/>
          </a:prstGeom>
          <a:solidFill>
            <a:srgbClr val="00FD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568945" y="5690129"/>
            <a:ext cx="137160" cy="137160"/>
          </a:xfrm>
          <a:prstGeom prst="ellipse">
            <a:avLst/>
          </a:prstGeom>
          <a:solidFill>
            <a:srgbClr val="00FD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59941" y="4514452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74975" y="4903255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030A0"/>
                </a:solidFill>
              </a:rPr>
              <a:t>b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388818" y="4200383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A00"/>
                </a:solidFill>
              </a:rPr>
              <a:t>c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773012" y="4774758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40FF"/>
                </a:solidFill>
              </a:rPr>
              <a:t>d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397500" y="4949407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A00"/>
                </a:solidFill>
              </a:rPr>
              <a:t>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490704" y="4668352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40FF"/>
                </a:solidFill>
              </a:rPr>
              <a:t>f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86065" y="5708516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DFF"/>
                </a:solidFill>
              </a:rPr>
              <a:t>g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099536" y="5396461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DFF"/>
                </a:solidFill>
              </a:rPr>
              <a:t>h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802999" y="5377152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7A0019"/>
                </a:solidFill>
              </a:rPr>
              <a:t>i</a:t>
            </a:r>
            <a:endParaRPr lang="en-US" sz="1600" dirty="0">
              <a:solidFill>
                <a:srgbClr val="7A0019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472424" y="5768641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A0019"/>
                </a:solidFill>
              </a:rPr>
              <a:t>j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490704" y="5392949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9300"/>
                </a:solidFill>
              </a:rPr>
              <a:t>k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221598" y="5782531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9300"/>
                </a:solidFill>
              </a:rPr>
              <a:t>l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518327" y="3277574"/>
            <a:ext cx="161901" cy="147383"/>
          </a:xfrm>
          <a:prstGeom prst="rect">
            <a:avLst/>
          </a:prstGeom>
          <a:solidFill>
            <a:srgbClr val="0432FF"/>
          </a:solidFill>
          <a:ln w="25400" cap="flat" cmpd="sng" algn="ctr">
            <a:solidFill>
              <a:srgbClr val="0432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2133753" y="3287860"/>
            <a:ext cx="161901" cy="147383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>
            <a:off x="2332665" y="6351893"/>
            <a:ext cx="199104" cy="161796"/>
          </a:xfrm>
          <a:prstGeom prst="ellipse">
            <a:avLst/>
          </a:prstGeom>
          <a:solidFill>
            <a:srgbClr val="FF9300"/>
          </a:solidFill>
          <a:ln w="25400" cap="flat" cmpd="sng" algn="ctr">
            <a:solidFill>
              <a:srgbClr val="FF9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4" name="Oval 93"/>
          <p:cNvSpPr/>
          <p:nvPr/>
        </p:nvSpPr>
        <p:spPr bwMode="auto">
          <a:xfrm>
            <a:off x="1179247" y="6342660"/>
            <a:ext cx="199104" cy="161796"/>
          </a:xfrm>
          <a:prstGeom prst="ellipse">
            <a:avLst/>
          </a:prstGeom>
          <a:solidFill>
            <a:srgbClr val="7A0019"/>
          </a:solidFill>
          <a:ln w="25400" cap="flat" cmpd="sng" algn="ctr">
            <a:solidFill>
              <a:srgbClr val="7A001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5" name="Oval 94"/>
          <p:cNvSpPr/>
          <p:nvPr/>
        </p:nvSpPr>
        <p:spPr bwMode="auto">
          <a:xfrm>
            <a:off x="19637" y="6326078"/>
            <a:ext cx="199104" cy="161796"/>
          </a:xfrm>
          <a:prstGeom prst="ellipse">
            <a:avLst/>
          </a:prstGeom>
          <a:solidFill>
            <a:srgbClr val="00FDFF"/>
          </a:solidFill>
          <a:ln w="25400" cap="flat" cmpd="sng" algn="ctr">
            <a:solidFill>
              <a:srgbClr val="00FD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>
            <a:off x="2332665" y="6074541"/>
            <a:ext cx="199104" cy="161796"/>
          </a:xfrm>
          <a:prstGeom prst="ellipse">
            <a:avLst/>
          </a:prstGeom>
          <a:solidFill>
            <a:srgbClr val="FF40FF"/>
          </a:solidFill>
          <a:ln w="25400" cap="flat" cmpd="sng" algn="ctr">
            <a:solidFill>
              <a:srgbClr val="FF4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1176296" y="6071230"/>
            <a:ext cx="199104" cy="161796"/>
          </a:xfrm>
          <a:prstGeom prst="ellipse">
            <a:avLst/>
          </a:prstGeom>
          <a:solidFill>
            <a:srgbClr val="00FA00"/>
          </a:solidFill>
          <a:ln w="25400" cap="flat" cmpd="sng" algn="ctr">
            <a:solidFill>
              <a:srgbClr val="00FA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8" name="Oval 97"/>
          <p:cNvSpPr/>
          <p:nvPr/>
        </p:nvSpPr>
        <p:spPr bwMode="auto">
          <a:xfrm>
            <a:off x="19637" y="6106275"/>
            <a:ext cx="199104" cy="161796"/>
          </a:xfrm>
          <a:prstGeom prst="ellipse">
            <a:avLst/>
          </a:prstGeom>
          <a:solidFill>
            <a:srgbClr val="7030A0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20202" y="3238761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432FF"/>
                </a:solidFill>
              </a:rPr>
              <a:t>Data block 0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2335628" y="3258539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Data block 1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179085" y="6013935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7030A0"/>
                </a:solidFill>
              </a:rPr>
              <a:t>Data block 2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1334112" y="6021926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FA00"/>
                </a:solidFill>
              </a:rPr>
              <a:t>Data block 3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2454759" y="6008535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40FF"/>
                </a:solidFill>
              </a:rPr>
              <a:t>Data block 4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184910" y="6268386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FDFF"/>
                </a:solidFill>
              </a:rPr>
              <a:t>Data block 5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346811" y="6292378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7A0019"/>
                </a:solidFill>
              </a:rPr>
              <a:t>Data block 6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2454759" y="6281086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9300"/>
                </a:solidFill>
              </a:rPr>
              <a:t>Data block 7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3454045" y="2650027"/>
            <a:ext cx="38611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For each block </a:t>
            </a:r>
            <a:r>
              <a:rPr lang="en-US" sz="1600" b="1" dirty="0" err="1"/>
              <a:t>B</a:t>
            </a:r>
            <a:r>
              <a:rPr lang="en-US" sz="1600" b="1" baseline="-25000" dirty="0" err="1"/>
              <a:t>fs</a:t>
            </a:r>
            <a:r>
              <a:rPr lang="en-US" sz="1600" b="1" dirty="0"/>
              <a:t> of fire stations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3393648" y="2400267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Algorithm:</a:t>
            </a:r>
          </a:p>
        </p:txBody>
      </p:sp>
      <p:sp>
        <p:nvSpPr>
          <p:cNvPr id="109" name="Oval 108"/>
          <p:cNvSpPr/>
          <p:nvPr/>
        </p:nvSpPr>
        <p:spPr bwMode="auto">
          <a:xfrm>
            <a:off x="1887305" y="3526274"/>
            <a:ext cx="219456" cy="22098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167775" y="3462351"/>
            <a:ext cx="8787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Houses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3687561" y="2966389"/>
            <a:ext cx="3586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For each block </a:t>
            </a:r>
            <a:r>
              <a:rPr lang="en-US" sz="1600" b="1" dirty="0" err="1"/>
              <a:t>B</a:t>
            </a:r>
            <a:r>
              <a:rPr lang="en-US" sz="1600" b="1" baseline="-25000" dirty="0" err="1"/>
              <a:t>h</a:t>
            </a:r>
            <a:r>
              <a:rPr lang="en-US" sz="1600" b="1" dirty="0"/>
              <a:t> of houses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921330" y="3257254"/>
            <a:ext cx="5200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Scan all pairs of fire stats in </a:t>
            </a:r>
            <a:r>
              <a:rPr lang="en-US" sz="1600" b="1" dirty="0" err="1"/>
              <a:t>B</a:t>
            </a:r>
            <a:r>
              <a:rPr lang="en-US" sz="1600" b="1" baseline="-25000" dirty="0" err="1"/>
              <a:t>fs</a:t>
            </a:r>
            <a:r>
              <a:rPr lang="en-US" sz="1600" b="1" dirty="0"/>
              <a:t> and houses in </a:t>
            </a:r>
            <a:r>
              <a:rPr lang="en-US" sz="1600" b="1" dirty="0" err="1"/>
              <a:t>B</a:t>
            </a:r>
            <a:r>
              <a:rPr lang="en-US" sz="1600" b="1" baseline="-25000" dirty="0" err="1"/>
              <a:t>h</a:t>
            </a:r>
            <a:endParaRPr lang="en-US" sz="1600" b="1" dirty="0"/>
          </a:p>
        </p:txBody>
      </p:sp>
      <p:sp>
        <p:nvSpPr>
          <p:cNvPr id="116" name="TextBox 115"/>
          <p:cNvSpPr txBox="1"/>
          <p:nvPr/>
        </p:nvSpPr>
        <p:spPr>
          <a:xfrm>
            <a:off x="3432205" y="4330652"/>
            <a:ext cx="7088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Cost:</a:t>
            </a:r>
          </a:p>
        </p:txBody>
      </p:sp>
      <p:sp>
        <p:nvSpPr>
          <p:cNvPr id="5" name="Rectangle 4"/>
          <p:cNvSpPr/>
          <p:nvPr/>
        </p:nvSpPr>
        <p:spPr>
          <a:xfrm>
            <a:off x="3562312" y="4600548"/>
            <a:ext cx="55238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# blocks for fire stations * # blocks for houses = 2*6 = 12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24105" y="3745877"/>
            <a:ext cx="39565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For Block </a:t>
            </a:r>
            <a:r>
              <a:rPr lang="en-US" sz="1600" dirty="0">
                <a:solidFill>
                  <a:srgbClr val="0432FF"/>
                </a:solidFill>
              </a:rPr>
              <a:t>0</a:t>
            </a:r>
            <a:r>
              <a:rPr lang="en-US" sz="1600" dirty="0"/>
              <a:t>, traverse through Blocks 2-7</a:t>
            </a:r>
          </a:p>
          <a:p>
            <a:r>
              <a:rPr lang="en-US" sz="1600" dirty="0"/>
              <a:t>For Block </a:t>
            </a:r>
            <a:r>
              <a:rPr lang="en-US" sz="1600" dirty="0">
                <a:solidFill>
                  <a:srgbClr val="FF0000"/>
                </a:solidFill>
              </a:rPr>
              <a:t>1</a:t>
            </a:r>
            <a:r>
              <a:rPr lang="en-US" sz="1600" dirty="0"/>
              <a:t>, traverse through Blocks 2-7 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4942807" y="5026288"/>
            <a:ext cx="190046" cy="209866"/>
          </a:xfrm>
          <a:prstGeom prst="rect">
            <a:avLst/>
          </a:prstGeom>
          <a:solidFill>
            <a:srgbClr val="0432FF"/>
          </a:solidFill>
          <a:ln w="25400" cap="flat" cmpd="sng" algn="ctr">
            <a:solidFill>
              <a:srgbClr val="0432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6360328" y="5013751"/>
            <a:ext cx="190046" cy="209866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6854173" y="5431234"/>
            <a:ext cx="233716" cy="230390"/>
          </a:xfrm>
          <a:prstGeom prst="ellipse">
            <a:avLst/>
          </a:prstGeom>
          <a:solidFill>
            <a:srgbClr val="FF9300"/>
          </a:solidFill>
          <a:ln w="25400" cap="flat" cmpd="sng" algn="ctr">
            <a:solidFill>
              <a:srgbClr val="FF9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6400261" y="5445133"/>
            <a:ext cx="233716" cy="230390"/>
          </a:xfrm>
          <a:prstGeom prst="ellipse">
            <a:avLst/>
          </a:prstGeom>
          <a:solidFill>
            <a:srgbClr val="7A0019"/>
          </a:solidFill>
          <a:ln w="25400" cap="flat" cmpd="sng" algn="ctr">
            <a:solidFill>
              <a:srgbClr val="7A001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5927775" y="5445133"/>
            <a:ext cx="233716" cy="230390"/>
          </a:xfrm>
          <a:prstGeom prst="ellipse">
            <a:avLst/>
          </a:prstGeom>
          <a:solidFill>
            <a:srgbClr val="00FDFF"/>
          </a:solidFill>
          <a:ln w="25400" cap="flat" cmpd="sng" algn="ctr">
            <a:solidFill>
              <a:srgbClr val="00FD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0" name="Oval 79"/>
          <p:cNvSpPr/>
          <p:nvPr/>
        </p:nvSpPr>
        <p:spPr bwMode="auto">
          <a:xfrm>
            <a:off x="5436505" y="5436209"/>
            <a:ext cx="233716" cy="230390"/>
          </a:xfrm>
          <a:prstGeom prst="ellipse">
            <a:avLst/>
          </a:prstGeom>
          <a:solidFill>
            <a:srgbClr val="FF40FF"/>
          </a:solidFill>
          <a:ln w="25400" cap="flat" cmpd="sng" algn="ctr">
            <a:solidFill>
              <a:srgbClr val="FF4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4942807" y="5449427"/>
            <a:ext cx="233716" cy="230390"/>
          </a:xfrm>
          <a:prstGeom prst="ellipse">
            <a:avLst/>
          </a:prstGeom>
          <a:solidFill>
            <a:srgbClr val="00FA00"/>
          </a:solidFill>
          <a:ln w="25400" cap="flat" cmpd="sng" algn="ctr">
            <a:solidFill>
              <a:srgbClr val="00FA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4409757" y="5441539"/>
            <a:ext cx="233716" cy="230390"/>
          </a:xfrm>
          <a:prstGeom prst="ellipse">
            <a:avLst/>
          </a:prstGeom>
          <a:solidFill>
            <a:srgbClr val="7030A0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cxnSp>
        <p:nvCxnSpPr>
          <p:cNvPr id="83" name="Straight Connector 82"/>
          <p:cNvCxnSpPr>
            <a:endCxn id="82" idx="7"/>
          </p:cNvCxnSpPr>
          <p:nvPr/>
        </p:nvCxnSpPr>
        <p:spPr bwMode="auto">
          <a:xfrm flipH="1">
            <a:off x="4609246" y="5215622"/>
            <a:ext cx="397157" cy="25965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>
            <a:endCxn id="81" idx="0"/>
          </p:cNvCxnSpPr>
          <p:nvPr/>
        </p:nvCxnSpPr>
        <p:spPr bwMode="auto">
          <a:xfrm>
            <a:off x="5041541" y="5242118"/>
            <a:ext cx="18124" cy="20730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>
            <a:stCxn id="70" idx="2"/>
            <a:endCxn id="80" idx="1"/>
          </p:cNvCxnSpPr>
          <p:nvPr/>
        </p:nvCxnSpPr>
        <p:spPr bwMode="auto">
          <a:xfrm>
            <a:off x="5037830" y="5236154"/>
            <a:ext cx="432902" cy="2337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/>
          <p:cNvCxnSpPr/>
          <p:nvPr/>
        </p:nvCxnSpPr>
        <p:spPr bwMode="auto">
          <a:xfrm flipH="1">
            <a:off x="6051257" y="5218460"/>
            <a:ext cx="397157" cy="25965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>
            <a:off x="6483552" y="5244956"/>
            <a:ext cx="18124" cy="20730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/>
          <p:nvPr/>
        </p:nvCxnSpPr>
        <p:spPr bwMode="auto">
          <a:xfrm>
            <a:off x="6479841" y="5238992"/>
            <a:ext cx="432902" cy="2337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/>
          <p:cNvCxnSpPr>
            <a:endCxn id="82" idx="7"/>
          </p:cNvCxnSpPr>
          <p:nvPr/>
        </p:nvCxnSpPr>
        <p:spPr bwMode="auto">
          <a:xfrm flipH="1">
            <a:off x="4609246" y="5232573"/>
            <a:ext cx="1826304" cy="24270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>
            <a:endCxn id="81" idx="7"/>
          </p:cNvCxnSpPr>
          <p:nvPr/>
        </p:nvCxnSpPr>
        <p:spPr bwMode="auto">
          <a:xfrm flipH="1">
            <a:off x="5142296" y="5236154"/>
            <a:ext cx="1278015" cy="24701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>
            <a:stCxn id="72" idx="2"/>
            <a:endCxn id="80" idx="7"/>
          </p:cNvCxnSpPr>
          <p:nvPr/>
        </p:nvCxnSpPr>
        <p:spPr bwMode="auto">
          <a:xfrm flipH="1">
            <a:off x="5635994" y="5223617"/>
            <a:ext cx="819357" cy="24633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>
            <a:stCxn id="74" idx="1"/>
          </p:cNvCxnSpPr>
          <p:nvPr/>
        </p:nvCxnSpPr>
        <p:spPr bwMode="auto">
          <a:xfrm flipH="1" flipV="1">
            <a:off x="5012981" y="5250463"/>
            <a:ext cx="1875419" cy="21451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Straight Connector 114"/>
          <p:cNvCxnSpPr>
            <a:stCxn id="78" idx="1"/>
          </p:cNvCxnSpPr>
          <p:nvPr/>
        </p:nvCxnSpPr>
        <p:spPr bwMode="auto">
          <a:xfrm flipH="1" flipV="1">
            <a:off x="5017674" y="5254045"/>
            <a:ext cx="1416814" cy="22482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79" idx="1"/>
          </p:cNvCxnSpPr>
          <p:nvPr/>
        </p:nvCxnSpPr>
        <p:spPr bwMode="auto">
          <a:xfrm flipH="1" flipV="1">
            <a:off x="5005124" y="5265311"/>
            <a:ext cx="956878" cy="21356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6801437" y="4914458"/>
            <a:ext cx="13019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Fire stations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7107245" y="5341263"/>
            <a:ext cx="8787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Houses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247489" y="3582511"/>
            <a:ext cx="137160" cy="137160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96062" y="3444685"/>
            <a:ext cx="13131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Fire-stations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3325422" y="1537177"/>
            <a:ext cx="39485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Suppose: 1) each data block has 2 points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4179206" y="1796579"/>
            <a:ext cx="4966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 2) the size of memory buffer is 3 blocks</a:t>
            </a:r>
          </a:p>
          <a:p>
            <a:r>
              <a:rPr lang="en-US" sz="1600" dirty="0"/>
              <a:t>     (i.e., 1 for fire-station</a:t>
            </a:r>
            <a:r>
              <a:rPr lang="en-US" altLang="zh-CN" sz="1600" dirty="0"/>
              <a:t>s</a:t>
            </a:r>
            <a:r>
              <a:rPr lang="en-US" sz="1600" dirty="0"/>
              <a:t>, 1 for houses, 1 for results)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3472788" y="353408"/>
            <a:ext cx="55935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</a:rPr>
              <a:t>Query:</a:t>
            </a:r>
          </a:p>
          <a:p>
            <a:r>
              <a:rPr lang="en-US" sz="2000" dirty="0"/>
              <a:t>For each fire station, find all the houses within a distance &lt;= 1</a:t>
            </a:r>
          </a:p>
        </p:txBody>
      </p:sp>
    </p:spTree>
    <p:extLst>
      <p:ext uri="{BB962C8B-B14F-4D97-AF65-F5344CB8AC3E}">
        <p14:creationId xmlns:p14="http://schemas.microsoft.com/office/powerpoint/2010/main" val="99888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1" name="Table 2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829806"/>
              </p:ext>
            </p:extLst>
          </p:nvPr>
        </p:nvGraphicFramePr>
        <p:xfrm>
          <a:off x="4490778" y="4751872"/>
          <a:ext cx="11408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2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672" y="136938"/>
            <a:ext cx="6372661" cy="516722"/>
          </a:xfrm>
        </p:spPr>
        <p:txBody>
          <a:bodyPr/>
          <a:lstStyle/>
          <a:p>
            <a:r>
              <a:rPr lang="en-US" sz="2400" dirty="0">
                <a:latin typeface="Microsoft Sans Serif"/>
                <a:cs typeface="Microsoft Sans Serif"/>
              </a:rPr>
              <a:t>Nested loop with Index for Inner Loop</a:t>
            </a:r>
          </a:p>
        </p:txBody>
      </p:sp>
      <p:pic>
        <p:nvPicPr>
          <p:cNvPr id="107" name="Content Placeholder 7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90" y="763293"/>
            <a:ext cx="3297190" cy="2867322"/>
          </a:xfrm>
        </p:spPr>
      </p:pic>
      <p:sp>
        <p:nvSpPr>
          <p:cNvPr id="6" name="TextBox 5"/>
          <p:cNvSpPr txBox="1"/>
          <p:nvPr/>
        </p:nvSpPr>
        <p:spPr>
          <a:xfrm>
            <a:off x="366887" y="6152445"/>
            <a:ext cx="564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3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 bwMode="auto">
          <a:xfrm>
            <a:off x="1868386" y="3480460"/>
            <a:ext cx="137160" cy="137160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pic>
        <p:nvPicPr>
          <p:cNvPr id="49" name="Content Placeholder 7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458" y="3677943"/>
            <a:ext cx="3297190" cy="286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val 9"/>
          <p:cNvSpPr/>
          <p:nvPr/>
        </p:nvSpPr>
        <p:spPr bwMode="auto">
          <a:xfrm>
            <a:off x="1628125" y="4223279"/>
            <a:ext cx="137160" cy="137160"/>
          </a:xfrm>
          <a:prstGeom prst="ellipse">
            <a:avLst/>
          </a:prstGeom>
          <a:solidFill>
            <a:srgbClr val="00FA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1963405" y="4581419"/>
            <a:ext cx="137160" cy="137160"/>
          </a:xfrm>
          <a:prstGeom prst="ellipse">
            <a:avLst/>
          </a:prstGeom>
          <a:solidFill>
            <a:srgbClr val="FF4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FF40FF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2660635" y="4581419"/>
            <a:ext cx="137160" cy="137160"/>
          </a:xfrm>
          <a:prstGeom prst="ellipse">
            <a:avLst/>
          </a:prstGeom>
          <a:solidFill>
            <a:srgbClr val="FF4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2660635" y="5324369"/>
            <a:ext cx="137160" cy="137160"/>
          </a:xfrm>
          <a:prstGeom prst="ellipse">
            <a:avLst/>
          </a:prstGeom>
          <a:solidFill>
            <a:srgbClr val="FF9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1963405" y="5324369"/>
            <a:ext cx="137160" cy="137160"/>
          </a:xfrm>
          <a:prstGeom prst="ellipse">
            <a:avLst/>
          </a:prstGeom>
          <a:solidFill>
            <a:srgbClr val="7A001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2317735" y="5690129"/>
            <a:ext cx="137160" cy="137160"/>
          </a:xfrm>
          <a:prstGeom prst="ellipse">
            <a:avLst/>
          </a:prstGeom>
          <a:solidFill>
            <a:srgbClr val="FF9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1620505" y="5690129"/>
            <a:ext cx="137160" cy="137160"/>
          </a:xfrm>
          <a:prstGeom prst="ellipse">
            <a:avLst/>
          </a:prstGeom>
          <a:solidFill>
            <a:srgbClr val="7A001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1620505" y="4947179"/>
            <a:ext cx="137160" cy="137160"/>
          </a:xfrm>
          <a:prstGeom prst="ellipse">
            <a:avLst/>
          </a:prstGeom>
          <a:solidFill>
            <a:srgbClr val="00FA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923275" y="4581419"/>
            <a:ext cx="137160" cy="1371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923275" y="4958609"/>
            <a:ext cx="137160" cy="1371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266175" y="5312939"/>
            <a:ext cx="137160" cy="137160"/>
          </a:xfrm>
          <a:prstGeom prst="ellipse">
            <a:avLst/>
          </a:prstGeom>
          <a:solidFill>
            <a:srgbClr val="00FD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568945" y="5690129"/>
            <a:ext cx="137160" cy="137160"/>
          </a:xfrm>
          <a:prstGeom prst="ellipse">
            <a:avLst/>
          </a:prstGeom>
          <a:solidFill>
            <a:srgbClr val="00FD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71429" y="4546203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74975" y="4903255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030A0"/>
                </a:solidFill>
              </a:rPr>
              <a:t>b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388818" y="4200383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A00"/>
                </a:solidFill>
              </a:rPr>
              <a:t>c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789625" y="4625504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40FF"/>
                </a:solidFill>
              </a:rPr>
              <a:t>d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407868" y="4917825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A00"/>
                </a:solidFill>
              </a:rPr>
              <a:t>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490704" y="4668352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40FF"/>
                </a:solidFill>
              </a:rPr>
              <a:t>f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86065" y="5708516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DFF"/>
                </a:solidFill>
              </a:rPr>
              <a:t>g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088624" y="5361940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DFF"/>
                </a:solidFill>
              </a:rPr>
              <a:t>h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802999" y="5377152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7A0019"/>
                </a:solidFill>
              </a:rPr>
              <a:t>i</a:t>
            </a:r>
            <a:endParaRPr lang="en-US" sz="1600" dirty="0">
              <a:solidFill>
                <a:srgbClr val="7A0019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472424" y="5768641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A0019"/>
                </a:solidFill>
              </a:rPr>
              <a:t>j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490704" y="5392949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9300"/>
                </a:solidFill>
              </a:rPr>
              <a:t>k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221598" y="5782531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9300"/>
                </a:solidFill>
              </a:rPr>
              <a:t>l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498522" y="2161710"/>
            <a:ext cx="50109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432FF"/>
                </a:solidFill>
              </a:rPr>
              <a:t>Suppose an R-tree (primary index) is available for the houses.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903671" y="4557324"/>
            <a:ext cx="184953" cy="538445"/>
          </a:xfrm>
          <a:prstGeom prst="rect">
            <a:avLst/>
          </a:prstGeom>
          <a:noFill/>
          <a:ln w="19050" cap="flat" cmpd="sng" algn="ctr">
            <a:solidFill>
              <a:srgbClr val="7030A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1611101" y="4193783"/>
            <a:ext cx="174978" cy="905370"/>
          </a:xfrm>
          <a:prstGeom prst="rect">
            <a:avLst/>
          </a:prstGeom>
          <a:noFill/>
          <a:ln w="19050" cap="flat" cmpd="sng" algn="ctr">
            <a:solidFill>
              <a:srgbClr val="00FA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1941729" y="4572569"/>
            <a:ext cx="886160" cy="157202"/>
          </a:xfrm>
          <a:prstGeom prst="rect">
            <a:avLst/>
          </a:prstGeom>
          <a:noFill/>
          <a:ln w="19050" cap="flat" cmpd="sng" algn="ctr">
            <a:solidFill>
              <a:srgbClr val="FF4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563616" y="5305270"/>
            <a:ext cx="839720" cy="508622"/>
          </a:xfrm>
          <a:prstGeom prst="rect">
            <a:avLst/>
          </a:prstGeom>
          <a:noFill/>
          <a:ln w="19050" cap="flat" cmpd="sng" algn="ctr">
            <a:solidFill>
              <a:srgbClr val="00FD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1628125" y="5316243"/>
            <a:ext cx="494736" cy="511046"/>
          </a:xfrm>
          <a:prstGeom prst="rect">
            <a:avLst/>
          </a:prstGeom>
          <a:noFill/>
          <a:ln w="19050" cap="flat" cmpd="sng" algn="ctr">
            <a:solidFill>
              <a:srgbClr val="7A0019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2314353" y="5328615"/>
            <a:ext cx="513536" cy="498674"/>
          </a:xfrm>
          <a:prstGeom prst="rect">
            <a:avLst/>
          </a:prstGeom>
          <a:noFill/>
          <a:ln w="19050" cap="flat" cmpd="sng" algn="ctr">
            <a:solidFill>
              <a:srgbClr val="FF93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851594" y="4133396"/>
            <a:ext cx="2044374" cy="1001733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509542" y="5241809"/>
            <a:ext cx="2386426" cy="658786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33" name="Oval 132"/>
          <p:cNvSpPr/>
          <p:nvPr/>
        </p:nvSpPr>
        <p:spPr bwMode="auto">
          <a:xfrm>
            <a:off x="1396142" y="5433377"/>
            <a:ext cx="233716" cy="23039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Y</a:t>
            </a:r>
          </a:p>
        </p:txBody>
      </p:sp>
      <p:sp>
        <p:nvSpPr>
          <p:cNvPr id="134" name="Oval 133"/>
          <p:cNvSpPr/>
          <p:nvPr/>
        </p:nvSpPr>
        <p:spPr bwMode="auto">
          <a:xfrm>
            <a:off x="926538" y="4188891"/>
            <a:ext cx="233716" cy="23039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X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1281029" y="1682009"/>
            <a:ext cx="137160" cy="137160"/>
          </a:xfrm>
          <a:prstGeom prst="rect">
            <a:avLst/>
          </a:prstGeom>
          <a:solidFill>
            <a:srgbClr val="0432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432FF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2690729" y="1308629"/>
            <a:ext cx="137160" cy="137160"/>
          </a:xfrm>
          <a:prstGeom prst="rect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2340209" y="2032529"/>
            <a:ext cx="137160" cy="137160"/>
          </a:xfrm>
          <a:prstGeom prst="rect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1288649" y="2775479"/>
            <a:ext cx="137160" cy="137160"/>
          </a:xfrm>
          <a:prstGeom prst="rect">
            <a:avLst/>
          </a:prstGeom>
          <a:solidFill>
            <a:srgbClr val="0432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1008614" y="1761008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432FF"/>
                </a:solidFill>
              </a:rPr>
              <a:t>A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2385929" y="1377209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2107799" y="2152536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020044" y="2823430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432FF"/>
                </a:solidFill>
              </a:rPr>
              <a:t>D</a:t>
            </a:r>
          </a:p>
        </p:txBody>
      </p:sp>
      <p:sp>
        <p:nvSpPr>
          <p:cNvPr id="172" name="Rectangle 171"/>
          <p:cNvSpPr/>
          <p:nvPr/>
        </p:nvSpPr>
        <p:spPr bwMode="auto">
          <a:xfrm>
            <a:off x="467962" y="3264048"/>
            <a:ext cx="161901" cy="147383"/>
          </a:xfrm>
          <a:prstGeom prst="rect">
            <a:avLst/>
          </a:prstGeom>
          <a:solidFill>
            <a:srgbClr val="0432FF"/>
          </a:solidFill>
          <a:ln w="25400" cap="flat" cmpd="sng" algn="ctr">
            <a:solidFill>
              <a:srgbClr val="0432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73" name="Rectangle 172"/>
          <p:cNvSpPr/>
          <p:nvPr/>
        </p:nvSpPr>
        <p:spPr bwMode="auto">
          <a:xfrm>
            <a:off x="2083388" y="3274334"/>
            <a:ext cx="161901" cy="147383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669837" y="3225235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432FF"/>
                </a:solidFill>
              </a:rPr>
              <a:t>Data block 0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2285263" y="3245013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Data block 1</a:t>
            </a:r>
          </a:p>
        </p:txBody>
      </p:sp>
      <p:sp>
        <p:nvSpPr>
          <p:cNvPr id="179" name="Oval 178"/>
          <p:cNvSpPr/>
          <p:nvPr/>
        </p:nvSpPr>
        <p:spPr bwMode="auto">
          <a:xfrm>
            <a:off x="2332665" y="6402693"/>
            <a:ext cx="199104" cy="161796"/>
          </a:xfrm>
          <a:prstGeom prst="ellipse">
            <a:avLst/>
          </a:prstGeom>
          <a:solidFill>
            <a:srgbClr val="FF9300"/>
          </a:solidFill>
          <a:ln w="25400" cap="flat" cmpd="sng" algn="ctr">
            <a:solidFill>
              <a:srgbClr val="FF9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84" name="Oval 183"/>
          <p:cNvSpPr/>
          <p:nvPr/>
        </p:nvSpPr>
        <p:spPr bwMode="auto">
          <a:xfrm>
            <a:off x="1179247" y="6393460"/>
            <a:ext cx="199104" cy="161796"/>
          </a:xfrm>
          <a:prstGeom prst="ellipse">
            <a:avLst/>
          </a:prstGeom>
          <a:solidFill>
            <a:srgbClr val="7A0019"/>
          </a:solidFill>
          <a:ln w="25400" cap="flat" cmpd="sng" algn="ctr">
            <a:solidFill>
              <a:srgbClr val="7A001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85" name="Oval 184"/>
          <p:cNvSpPr/>
          <p:nvPr/>
        </p:nvSpPr>
        <p:spPr bwMode="auto">
          <a:xfrm>
            <a:off x="19637" y="6376878"/>
            <a:ext cx="199104" cy="161796"/>
          </a:xfrm>
          <a:prstGeom prst="ellipse">
            <a:avLst/>
          </a:prstGeom>
          <a:solidFill>
            <a:srgbClr val="00FDFF"/>
          </a:solidFill>
          <a:ln w="25400" cap="flat" cmpd="sng" algn="ctr">
            <a:solidFill>
              <a:srgbClr val="00FD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86" name="Oval 185"/>
          <p:cNvSpPr/>
          <p:nvPr/>
        </p:nvSpPr>
        <p:spPr bwMode="auto">
          <a:xfrm>
            <a:off x="2332665" y="6125341"/>
            <a:ext cx="199104" cy="161796"/>
          </a:xfrm>
          <a:prstGeom prst="ellipse">
            <a:avLst/>
          </a:prstGeom>
          <a:solidFill>
            <a:srgbClr val="FF40FF"/>
          </a:solidFill>
          <a:ln w="25400" cap="flat" cmpd="sng" algn="ctr">
            <a:solidFill>
              <a:srgbClr val="FF4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87" name="Oval 186"/>
          <p:cNvSpPr/>
          <p:nvPr/>
        </p:nvSpPr>
        <p:spPr bwMode="auto">
          <a:xfrm>
            <a:off x="1176296" y="6122030"/>
            <a:ext cx="199104" cy="161796"/>
          </a:xfrm>
          <a:prstGeom prst="ellipse">
            <a:avLst/>
          </a:prstGeom>
          <a:solidFill>
            <a:srgbClr val="00FA00"/>
          </a:solidFill>
          <a:ln w="25400" cap="flat" cmpd="sng" algn="ctr">
            <a:solidFill>
              <a:srgbClr val="00FA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88" name="Oval 187"/>
          <p:cNvSpPr/>
          <p:nvPr/>
        </p:nvSpPr>
        <p:spPr bwMode="auto">
          <a:xfrm>
            <a:off x="19637" y="6157075"/>
            <a:ext cx="199104" cy="161796"/>
          </a:xfrm>
          <a:prstGeom prst="ellipse">
            <a:avLst/>
          </a:prstGeom>
          <a:solidFill>
            <a:srgbClr val="7030A0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179085" y="6064735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7030A0"/>
                </a:solidFill>
              </a:rPr>
              <a:t>Data block 2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1334112" y="6072726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FA00"/>
                </a:solidFill>
              </a:rPr>
              <a:t>Data block 3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2454759" y="6059335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40FF"/>
                </a:solidFill>
              </a:rPr>
              <a:t>Data block 4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184910" y="6319186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FDFF"/>
                </a:solidFill>
              </a:rPr>
              <a:t>Data block 5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1346811" y="6343178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7A0019"/>
                </a:solidFill>
              </a:rPr>
              <a:t>Data block 6</a:t>
            </a:r>
          </a:p>
        </p:txBody>
      </p:sp>
      <p:sp>
        <p:nvSpPr>
          <p:cNvPr id="194" name="TextBox 193"/>
          <p:cNvSpPr txBox="1"/>
          <p:nvPr/>
        </p:nvSpPr>
        <p:spPr>
          <a:xfrm>
            <a:off x="2454759" y="6331886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9300"/>
                </a:solidFill>
              </a:rPr>
              <a:t>Data block 7</a:t>
            </a:r>
          </a:p>
        </p:txBody>
      </p:sp>
      <p:sp>
        <p:nvSpPr>
          <p:cNvPr id="200" name="Oval 199"/>
          <p:cNvSpPr/>
          <p:nvPr/>
        </p:nvSpPr>
        <p:spPr bwMode="auto">
          <a:xfrm>
            <a:off x="4518790" y="4808911"/>
            <a:ext cx="233716" cy="230390"/>
          </a:xfrm>
          <a:prstGeom prst="ellipse">
            <a:avLst/>
          </a:prstGeom>
          <a:solidFill>
            <a:srgbClr val="7030A0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040332"/>
              </p:ext>
            </p:extLst>
          </p:nvPr>
        </p:nvGraphicFramePr>
        <p:xfrm>
          <a:off x="5846508" y="4106439"/>
          <a:ext cx="11408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2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12" name="Oval 211"/>
          <p:cNvSpPr/>
          <p:nvPr/>
        </p:nvSpPr>
        <p:spPr bwMode="auto">
          <a:xfrm>
            <a:off x="4919972" y="4809102"/>
            <a:ext cx="233716" cy="230390"/>
          </a:xfrm>
          <a:prstGeom prst="ellipse">
            <a:avLst/>
          </a:prstGeom>
          <a:solidFill>
            <a:srgbClr val="00FA00"/>
          </a:solidFill>
          <a:ln w="25400" cap="flat" cmpd="sng" algn="ctr">
            <a:solidFill>
              <a:srgbClr val="00FA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13" name="Oval 212"/>
          <p:cNvSpPr/>
          <p:nvPr/>
        </p:nvSpPr>
        <p:spPr bwMode="auto">
          <a:xfrm>
            <a:off x="5321154" y="4808911"/>
            <a:ext cx="233716" cy="230390"/>
          </a:xfrm>
          <a:prstGeom prst="ellipse">
            <a:avLst/>
          </a:prstGeom>
          <a:solidFill>
            <a:srgbClr val="FF40FF"/>
          </a:solidFill>
          <a:ln w="25400" cap="flat" cmpd="sng" algn="ctr">
            <a:solidFill>
              <a:srgbClr val="FF4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graphicFrame>
        <p:nvGraphicFramePr>
          <p:cNvPr id="214" name="Table 2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019671"/>
              </p:ext>
            </p:extLst>
          </p:nvPr>
        </p:nvGraphicFramePr>
        <p:xfrm>
          <a:off x="7080534" y="4754705"/>
          <a:ext cx="11408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2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18" name="Oval 217"/>
          <p:cNvSpPr/>
          <p:nvPr/>
        </p:nvSpPr>
        <p:spPr bwMode="auto">
          <a:xfrm>
            <a:off x="7154212" y="4807287"/>
            <a:ext cx="233716" cy="230390"/>
          </a:xfrm>
          <a:prstGeom prst="ellipse">
            <a:avLst/>
          </a:prstGeom>
          <a:solidFill>
            <a:srgbClr val="00FDFF"/>
          </a:solidFill>
          <a:ln w="25400" cap="flat" cmpd="sng" algn="ctr">
            <a:solidFill>
              <a:srgbClr val="00FD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19" name="Oval 218"/>
          <p:cNvSpPr/>
          <p:nvPr/>
        </p:nvSpPr>
        <p:spPr bwMode="auto">
          <a:xfrm>
            <a:off x="7534088" y="4824930"/>
            <a:ext cx="233716" cy="230390"/>
          </a:xfrm>
          <a:prstGeom prst="ellipse">
            <a:avLst/>
          </a:prstGeom>
          <a:solidFill>
            <a:srgbClr val="7A0019"/>
          </a:solidFill>
          <a:ln w="25400" cap="flat" cmpd="sng" algn="ctr">
            <a:solidFill>
              <a:srgbClr val="7A001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20" name="Oval 219"/>
          <p:cNvSpPr/>
          <p:nvPr/>
        </p:nvSpPr>
        <p:spPr bwMode="auto">
          <a:xfrm>
            <a:off x="7913964" y="4824930"/>
            <a:ext cx="233716" cy="230390"/>
          </a:xfrm>
          <a:prstGeom prst="ellipse">
            <a:avLst/>
          </a:prstGeom>
          <a:solidFill>
            <a:srgbClr val="FF9300"/>
          </a:solidFill>
          <a:ln w="25400" cap="flat" cmpd="sng" algn="ctr">
            <a:solidFill>
              <a:srgbClr val="FF9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graphicFrame>
        <p:nvGraphicFramePr>
          <p:cNvPr id="221" name="Table 2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842365"/>
              </p:ext>
            </p:extLst>
          </p:nvPr>
        </p:nvGraphicFramePr>
        <p:xfrm>
          <a:off x="3728928" y="5337676"/>
          <a:ext cx="80823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4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22" name="Table 2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555765"/>
              </p:ext>
            </p:extLst>
          </p:nvPr>
        </p:nvGraphicFramePr>
        <p:xfrm>
          <a:off x="4678268" y="5337676"/>
          <a:ext cx="808239" cy="365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4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5816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23" name="Table 2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93432"/>
              </p:ext>
            </p:extLst>
          </p:nvPr>
        </p:nvGraphicFramePr>
        <p:xfrm>
          <a:off x="5599895" y="5342700"/>
          <a:ext cx="808239" cy="365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4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5816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24" name="Table 2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770514"/>
              </p:ext>
            </p:extLst>
          </p:nvPr>
        </p:nvGraphicFramePr>
        <p:xfrm>
          <a:off x="6484042" y="5341352"/>
          <a:ext cx="80823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4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25" name="Table 2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975309"/>
              </p:ext>
            </p:extLst>
          </p:nvPr>
        </p:nvGraphicFramePr>
        <p:xfrm>
          <a:off x="7433382" y="5341352"/>
          <a:ext cx="808239" cy="365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4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5816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26" name="Table 2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898301"/>
              </p:ext>
            </p:extLst>
          </p:nvPr>
        </p:nvGraphicFramePr>
        <p:xfrm>
          <a:off x="8355009" y="5346376"/>
          <a:ext cx="693198" cy="365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0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10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10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5816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27" name="TextBox 226"/>
          <p:cNvSpPr txBox="1"/>
          <p:nvPr/>
        </p:nvSpPr>
        <p:spPr>
          <a:xfrm>
            <a:off x="3485210" y="895770"/>
            <a:ext cx="55935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</a:rPr>
              <a:t>Query:</a:t>
            </a:r>
          </a:p>
          <a:p>
            <a:r>
              <a:rPr lang="en-US" sz="2000" dirty="0"/>
              <a:t>For each fire station, find all the houses within a distance &lt;= 1</a:t>
            </a:r>
          </a:p>
        </p:txBody>
      </p:sp>
      <p:cxnSp>
        <p:nvCxnSpPr>
          <p:cNvPr id="11" name="Straight Arrow Connector 10"/>
          <p:cNvCxnSpPr>
            <a:endCxn id="211" idx="0"/>
          </p:cNvCxnSpPr>
          <p:nvPr/>
        </p:nvCxnSpPr>
        <p:spPr>
          <a:xfrm flipH="1">
            <a:off x="5061190" y="4477279"/>
            <a:ext cx="942823" cy="274593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Arrow Connector 227"/>
          <p:cNvCxnSpPr>
            <a:endCxn id="214" idx="0"/>
          </p:cNvCxnSpPr>
          <p:nvPr/>
        </p:nvCxnSpPr>
        <p:spPr>
          <a:xfrm>
            <a:off x="6393408" y="4482980"/>
            <a:ext cx="1257538" cy="271725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Arrow Connector 228"/>
          <p:cNvCxnSpPr>
            <a:endCxn id="221" idx="0"/>
          </p:cNvCxnSpPr>
          <p:nvPr/>
        </p:nvCxnSpPr>
        <p:spPr>
          <a:xfrm flipH="1">
            <a:off x="4133047" y="5135129"/>
            <a:ext cx="491136" cy="202547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>
            <a:endCxn id="222" idx="0"/>
          </p:cNvCxnSpPr>
          <p:nvPr/>
        </p:nvCxnSpPr>
        <p:spPr>
          <a:xfrm>
            <a:off x="5055956" y="5121822"/>
            <a:ext cx="26431" cy="215854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Arrow Connector 230"/>
          <p:cNvCxnSpPr>
            <a:endCxn id="223" idx="0"/>
          </p:cNvCxnSpPr>
          <p:nvPr/>
        </p:nvCxnSpPr>
        <p:spPr>
          <a:xfrm>
            <a:off x="5450074" y="5100389"/>
            <a:ext cx="553940" cy="242311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Arrow Connector 231"/>
          <p:cNvCxnSpPr>
            <a:endCxn id="224" idx="0"/>
          </p:cNvCxnSpPr>
          <p:nvPr/>
        </p:nvCxnSpPr>
        <p:spPr>
          <a:xfrm flipH="1">
            <a:off x="6888161" y="5130636"/>
            <a:ext cx="401275" cy="210716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Arrow Connector 232"/>
          <p:cNvCxnSpPr>
            <a:stCxn id="214" idx="2"/>
            <a:endCxn id="225" idx="0"/>
          </p:cNvCxnSpPr>
          <p:nvPr/>
        </p:nvCxnSpPr>
        <p:spPr>
          <a:xfrm>
            <a:off x="7650946" y="5125545"/>
            <a:ext cx="186555" cy="215807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Arrow Connector 233"/>
          <p:cNvCxnSpPr>
            <a:endCxn id="226" idx="0"/>
          </p:cNvCxnSpPr>
          <p:nvPr/>
        </p:nvCxnSpPr>
        <p:spPr>
          <a:xfrm>
            <a:off x="8070192" y="5121822"/>
            <a:ext cx="631416" cy="224554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030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250" y="171975"/>
            <a:ext cx="7166716" cy="444843"/>
          </a:xfrm>
        </p:spPr>
        <p:txBody>
          <a:bodyPr/>
          <a:lstStyle/>
          <a:p>
            <a:r>
              <a:rPr lang="en-US" sz="2400" dirty="0">
                <a:latin typeface="Microsoft Sans Serif"/>
                <a:cs typeface="Microsoft Sans Serif"/>
              </a:rPr>
              <a:t>Nested loop with Index for Inner Loop</a:t>
            </a:r>
          </a:p>
        </p:txBody>
      </p:sp>
      <p:pic>
        <p:nvPicPr>
          <p:cNvPr id="107" name="Content Placeholder 7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90" y="763293"/>
            <a:ext cx="3297190" cy="2867322"/>
          </a:xfrm>
        </p:spPr>
      </p:pic>
      <p:sp>
        <p:nvSpPr>
          <p:cNvPr id="43" name="Rectangle 42"/>
          <p:cNvSpPr/>
          <p:nvPr/>
        </p:nvSpPr>
        <p:spPr bwMode="auto">
          <a:xfrm>
            <a:off x="1868386" y="3480460"/>
            <a:ext cx="137160" cy="137160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92222" y="2120985"/>
            <a:ext cx="52498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For each block of fire stations, create MOBR with length of 1.</a:t>
            </a:r>
          </a:p>
        </p:txBody>
      </p:sp>
      <p:sp>
        <p:nvSpPr>
          <p:cNvPr id="114" name="Rectangle 113"/>
          <p:cNvSpPr/>
          <p:nvPr/>
        </p:nvSpPr>
        <p:spPr bwMode="auto">
          <a:xfrm>
            <a:off x="1281029" y="1682009"/>
            <a:ext cx="137160" cy="137160"/>
          </a:xfrm>
          <a:prstGeom prst="rect">
            <a:avLst/>
          </a:prstGeom>
          <a:solidFill>
            <a:srgbClr val="0432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432FF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2690729" y="1308629"/>
            <a:ext cx="137160" cy="137160"/>
          </a:xfrm>
          <a:prstGeom prst="rect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2340209" y="2032529"/>
            <a:ext cx="137160" cy="137160"/>
          </a:xfrm>
          <a:prstGeom prst="rect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1288649" y="2775479"/>
            <a:ext cx="137160" cy="137160"/>
          </a:xfrm>
          <a:prstGeom prst="rect">
            <a:avLst/>
          </a:prstGeom>
          <a:solidFill>
            <a:srgbClr val="0432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1008614" y="1761008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432FF"/>
                </a:solidFill>
              </a:rPr>
              <a:t>A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2385929" y="1377209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2107799" y="2152536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020044" y="2823430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432FF"/>
                </a:solidFill>
              </a:rPr>
              <a:t>D</a:t>
            </a:r>
          </a:p>
        </p:txBody>
      </p:sp>
      <p:sp>
        <p:nvSpPr>
          <p:cNvPr id="135" name="Rectangle 134"/>
          <p:cNvSpPr/>
          <p:nvPr/>
        </p:nvSpPr>
        <p:spPr bwMode="auto">
          <a:xfrm>
            <a:off x="1265774" y="1657768"/>
            <a:ext cx="159079" cy="1271121"/>
          </a:xfrm>
          <a:prstGeom prst="rect">
            <a:avLst/>
          </a:prstGeom>
          <a:noFill/>
          <a:ln w="19050" cap="flat" cmpd="sng" algn="ctr">
            <a:solidFill>
              <a:srgbClr val="0432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2310216" y="1315490"/>
            <a:ext cx="534544" cy="85395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38" name="Rectangle 137"/>
          <p:cNvSpPr/>
          <p:nvPr/>
        </p:nvSpPr>
        <p:spPr bwMode="auto">
          <a:xfrm>
            <a:off x="996515" y="1365583"/>
            <a:ext cx="717284" cy="1858586"/>
          </a:xfrm>
          <a:prstGeom prst="rect">
            <a:avLst/>
          </a:prstGeom>
          <a:noFill/>
          <a:ln w="19050" cap="flat" cmpd="sng" algn="ctr">
            <a:solidFill>
              <a:srgbClr val="0432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5" name="Rectangle 144"/>
          <p:cNvSpPr/>
          <p:nvPr/>
        </p:nvSpPr>
        <p:spPr bwMode="auto">
          <a:xfrm>
            <a:off x="2052605" y="1006171"/>
            <a:ext cx="1051612" cy="1488836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467962" y="3264048"/>
            <a:ext cx="161901" cy="147383"/>
          </a:xfrm>
          <a:prstGeom prst="rect">
            <a:avLst/>
          </a:prstGeom>
          <a:solidFill>
            <a:srgbClr val="0432FF"/>
          </a:solidFill>
          <a:ln w="25400" cap="flat" cmpd="sng" algn="ctr">
            <a:solidFill>
              <a:srgbClr val="0432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73" name="Rectangle 172"/>
          <p:cNvSpPr/>
          <p:nvPr/>
        </p:nvSpPr>
        <p:spPr bwMode="auto">
          <a:xfrm>
            <a:off x="2083388" y="3274334"/>
            <a:ext cx="161901" cy="147383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669837" y="3225235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432FF"/>
                </a:solidFill>
              </a:rPr>
              <a:t>Data block 0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2285263" y="3245013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Data block 1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66887" y="6152445"/>
            <a:ext cx="564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3</a:t>
            </a:r>
            <a:endParaRPr lang="en-US" dirty="0"/>
          </a:p>
        </p:txBody>
      </p:sp>
      <p:pic>
        <p:nvPicPr>
          <p:cNvPr id="79" name="Content Placeholder 7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458" y="3677943"/>
            <a:ext cx="3297190" cy="286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" name="Oval 79"/>
          <p:cNvSpPr/>
          <p:nvPr/>
        </p:nvSpPr>
        <p:spPr bwMode="auto">
          <a:xfrm>
            <a:off x="1628125" y="4223279"/>
            <a:ext cx="137160" cy="137160"/>
          </a:xfrm>
          <a:prstGeom prst="ellipse">
            <a:avLst/>
          </a:prstGeom>
          <a:solidFill>
            <a:srgbClr val="00FA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1963405" y="4581419"/>
            <a:ext cx="137160" cy="137160"/>
          </a:xfrm>
          <a:prstGeom prst="ellipse">
            <a:avLst/>
          </a:prstGeom>
          <a:solidFill>
            <a:srgbClr val="FF4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FF40FF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2660635" y="4581419"/>
            <a:ext cx="137160" cy="137160"/>
          </a:xfrm>
          <a:prstGeom prst="ellipse">
            <a:avLst/>
          </a:prstGeom>
          <a:solidFill>
            <a:srgbClr val="FF4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2660635" y="5324369"/>
            <a:ext cx="137160" cy="137160"/>
          </a:xfrm>
          <a:prstGeom prst="ellipse">
            <a:avLst/>
          </a:prstGeom>
          <a:solidFill>
            <a:srgbClr val="FF9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1963405" y="5324369"/>
            <a:ext cx="137160" cy="137160"/>
          </a:xfrm>
          <a:prstGeom prst="ellipse">
            <a:avLst/>
          </a:prstGeom>
          <a:solidFill>
            <a:srgbClr val="7A001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2317735" y="5690129"/>
            <a:ext cx="137160" cy="137160"/>
          </a:xfrm>
          <a:prstGeom prst="ellipse">
            <a:avLst/>
          </a:prstGeom>
          <a:solidFill>
            <a:srgbClr val="FF9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1620505" y="5690129"/>
            <a:ext cx="137160" cy="137160"/>
          </a:xfrm>
          <a:prstGeom prst="ellipse">
            <a:avLst/>
          </a:prstGeom>
          <a:solidFill>
            <a:srgbClr val="7A001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1620505" y="4947179"/>
            <a:ext cx="137160" cy="137160"/>
          </a:xfrm>
          <a:prstGeom prst="ellipse">
            <a:avLst/>
          </a:prstGeom>
          <a:solidFill>
            <a:srgbClr val="00FA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923275" y="4581419"/>
            <a:ext cx="137160" cy="1371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923275" y="4958609"/>
            <a:ext cx="137160" cy="1371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0" name="Oval 89"/>
          <p:cNvSpPr/>
          <p:nvPr/>
        </p:nvSpPr>
        <p:spPr bwMode="auto">
          <a:xfrm>
            <a:off x="1266175" y="5312939"/>
            <a:ext cx="137160" cy="137160"/>
          </a:xfrm>
          <a:prstGeom prst="ellipse">
            <a:avLst/>
          </a:prstGeom>
          <a:solidFill>
            <a:srgbClr val="00FD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1" name="Oval 90"/>
          <p:cNvSpPr/>
          <p:nvPr/>
        </p:nvSpPr>
        <p:spPr bwMode="auto">
          <a:xfrm>
            <a:off x="568945" y="5690129"/>
            <a:ext cx="137160" cy="137160"/>
          </a:xfrm>
          <a:prstGeom prst="ellipse">
            <a:avLst/>
          </a:prstGeom>
          <a:solidFill>
            <a:srgbClr val="00FD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71429" y="4546203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74975" y="4903255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030A0"/>
                </a:solidFill>
              </a:rPr>
              <a:t>b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388818" y="4200383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A00"/>
                </a:solidFill>
              </a:rPr>
              <a:t>c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1789625" y="4625504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40FF"/>
                </a:solidFill>
              </a:rPr>
              <a:t>d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1407868" y="4917825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A00"/>
                </a:solidFill>
              </a:rPr>
              <a:t>e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2490704" y="4668352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40FF"/>
                </a:solidFill>
              </a:rPr>
              <a:t>f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86065" y="5708516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DFF"/>
                </a:solidFill>
              </a:rPr>
              <a:t>g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088624" y="5361940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DFF"/>
                </a:solidFill>
              </a:rPr>
              <a:t>h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802999" y="5377152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7A0019"/>
                </a:solidFill>
              </a:rPr>
              <a:t>i</a:t>
            </a:r>
            <a:endParaRPr lang="en-US" sz="1600" dirty="0">
              <a:solidFill>
                <a:srgbClr val="7A0019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472424" y="5768641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A0019"/>
                </a:solidFill>
              </a:rPr>
              <a:t>j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2490704" y="5392949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9300"/>
                </a:solidFill>
              </a:rPr>
              <a:t>k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2221598" y="5782531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9300"/>
                </a:solidFill>
              </a:rPr>
              <a:t>l</a:t>
            </a:r>
          </a:p>
        </p:txBody>
      </p:sp>
      <p:sp>
        <p:nvSpPr>
          <p:cNvPr id="104" name="Rectangle 103"/>
          <p:cNvSpPr/>
          <p:nvPr/>
        </p:nvSpPr>
        <p:spPr bwMode="auto">
          <a:xfrm>
            <a:off x="903671" y="4557324"/>
            <a:ext cx="184953" cy="538445"/>
          </a:xfrm>
          <a:prstGeom prst="rect">
            <a:avLst/>
          </a:prstGeom>
          <a:noFill/>
          <a:ln w="19050" cap="flat" cmpd="sng" algn="ctr">
            <a:solidFill>
              <a:srgbClr val="7030A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1611101" y="4193783"/>
            <a:ext cx="174978" cy="905370"/>
          </a:xfrm>
          <a:prstGeom prst="rect">
            <a:avLst/>
          </a:prstGeom>
          <a:noFill/>
          <a:ln w="19050" cap="flat" cmpd="sng" algn="ctr">
            <a:solidFill>
              <a:srgbClr val="00FA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1941729" y="4572569"/>
            <a:ext cx="886160" cy="157202"/>
          </a:xfrm>
          <a:prstGeom prst="rect">
            <a:avLst/>
          </a:prstGeom>
          <a:noFill/>
          <a:ln w="19050" cap="flat" cmpd="sng" algn="ctr">
            <a:solidFill>
              <a:srgbClr val="FF4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563616" y="5305270"/>
            <a:ext cx="839720" cy="508622"/>
          </a:xfrm>
          <a:prstGeom prst="rect">
            <a:avLst/>
          </a:prstGeom>
          <a:noFill/>
          <a:ln w="19050" cap="flat" cmpd="sng" algn="ctr">
            <a:solidFill>
              <a:srgbClr val="00FD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1628125" y="5316243"/>
            <a:ext cx="494736" cy="511046"/>
          </a:xfrm>
          <a:prstGeom prst="rect">
            <a:avLst/>
          </a:prstGeom>
          <a:noFill/>
          <a:ln w="19050" cap="flat" cmpd="sng" algn="ctr">
            <a:solidFill>
              <a:srgbClr val="7A0019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2314353" y="5328615"/>
            <a:ext cx="513536" cy="498674"/>
          </a:xfrm>
          <a:prstGeom prst="rect">
            <a:avLst/>
          </a:prstGeom>
          <a:noFill/>
          <a:ln w="19050" cap="flat" cmpd="sng" algn="ctr">
            <a:solidFill>
              <a:srgbClr val="FF93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851594" y="4133396"/>
            <a:ext cx="2044374" cy="1001733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509542" y="5241809"/>
            <a:ext cx="2386426" cy="658786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37" name="Oval 136"/>
          <p:cNvSpPr/>
          <p:nvPr/>
        </p:nvSpPr>
        <p:spPr bwMode="auto">
          <a:xfrm>
            <a:off x="1396142" y="5433377"/>
            <a:ext cx="233716" cy="23039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Y</a:t>
            </a:r>
          </a:p>
        </p:txBody>
      </p:sp>
      <p:sp>
        <p:nvSpPr>
          <p:cNvPr id="139" name="Oval 138"/>
          <p:cNvSpPr/>
          <p:nvPr/>
        </p:nvSpPr>
        <p:spPr bwMode="auto">
          <a:xfrm>
            <a:off x="926538" y="4188891"/>
            <a:ext cx="233716" cy="23039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X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0" name="Oval 139"/>
          <p:cNvSpPr/>
          <p:nvPr/>
        </p:nvSpPr>
        <p:spPr bwMode="auto">
          <a:xfrm>
            <a:off x="2332665" y="6402693"/>
            <a:ext cx="199104" cy="161796"/>
          </a:xfrm>
          <a:prstGeom prst="ellipse">
            <a:avLst/>
          </a:prstGeom>
          <a:solidFill>
            <a:srgbClr val="FF9300"/>
          </a:solidFill>
          <a:ln w="25400" cap="flat" cmpd="sng" algn="ctr">
            <a:solidFill>
              <a:srgbClr val="FF9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1" name="Oval 140"/>
          <p:cNvSpPr/>
          <p:nvPr/>
        </p:nvSpPr>
        <p:spPr bwMode="auto">
          <a:xfrm>
            <a:off x="1179247" y="6393460"/>
            <a:ext cx="199104" cy="161796"/>
          </a:xfrm>
          <a:prstGeom prst="ellipse">
            <a:avLst/>
          </a:prstGeom>
          <a:solidFill>
            <a:srgbClr val="7A0019"/>
          </a:solidFill>
          <a:ln w="25400" cap="flat" cmpd="sng" algn="ctr">
            <a:solidFill>
              <a:srgbClr val="7A001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2" name="Oval 141"/>
          <p:cNvSpPr/>
          <p:nvPr/>
        </p:nvSpPr>
        <p:spPr bwMode="auto">
          <a:xfrm>
            <a:off x="19637" y="6376878"/>
            <a:ext cx="199104" cy="161796"/>
          </a:xfrm>
          <a:prstGeom prst="ellipse">
            <a:avLst/>
          </a:prstGeom>
          <a:solidFill>
            <a:srgbClr val="00FDFF"/>
          </a:solidFill>
          <a:ln w="25400" cap="flat" cmpd="sng" algn="ctr">
            <a:solidFill>
              <a:srgbClr val="00FD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3" name="Oval 142"/>
          <p:cNvSpPr/>
          <p:nvPr/>
        </p:nvSpPr>
        <p:spPr bwMode="auto">
          <a:xfrm>
            <a:off x="2332665" y="6125341"/>
            <a:ext cx="199104" cy="161796"/>
          </a:xfrm>
          <a:prstGeom prst="ellipse">
            <a:avLst/>
          </a:prstGeom>
          <a:solidFill>
            <a:srgbClr val="FF40FF"/>
          </a:solidFill>
          <a:ln w="25400" cap="flat" cmpd="sng" algn="ctr">
            <a:solidFill>
              <a:srgbClr val="FF4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4" name="Oval 143"/>
          <p:cNvSpPr/>
          <p:nvPr/>
        </p:nvSpPr>
        <p:spPr bwMode="auto">
          <a:xfrm>
            <a:off x="1176296" y="6122030"/>
            <a:ext cx="199104" cy="161796"/>
          </a:xfrm>
          <a:prstGeom prst="ellipse">
            <a:avLst/>
          </a:prstGeom>
          <a:solidFill>
            <a:srgbClr val="00FA00"/>
          </a:solidFill>
          <a:ln w="25400" cap="flat" cmpd="sng" algn="ctr">
            <a:solidFill>
              <a:srgbClr val="00FA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6" name="Oval 145"/>
          <p:cNvSpPr/>
          <p:nvPr/>
        </p:nvSpPr>
        <p:spPr bwMode="auto">
          <a:xfrm>
            <a:off x="19637" y="6157075"/>
            <a:ext cx="199104" cy="161796"/>
          </a:xfrm>
          <a:prstGeom prst="ellipse">
            <a:avLst/>
          </a:prstGeom>
          <a:solidFill>
            <a:srgbClr val="7030A0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179085" y="6064735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7030A0"/>
                </a:solidFill>
              </a:rPr>
              <a:t>Data block 2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1334112" y="6072726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FA00"/>
                </a:solidFill>
              </a:rPr>
              <a:t>Data block 3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2454759" y="6059335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40FF"/>
                </a:solidFill>
              </a:rPr>
              <a:t>Data block 4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184910" y="6319186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FDFF"/>
                </a:solidFill>
              </a:rPr>
              <a:t>Data block 5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1346811" y="6343178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7A0019"/>
                </a:solidFill>
              </a:rPr>
              <a:t>Data block 6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2454759" y="6331886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9300"/>
                </a:solidFill>
              </a:rPr>
              <a:t>Data block 7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3485210" y="895770"/>
            <a:ext cx="55935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</a:rPr>
              <a:t>Query:</a:t>
            </a:r>
          </a:p>
          <a:p>
            <a:r>
              <a:rPr lang="en-US" sz="2000" dirty="0"/>
              <a:t>For each fire station, find all the houses within a distance &lt;= 1</a:t>
            </a:r>
          </a:p>
        </p:txBody>
      </p:sp>
    </p:spTree>
    <p:extLst>
      <p:ext uri="{BB962C8B-B14F-4D97-AF65-F5344CB8AC3E}">
        <p14:creationId xmlns:p14="http://schemas.microsoft.com/office/powerpoint/2010/main" val="254937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250" y="171975"/>
            <a:ext cx="7166716" cy="444843"/>
          </a:xfrm>
        </p:spPr>
        <p:txBody>
          <a:bodyPr/>
          <a:lstStyle/>
          <a:p>
            <a:r>
              <a:rPr lang="en-US" sz="2400" dirty="0">
                <a:latin typeface="Microsoft Sans Serif"/>
                <a:cs typeface="Microsoft Sans Serif"/>
              </a:rPr>
              <a:t>Nested loop with Index for Inner Loop</a:t>
            </a:r>
          </a:p>
        </p:txBody>
      </p:sp>
      <p:pic>
        <p:nvPicPr>
          <p:cNvPr id="107" name="Content Placeholder 7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90" y="763293"/>
            <a:ext cx="3297190" cy="2867322"/>
          </a:xfrm>
        </p:spPr>
      </p:pic>
      <p:sp>
        <p:nvSpPr>
          <p:cNvPr id="43" name="Rectangle 42"/>
          <p:cNvSpPr/>
          <p:nvPr/>
        </p:nvSpPr>
        <p:spPr bwMode="auto">
          <a:xfrm>
            <a:off x="1868386" y="3480460"/>
            <a:ext cx="137160" cy="137160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92222" y="2120985"/>
            <a:ext cx="52498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For each block of fire stations, create MBR with length of 1.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3658950" y="4000328"/>
            <a:ext cx="5092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For each MBR </a:t>
            </a:r>
            <a:r>
              <a:rPr lang="en-US" sz="2000" b="1" dirty="0" err="1">
                <a:solidFill>
                  <a:srgbClr val="0070C0"/>
                </a:solidFill>
              </a:rPr>
              <a:t>M</a:t>
            </a:r>
            <a:r>
              <a:rPr lang="en-US" sz="2000" b="1" baseline="-25000" dirty="0" err="1">
                <a:solidFill>
                  <a:srgbClr val="0070C0"/>
                </a:solidFill>
              </a:rPr>
              <a:t>fs</a:t>
            </a:r>
            <a:r>
              <a:rPr lang="en-US" sz="2000" b="1" dirty="0">
                <a:solidFill>
                  <a:srgbClr val="0070C0"/>
                </a:solidFill>
              </a:rPr>
              <a:t> of fire-station blocks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3393648" y="3677943"/>
            <a:ext cx="12747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Algorithm: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3930872" y="4324765"/>
            <a:ext cx="43167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Find overlapped blocks in the R-tree</a:t>
            </a:r>
          </a:p>
        </p:txBody>
      </p:sp>
      <p:sp>
        <p:nvSpPr>
          <p:cNvPr id="114" name="Rectangle 113"/>
          <p:cNvSpPr/>
          <p:nvPr/>
        </p:nvSpPr>
        <p:spPr bwMode="auto">
          <a:xfrm>
            <a:off x="1281029" y="1682009"/>
            <a:ext cx="137160" cy="137160"/>
          </a:xfrm>
          <a:prstGeom prst="rect">
            <a:avLst/>
          </a:prstGeom>
          <a:solidFill>
            <a:srgbClr val="0432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432FF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2690729" y="1308629"/>
            <a:ext cx="137160" cy="137160"/>
          </a:xfrm>
          <a:prstGeom prst="rect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2340209" y="2032529"/>
            <a:ext cx="137160" cy="137160"/>
          </a:xfrm>
          <a:prstGeom prst="rect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1288649" y="2775479"/>
            <a:ext cx="137160" cy="137160"/>
          </a:xfrm>
          <a:prstGeom prst="rect">
            <a:avLst/>
          </a:prstGeom>
          <a:solidFill>
            <a:srgbClr val="0432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1008614" y="1761008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432FF"/>
                </a:solidFill>
              </a:rPr>
              <a:t>A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2385929" y="1377209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2107799" y="2152536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020044" y="2823430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432FF"/>
                </a:solidFill>
              </a:rPr>
              <a:t>D</a:t>
            </a:r>
          </a:p>
        </p:txBody>
      </p:sp>
      <p:sp>
        <p:nvSpPr>
          <p:cNvPr id="135" name="Rectangle 134"/>
          <p:cNvSpPr/>
          <p:nvPr/>
        </p:nvSpPr>
        <p:spPr bwMode="auto">
          <a:xfrm>
            <a:off x="1265774" y="1657768"/>
            <a:ext cx="159079" cy="1271121"/>
          </a:xfrm>
          <a:prstGeom prst="rect">
            <a:avLst/>
          </a:prstGeom>
          <a:noFill/>
          <a:ln w="19050" cap="flat" cmpd="sng" algn="ctr">
            <a:solidFill>
              <a:srgbClr val="0432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2310216" y="1315490"/>
            <a:ext cx="534544" cy="85395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38" name="Rectangle 137"/>
          <p:cNvSpPr/>
          <p:nvPr/>
        </p:nvSpPr>
        <p:spPr bwMode="auto">
          <a:xfrm>
            <a:off x="996515" y="1365583"/>
            <a:ext cx="717284" cy="1858586"/>
          </a:xfrm>
          <a:prstGeom prst="rect">
            <a:avLst/>
          </a:prstGeom>
          <a:noFill/>
          <a:ln w="19050" cap="flat" cmpd="sng" algn="ctr">
            <a:solidFill>
              <a:srgbClr val="0432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5" name="Rectangle 144"/>
          <p:cNvSpPr/>
          <p:nvPr/>
        </p:nvSpPr>
        <p:spPr bwMode="auto">
          <a:xfrm>
            <a:off x="2052605" y="1006171"/>
            <a:ext cx="1051612" cy="1488836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467962" y="3264048"/>
            <a:ext cx="161901" cy="147383"/>
          </a:xfrm>
          <a:prstGeom prst="rect">
            <a:avLst/>
          </a:prstGeom>
          <a:solidFill>
            <a:srgbClr val="0432FF"/>
          </a:solidFill>
          <a:ln w="25400" cap="flat" cmpd="sng" algn="ctr">
            <a:solidFill>
              <a:srgbClr val="0432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73" name="Rectangle 172"/>
          <p:cNvSpPr/>
          <p:nvPr/>
        </p:nvSpPr>
        <p:spPr bwMode="auto">
          <a:xfrm>
            <a:off x="2083388" y="3274334"/>
            <a:ext cx="161901" cy="147383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669837" y="3225235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432FF"/>
                </a:solidFill>
              </a:rPr>
              <a:t>Data block 0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2285263" y="3245013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Data block 1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66887" y="6152445"/>
            <a:ext cx="564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3</a:t>
            </a:r>
            <a:endParaRPr lang="en-US" dirty="0"/>
          </a:p>
        </p:txBody>
      </p:sp>
      <p:pic>
        <p:nvPicPr>
          <p:cNvPr id="79" name="Content Placeholder 7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458" y="3677943"/>
            <a:ext cx="3297190" cy="286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" name="Oval 79"/>
          <p:cNvSpPr/>
          <p:nvPr/>
        </p:nvSpPr>
        <p:spPr bwMode="auto">
          <a:xfrm>
            <a:off x="1628125" y="4223279"/>
            <a:ext cx="137160" cy="137160"/>
          </a:xfrm>
          <a:prstGeom prst="ellipse">
            <a:avLst/>
          </a:prstGeom>
          <a:solidFill>
            <a:srgbClr val="00FA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1963405" y="4581419"/>
            <a:ext cx="137160" cy="137160"/>
          </a:xfrm>
          <a:prstGeom prst="ellipse">
            <a:avLst/>
          </a:prstGeom>
          <a:solidFill>
            <a:srgbClr val="FF4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FF40FF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2660635" y="4581419"/>
            <a:ext cx="137160" cy="137160"/>
          </a:xfrm>
          <a:prstGeom prst="ellipse">
            <a:avLst/>
          </a:prstGeom>
          <a:solidFill>
            <a:srgbClr val="FF4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2660635" y="5324369"/>
            <a:ext cx="137160" cy="137160"/>
          </a:xfrm>
          <a:prstGeom prst="ellipse">
            <a:avLst/>
          </a:prstGeom>
          <a:solidFill>
            <a:srgbClr val="FF9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1963405" y="5324369"/>
            <a:ext cx="137160" cy="137160"/>
          </a:xfrm>
          <a:prstGeom prst="ellipse">
            <a:avLst/>
          </a:prstGeom>
          <a:solidFill>
            <a:srgbClr val="7A001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2317735" y="5690129"/>
            <a:ext cx="137160" cy="137160"/>
          </a:xfrm>
          <a:prstGeom prst="ellipse">
            <a:avLst/>
          </a:prstGeom>
          <a:solidFill>
            <a:srgbClr val="FF9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1620505" y="5690129"/>
            <a:ext cx="137160" cy="137160"/>
          </a:xfrm>
          <a:prstGeom prst="ellipse">
            <a:avLst/>
          </a:prstGeom>
          <a:solidFill>
            <a:srgbClr val="7A001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1620505" y="4947179"/>
            <a:ext cx="137160" cy="137160"/>
          </a:xfrm>
          <a:prstGeom prst="ellipse">
            <a:avLst/>
          </a:prstGeom>
          <a:solidFill>
            <a:srgbClr val="00FA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923275" y="4581419"/>
            <a:ext cx="137160" cy="1371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923275" y="4958609"/>
            <a:ext cx="137160" cy="1371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0" name="Oval 89"/>
          <p:cNvSpPr/>
          <p:nvPr/>
        </p:nvSpPr>
        <p:spPr bwMode="auto">
          <a:xfrm>
            <a:off x="1266175" y="5312939"/>
            <a:ext cx="137160" cy="137160"/>
          </a:xfrm>
          <a:prstGeom prst="ellipse">
            <a:avLst/>
          </a:prstGeom>
          <a:solidFill>
            <a:srgbClr val="00FD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1" name="Oval 90"/>
          <p:cNvSpPr/>
          <p:nvPr/>
        </p:nvSpPr>
        <p:spPr bwMode="auto">
          <a:xfrm>
            <a:off x="568945" y="5690129"/>
            <a:ext cx="137160" cy="137160"/>
          </a:xfrm>
          <a:prstGeom prst="ellipse">
            <a:avLst/>
          </a:prstGeom>
          <a:solidFill>
            <a:srgbClr val="00FD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71429" y="4546203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74975" y="4903255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030A0"/>
                </a:solidFill>
              </a:rPr>
              <a:t>b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388818" y="4200383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A00"/>
                </a:solidFill>
              </a:rPr>
              <a:t>c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1789625" y="4625504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40FF"/>
                </a:solidFill>
              </a:rPr>
              <a:t>d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1407868" y="4917825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A00"/>
                </a:solidFill>
              </a:rPr>
              <a:t>e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2490704" y="4668352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40FF"/>
                </a:solidFill>
              </a:rPr>
              <a:t>f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86065" y="5708516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DFF"/>
                </a:solidFill>
              </a:rPr>
              <a:t>g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088624" y="5361940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DFF"/>
                </a:solidFill>
              </a:rPr>
              <a:t>h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802999" y="5377152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7A0019"/>
                </a:solidFill>
              </a:rPr>
              <a:t>i</a:t>
            </a:r>
            <a:endParaRPr lang="en-US" sz="1600" dirty="0">
              <a:solidFill>
                <a:srgbClr val="7A0019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472424" y="5768641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A0019"/>
                </a:solidFill>
              </a:rPr>
              <a:t>j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2490704" y="5392949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9300"/>
                </a:solidFill>
              </a:rPr>
              <a:t>k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2221598" y="5782531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9300"/>
                </a:solidFill>
              </a:rPr>
              <a:t>l</a:t>
            </a:r>
          </a:p>
        </p:txBody>
      </p:sp>
      <p:sp>
        <p:nvSpPr>
          <p:cNvPr id="104" name="Rectangle 103"/>
          <p:cNvSpPr/>
          <p:nvPr/>
        </p:nvSpPr>
        <p:spPr bwMode="auto">
          <a:xfrm>
            <a:off x="903671" y="4557324"/>
            <a:ext cx="184953" cy="538445"/>
          </a:xfrm>
          <a:prstGeom prst="rect">
            <a:avLst/>
          </a:prstGeom>
          <a:noFill/>
          <a:ln w="19050" cap="flat" cmpd="sng" algn="ctr">
            <a:solidFill>
              <a:srgbClr val="7030A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1611101" y="4193783"/>
            <a:ext cx="174978" cy="905370"/>
          </a:xfrm>
          <a:prstGeom prst="rect">
            <a:avLst/>
          </a:prstGeom>
          <a:noFill/>
          <a:ln w="19050" cap="flat" cmpd="sng" algn="ctr">
            <a:solidFill>
              <a:srgbClr val="00FA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1941729" y="4572569"/>
            <a:ext cx="886160" cy="157202"/>
          </a:xfrm>
          <a:prstGeom prst="rect">
            <a:avLst/>
          </a:prstGeom>
          <a:noFill/>
          <a:ln w="19050" cap="flat" cmpd="sng" algn="ctr">
            <a:solidFill>
              <a:srgbClr val="FF4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563616" y="5305270"/>
            <a:ext cx="839720" cy="508622"/>
          </a:xfrm>
          <a:prstGeom prst="rect">
            <a:avLst/>
          </a:prstGeom>
          <a:noFill/>
          <a:ln w="19050" cap="flat" cmpd="sng" algn="ctr">
            <a:solidFill>
              <a:srgbClr val="00FD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1628125" y="5316243"/>
            <a:ext cx="494736" cy="511046"/>
          </a:xfrm>
          <a:prstGeom prst="rect">
            <a:avLst/>
          </a:prstGeom>
          <a:noFill/>
          <a:ln w="19050" cap="flat" cmpd="sng" algn="ctr">
            <a:solidFill>
              <a:srgbClr val="7A0019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2314353" y="5328615"/>
            <a:ext cx="513536" cy="498674"/>
          </a:xfrm>
          <a:prstGeom prst="rect">
            <a:avLst/>
          </a:prstGeom>
          <a:noFill/>
          <a:ln w="19050" cap="flat" cmpd="sng" algn="ctr">
            <a:solidFill>
              <a:srgbClr val="FF93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851594" y="4133396"/>
            <a:ext cx="2044374" cy="1001733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509542" y="5241809"/>
            <a:ext cx="2386426" cy="658786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37" name="Oval 136"/>
          <p:cNvSpPr/>
          <p:nvPr/>
        </p:nvSpPr>
        <p:spPr bwMode="auto">
          <a:xfrm>
            <a:off x="1396142" y="5433377"/>
            <a:ext cx="233716" cy="23039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Y</a:t>
            </a:r>
          </a:p>
        </p:txBody>
      </p:sp>
      <p:sp>
        <p:nvSpPr>
          <p:cNvPr id="139" name="Oval 138"/>
          <p:cNvSpPr/>
          <p:nvPr/>
        </p:nvSpPr>
        <p:spPr bwMode="auto">
          <a:xfrm>
            <a:off x="926538" y="4188891"/>
            <a:ext cx="233716" cy="23039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X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0" name="Oval 139"/>
          <p:cNvSpPr/>
          <p:nvPr/>
        </p:nvSpPr>
        <p:spPr bwMode="auto">
          <a:xfrm>
            <a:off x="2332665" y="6402693"/>
            <a:ext cx="199104" cy="161796"/>
          </a:xfrm>
          <a:prstGeom prst="ellipse">
            <a:avLst/>
          </a:prstGeom>
          <a:solidFill>
            <a:srgbClr val="FF9300"/>
          </a:solidFill>
          <a:ln w="25400" cap="flat" cmpd="sng" algn="ctr">
            <a:solidFill>
              <a:srgbClr val="FF9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1" name="Oval 140"/>
          <p:cNvSpPr/>
          <p:nvPr/>
        </p:nvSpPr>
        <p:spPr bwMode="auto">
          <a:xfrm>
            <a:off x="1179247" y="6393460"/>
            <a:ext cx="199104" cy="161796"/>
          </a:xfrm>
          <a:prstGeom prst="ellipse">
            <a:avLst/>
          </a:prstGeom>
          <a:solidFill>
            <a:srgbClr val="7A0019"/>
          </a:solidFill>
          <a:ln w="25400" cap="flat" cmpd="sng" algn="ctr">
            <a:solidFill>
              <a:srgbClr val="7A001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2" name="Oval 141"/>
          <p:cNvSpPr/>
          <p:nvPr/>
        </p:nvSpPr>
        <p:spPr bwMode="auto">
          <a:xfrm>
            <a:off x="19637" y="6376878"/>
            <a:ext cx="199104" cy="161796"/>
          </a:xfrm>
          <a:prstGeom prst="ellipse">
            <a:avLst/>
          </a:prstGeom>
          <a:solidFill>
            <a:srgbClr val="00FDFF"/>
          </a:solidFill>
          <a:ln w="25400" cap="flat" cmpd="sng" algn="ctr">
            <a:solidFill>
              <a:srgbClr val="00FD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3" name="Oval 142"/>
          <p:cNvSpPr/>
          <p:nvPr/>
        </p:nvSpPr>
        <p:spPr bwMode="auto">
          <a:xfrm>
            <a:off x="2332665" y="6125341"/>
            <a:ext cx="199104" cy="161796"/>
          </a:xfrm>
          <a:prstGeom prst="ellipse">
            <a:avLst/>
          </a:prstGeom>
          <a:solidFill>
            <a:srgbClr val="FF40FF"/>
          </a:solidFill>
          <a:ln w="25400" cap="flat" cmpd="sng" algn="ctr">
            <a:solidFill>
              <a:srgbClr val="FF4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4" name="Oval 143"/>
          <p:cNvSpPr/>
          <p:nvPr/>
        </p:nvSpPr>
        <p:spPr bwMode="auto">
          <a:xfrm>
            <a:off x="1176296" y="6122030"/>
            <a:ext cx="199104" cy="161796"/>
          </a:xfrm>
          <a:prstGeom prst="ellipse">
            <a:avLst/>
          </a:prstGeom>
          <a:solidFill>
            <a:srgbClr val="00FA00"/>
          </a:solidFill>
          <a:ln w="25400" cap="flat" cmpd="sng" algn="ctr">
            <a:solidFill>
              <a:srgbClr val="00FA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6" name="Oval 145"/>
          <p:cNvSpPr/>
          <p:nvPr/>
        </p:nvSpPr>
        <p:spPr bwMode="auto">
          <a:xfrm>
            <a:off x="19637" y="6157075"/>
            <a:ext cx="199104" cy="161796"/>
          </a:xfrm>
          <a:prstGeom prst="ellipse">
            <a:avLst/>
          </a:prstGeom>
          <a:solidFill>
            <a:srgbClr val="7030A0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179085" y="6064735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7030A0"/>
                </a:solidFill>
              </a:rPr>
              <a:t>Data block 2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1334112" y="6072726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FA00"/>
                </a:solidFill>
              </a:rPr>
              <a:t>Data block 3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2454759" y="6059335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40FF"/>
                </a:solidFill>
              </a:rPr>
              <a:t>Data block 4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184910" y="6319186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FDFF"/>
                </a:solidFill>
              </a:rPr>
              <a:t>Data block 5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1346811" y="6343178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7A0019"/>
                </a:solidFill>
              </a:rPr>
              <a:t>Data block 6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2454759" y="6331886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9300"/>
                </a:solidFill>
              </a:rPr>
              <a:t>Data block 7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3485210" y="895770"/>
            <a:ext cx="55935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</a:rPr>
              <a:t>Query:</a:t>
            </a:r>
          </a:p>
          <a:p>
            <a:r>
              <a:rPr lang="en-US" sz="2000" dirty="0"/>
              <a:t>For each fire station, find all the houses within a distance &lt;= 1</a:t>
            </a:r>
          </a:p>
        </p:txBody>
      </p:sp>
    </p:spTree>
    <p:extLst>
      <p:ext uri="{BB962C8B-B14F-4D97-AF65-F5344CB8AC3E}">
        <p14:creationId xmlns:p14="http://schemas.microsoft.com/office/powerpoint/2010/main" val="388621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250" y="171975"/>
            <a:ext cx="7166716" cy="444843"/>
          </a:xfrm>
        </p:spPr>
        <p:txBody>
          <a:bodyPr/>
          <a:lstStyle/>
          <a:p>
            <a:r>
              <a:rPr lang="en-US" sz="2400" dirty="0">
                <a:latin typeface="Microsoft Sans Serif"/>
                <a:cs typeface="Microsoft Sans Serif"/>
              </a:rPr>
              <a:t>Nested loop with Index for Inner Loop</a:t>
            </a:r>
          </a:p>
        </p:txBody>
      </p:sp>
      <p:pic>
        <p:nvPicPr>
          <p:cNvPr id="107" name="Content Placeholder 7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90" y="763293"/>
            <a:ext cx="3297190" cy="2867322"/>
          </a:xfrm>
        </p:spPr>
      </p:pic>
      <p:sp>
        <p:nvSpPr>
          <p:cNvPr id="43" name="Rectangle 42"/>
          <p:cNvSpPr/>
          <p:nvPr/>
        </p:nvSpPr>
        <p:spPr bwMode="auto">
          <a:xfrm>
            <a:off x="1868386" y="3480460"/>
            <a:ext cx="137160" cy="137160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3757524" y="2354055"/>
            <a:ext cx="5092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For each MBR </a:t>
            </a:r>
            <a:r>
              <a:rPr lang="en-US" sz="2000" b="1" dirty="0" err="1">
                <a:solidFill>
                  <a:srgbClr val="0070C0"/>
                </a:solidFill>
              </a:rPr>
              <a:t>M</a:t>
            </a:r>
            <a:r>
              <a:rPr lang="en-US" sz="2000" b="1" baseline="-25000" dirty="0" err="1">
                <a:solidFill>
                  <a:srgbClr val="0070C0"/>
                </a:solidFill>
              </a:rPr>
              <a:t>fs</a:t>
            </a:r>
            <a:r>
              <a:rPr lang="en-US" sz="2000" b="1" dirty="0">
                <a:solidFill>
                  <a:srgbClr val="0070C0"/>
                </a:solidFill>
              </a:rPr>
              <a:t> of fire-station blocks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3492222" y="2031670"/>
            <a:ext cx="12747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Algorithm: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4029446" y="2678492"/>
            <a:ext cx="43167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Find overlapped blocks in the R-tree</a:t>
            </a:r>
          </a:p>
        </p:txBody>
      </p:sp>
      <p:sp>
        <p:nvSpPr>
          <p:cNvPr id="114" name="Rectangle 113"/>
          <p:cNvSpPr/>
          <p:nvPr/>
        </p:nvSpPr>
        <p:spPr bwMode="auto">
          <a:xfrm>
            <a:off x="1281029" y="1682009"/>
            <a:ext cx="137160" cy="137160"/>
          </a:xfrm>
          <a:prstGeom prst="rect">
            <a:avLst/>
          </a:prstGeom>
          <a:solidFill>
            <a:srgbClr val="0432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432FF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2690729" y="1308629"/>
            <a:ext cx="137160" cy="137160"/>
          </a:xfrm>
          <a:prstGeom prst="rect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2340209" y="2032529"/>
            <a:ext cx="137160" cy="137160"/>
          </a:xfrm>
          <a:prstGeom prst="rect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1288649" y="2775479"/>
            <a:ext cx="137160" cy="137160"/>
          </a:xfrm>
          <a:prstGeom prst="rect">
            <a:avLst/>
          </a:prstGeom>
          <a:solidFill>
            <a:srgbClr val="0432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1008614" y="1761008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432FF"/>
                </a:solidFill>
              </a:rPr>
              <a:t>A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2385929" y="1377209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2107799" y="2152536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020044" y="2823430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432FF"/>
                </a:solidFill>
              </a:rPr>
              <a:t>D</a:t>
            </a:r>
          </a:p>
        </p:txBody>
      </p:sp>
      <p:sp>
        <p:nvSpPr>
          <p:cNvPr id="135" name="Rectangle 134"/>
          <p:cNvSpPr/>
          <p:nvPr/>
        </p:nvSpPr>
        <p:spPr bwMode="auto">
          <a:xfrm>
            <a:off x="1265774" y="1657768"/>
            <a:ext cx="159079" cy="1271121"/>
          </a:xfrm>
          <a:prstGeom prst="rect">
            <a:avLst/>
          </a:prstGeom>
          <a:noFill/>
          <a:ln w="19050" cap="flat" cmpd="sng" algn="ctr">
            <a:solidFill>
              <a:srgbClr val="0432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2310216" y="1315490"/>
            <a:ext cx="534544" cy="85395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38" name="Rectangle 137"/>
          <p:cNvSpPr/>
          <p:nvPr/>
        </p:nvSpPr>
        <p:spPr bwMode="auto">
          <a:xfrm>
            <a:off x="996515" y="1365583"/>
            <a:ext cx="717284" cy="1858586"/>
          </a:xfrm>
          <a:prstGeom prst="rect">
            <a:avLst/>
          </a:prstGeom>
          <a:noFill/>
          <a:ln w="19050" cap="flat" cmpd="sng" algn="ctr">
            <a:solidFill>
              <a:srgbClr val="0432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5" name="Rectangle 144"/>
          <p:cNvSpPr/>
          <p:nvPr/>
        </p:nvSpPr>
        <p:spPr bwMode="auto">
          <a:xfrm>
            <a:off x="2052605" y="1006171"/>
            <a:ext cx="1051612" cy="1488836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467962" y="3264048"/>
            <a:ext cx="161901" cy="147383"/>
          </a:xfrm>
          <a:prstGeom prst="rect">
            <a:avLst/>
          </a:prstGeom>
          <a:solidFill>
            <a:srgbClr val="0432FF"/>
          </a:solidFill>
          <a:ln w="25400" cap="flat" cmpd="sng" algn="ctr">
            <a:solidFill>
              <a:srgbClr val="0432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73" name="Rectangle 172"/>
          <p:cNvSpPr/>
          <p:nvPr/>
        </p:nvSpPr>
        <p:spPr bwMode="auto">
          <a:xfrm>
            <a:off x="2083388" y="3274334"/>
            <a:ext cx="161901" cy="147383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669837" y="3225235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432FF"/>
                </a:solidFill>
              </a:rPr>
              <a:t>Data block 0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2285263" y="3245013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Data block 1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66887" y="6152445"/>
            <a:ext cx="564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3</a:t>
            </a:r>
            <a:endParaRPr lang="en-US" dirty="0"/>
          </a:p>
        </p:txBody>
      </p:sp>
      <p:pic>
        <p:nvPicPr>
          <p:cNvPr id="79" name="Content Placeholder 7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458" y="3677943"/>
            <a:ext cx="3297190" cy="286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" name="Oval 79"/>
          <p:cNvSpPr/>
          <p:nvPr/>
        </p:nvSpPr>
        <p:spPr bwMode="auto">
          <a:xfrm>
            <a:off x="1628125" y="4223279"/>
            <a:ext cx="137160" cy="137160"/>
          </a:xfrm>
          <a:prstGeom prst="ellipse">
            <a:avLst/>
          </a:prstGeom>
          <a:solidFill>
            <a:srgbClr val="00FA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1963405" y="4581419"/>
            <a:ext cx="137160" cy="137160"/>
          </a:xfrm>
          <a:prstGeom prst="ellipse">
            <a:avLst/>
          </a:prstGeom>
          <a:solidFill>
            <a:srgbClr val="FF4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FF40FF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2660635" y="4581419"/>
            <a:ext cx="137160" cy="137160"/>
          </a:xfrm>
          <a:prstGeom prst="ellipse">
            <a:avLst/>
          </a:prstGeom>
          <a:solidFill>
            <a:srgbClr val="FF4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2660635" y="5324369"/>
            <a:ext cx="137160" cy="137160"/>
          </a:xfrm>
          <a:prstGeom prst="ellipse">
            <a:avLst/>
          </a:prstGeom>
          <a:solidFill>
            <a:srgbClr val="FF9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1963405" y="5324369"/>
            <a:ext cx="137160" cy="137160"/>
          </a:xfrm>
          <a:prstGeom prst="ellipse">
            <a:avLst/>
          </a:prstGeom>
          <a:solidFill>
            <a:srgbClr val="7A001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2317735" y="5690129"/>
            <a:ext cx="137160" cy="137160"/>
          </a:xfrm>
          <a:prstGeom prst="ellipse">
            <a:avLst/>
          </a:prstGeom>
          <a:solidFill>
            <a:srgbClr val="FF9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1620505" y="5690129"/>
            <a:ext cx="137160" cy="137160"/>
          </a:xfrm>
          <a:prstGeom prst="ellipse">
            <a:avLst/>
          </a:prstGeom>
          <a:solidFill>
            <a:srgbClr val="7A001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1620505" y="4947179"/>
            <a:ext cx="137160" cy="137160"/>
          </a:xfrm>
          <a:prstGeom prst="ellipse">
            <a:avLst/>
          </a:prstGeom>
          <a:solidFill>
            <a:srgbClr val="00FA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923275" y="4581419"/>
            <a:ext cx="137160" cy="1371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923275" y="4958609"/>
            <a:ext cx="137160" cy="1371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0" name="Oval 89"/>
          <p:cNvSpPr/>
          <p:nvPr/>
        </p:nvSpPr>
        <p:spPr bwMode="auto">
          <a:xfrm>
            <a:off x="1266175" y="5312939"/>
            <a:ext cx="137160" cy="137160"/>
          </a:xfrm>
          <a:prstGeom prst="ellipse">
            <a:avLst/>
          </a:prstGeom>
          <a:solidFill>
            <a:srgbClr val="00FD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1" name="Oval 90"/>
          <p:cNvSpPr/>
          <p:nvPr/>
        </p:nvSpPr>
        <p:spPr bwMode="auto">
          <a:xfrm>
            <a:off x="568945" y="5690129"/>
            <a:ext cx="137160" cy="137160"/>
          </a:xfrm>
          <a:prstGeom prst="ellipse">
            <a:avLst/>
          </a:prstGeom>
          <a:solidFill>
            <a:srgbClr val="00FD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71429" y="4546203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74975" y="4903255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030A0"/>
                </a:solidFill>
              </a:rPr>
              <a:t>b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388818" y="4200383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A00"/>
                </a:solidFill>
              </a:rPr>
              <a:t>c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1789625" y="4625504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40FF"/>
                </a:solidFill>
              </a:rPr>
              <a:t>d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1407868" y="4917825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A00"/>
                </a:solidFill>
              </a:rPr>
              <a:t>e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2490704" y="4668352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40FF"/>
                </a:solidFill>
              </a:rPr>
              <a:t>f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86065" y="5708516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DFF"/>
                </a:solidFill>
              </a:rPr>
              <a:t>g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088624" y="5361940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FDFF"/>
                </a:solidFill>
              </a:rPr>
              <a:t>h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802999" y="5377152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7A0019"/>
                </a:solidFill>
              </a:rPr>
              <a:t>i</a:t>
            </a:r>
            <a:endParaRPr lang="en-US" sz="1600" dirty="0">
              <a:solidFill>
                <a:srgbClr val="7A0019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472424" y="5768641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A0019"/>
                </a:solidFill>
              </a:rPr>
              <a:t>j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2490704" y="5392949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9300"/>
                </a:solidFill>
              </a:rPr>
              <a:t>k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2221598" y="5782531"/>
            <a:ext cx="67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9300"/>
                </a:solidFill>
              </a:rPr>
              <a:t>l</a:t>
            </a:r>
          </a:p>
        </p:txBody>
      </p:sp>
      <p:sp>
        <p:nvSpPr>
          <p:cNvPr id="104" name="Rectangle 103"/>
          <p:cNvSpPr/>
          <p:nvPr/>
        </p:nvSpPr>
        <p:spPr bwMode="auto">
          <a:xfrm>
            <a:off x="903671" y="4557324"/>
            <a:ext cx="184953" cy="538445"/>
          </a:xfrm>
          <a:prstGeom prst="rect">
            <a:avLst/>
          </a:prstGeom>
          <a:noFill/>
          <a:ln w="19050" cap="flat" cmpd="sng" algn="ctr">
            <a:solidFill>
              <a:srgbClr val="7030A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1611101" y="4193783"/>
            <a:ext cx="174978" cy="905370"/>
          </a:xfrm>
          <a:prstGeom prst="rect">
            <a:avLst/>
          </a:prstGeom>
          <a:noFill/>
          <a:ln w="19050" cap="flat" cmpd="sng" algn="ctr">
            <a:solidFill>
              <a:srgbClr val="00FA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1941729" y="4572569"/>
            <a:ext cx="886160" cy="157202"/>
          </a:xfrm>
          <a:prstGeom prst="rect">
            <a:avLst/>
          </a:prstGeom>
          <a:noFill/>
          <a:ln w="19050" cap="flat" cmpd="sng" algn="ctr">
            <a:solidFill>
              <a:srgbClr val="FF4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563616" y="5305270"/>
            <a:ext cx="839720" cy="508622"/>
          </a:xfrm>
          <a:prstGeom prst="rect">
            <a:avLst/>
          </a:prstGeom>
          <a:noFill/>
          <a:ln w="19050" cap="flat" cmpd="sng" algn="ctr">
            <a:solidFill>
              <a:srgbClr val="00FD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1628125" y="5316243"/>
            <a:ext cx="494736" cy="511046"/>
          </a:xfrm>
          <a:prstGeom prst="rect">
            <a:avLst/>
          </a:prstGeom>
          <a:noFill/>
          <a:ln w="19050" cap="flat" cmpd="sng" algn="ctr">
            <a:solidFill>
              <a:srgbClr val="7A0019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2314353" y="5328615"/>
            <a:ext cx="513536" cy="498674"/>
          </a:xfrm>
          <a:prstGeom prst="rect">
            <a:avLst/>
          </a:prstGeom>
          <a:noFill/>
          <a:ln w="19050" cap="flat" cmpd="sng" algn="ctr">
            <a:solidFill>
              <a:srgbClr val="FF93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851594" y="4133396"/>
            <a:ext cx="2044374" cy="1001733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509542" y="5241809"/>
            <a:ext cx="2386426" cy="658786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37" name="Oval 136"/>
          <p:cNvSpPr/>
          <p:nvPr/>
        </p:nvSpPr>
        <p:spPr bwMode="auto">
          <a:xfrm>
            <a:off x="1396142" y="5433377"/>
            <a:ext cx="233716" cy="23039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Y</a:t>
            </a:r>
          </a:p>
        </p:txBody>
      </p:sp>
      <p:sp>
        <p:nvSpPr>
          <p:cNvPr id="139" name="Oval 138"/>
          <p:cNvSpPr/>
          <p:nvPr/>
        </p:nvSpPr>
        <p:spPr bwMode="auto">
          <a:xfrm>
            <a:off x="926538" y="4188891"/>
            <a:ext cx="233716" cy="23039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X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0" name="Oval 139"/>
          <p:cNvSpPr/>
          <p:nvPr/>
        </p:nvSpPr>
        <p:spPr bwMode="auto">
          <a:xfrm>
            <a:off x="2332665" y="6402693"/>
            <a:ext cx="199104" cy="161796"/>
          </a:xfrm>
          <a:prstGeom prst="ellipse">
            <a:avLst/>
          </a:prstGeom>
          <a:solidFill>
            <a:srgbClr val="FF9300"/>
          </a:solidFill>
          <a:ln w="25400" cap="flat" cmpd="sng" algn="ctr">
            <a:solidFill>
              <a:srgbClr val="FF9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1" name="Oval 140"/>
          <p:cNvSpPr/>
          <p:nvPr/>
        </p:nvSpPr>
        <p:spPr bwMode="auto">
          <a:xfrm>
            <a:off x="1179247" y="6393460"/>
            <a:ext cx="199104" cy="161796"/>
          </a:xfrm>
          <a:prstGeom prst="ellipse">
            <a:avLst/>
          </a:prstGeom>
          <a:solidFill>
            <a:srgbClr val="7A0019"/>
          </a:solidFill>
          <a:ln w="25400" cap="flat" cmpd="sng" algn="ctr">
            <a:solidFill>
              <a:srgbClr val="7A001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2" name="Oval 141"/>
          <p:cNvSpPr/>
          <p:nvPr/>
        </p:nvSpPr>
        <p:spPr bwMode="auto">
          <a:xfrm>
            <a:off x="19637" y="6376878"/>
            <a:ext cx="199104" cy="161796"/>
          </a:xfrm>
          <a:prstGeom prst="ellipse">
            <a:avLst/>
          </a:prstGeom>
          <a:solidFill>
            <a:srgbClr val="00FDFF"/>
          </a:solidFill>
          <a:ln w="25400" cap="flat" cmpd="sng" algn="ctr">
            <a:solidFill>
              <a:srgbClr val="00FD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3" name="Oval 142"/>
          <p:cNvSpPr/>
          <p:nvPr/>
        </p:nvSpPr>
        <p:spPr bwMode="auto">
          <a:xfrm>
            <a:off x="2332665" y="6125341"/>
            <a:ext cx="199104" cy="161796"/>
          </a:xfrm>
          <a:prstGeom prst="ellipse">
            <a:avLst/>
          </a:prstGeom>
          <a:solidFill>
            <a:srgbClr val="FF40FF"/>
          </a:solidFill>
          <a:ln w="25400" cap="flat" cmpd="sng" algn="ctr">
            <a:solidFill>
              <a:srgbClr val="FF4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4" name="Oval 143"/>
          <p:cNvSpPr/>
          <p:nvPr/>
        </p:nvSpPr>
        <p:spPr bwMode="auto">
          <a:xfrm>
            <a:off x="1176296" y="6122030"/>
            <a:ext cx="199104" cy="161796"/>
          </a:xfrm>
          <a:prstGeom prst="ellipse">
            <a:avLst/>
          </a:prstGeom>
          <a:solidFill>
            <a:srgbClr val="00FA00"/>
          </a:solidFill>
          <a:ln w="25400" cap="flat" cmpd="sng" algn="ctr">
            <a:solidFill>
              <a:srgbClr val="00FA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6" name="Oval 145"/>
          <p:cNvSpPr/>
          <p:nvPr/>
        </p:nvSpPr>
        <p:spPr bwMode="auto">
          <a:xfrm>
            <a:off x="19637" y="6157075"/>
            <a:ext cx="199104" cy="161796"/>
          </a:xfrm>
          <a:prstGeom prst="ellipse">
            <a:avLst/>
          </a:prstGeom>
          <a:solidFill>
            <a:srgbClr val="7030A0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179085" y="6064735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7030A0"/>
                </a:solidFill>
              </a:rPr>
              <a:t>Data block 2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1334112" y="6072726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FA00"/>
                </a:solidFill>
              </a:rPr>
              <a:t>Data block 3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2454759" y="6059335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40FF"/>
                </a:solidFill>
              </a:rPr>
              <a:t>Data block 4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184910" y="6319186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FDFF"/>
                </a:solidFill>
              </a:rPr>
              <a:t>Data block 5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1346811" y="6343178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7A0019"/>
                </a:solidFill>
              </a:rPr>
              <a:t>Data block 6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2454759" y="6331886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9300"/>
                </a:solidFill>
              </a:rPr>
              <a:t>Data block 7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3485210" y="895770"/>
            <a:ext cx="55935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</a:rPr>
              <a:t>Query:</a:t>
            </a:r>
          </a:p>
          <a:p>
            <a:r>
              <a:rPr lang="en-US" sz="2000" dirty="0"/>
              <a:t>For each fire station, find all the houses within a distance &lt;= 1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554734" y="3619066"/>
            <a:ext cx="1047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432FF"/>
                </a:solidFill>
              </a:rPr>
              <a:t>Block 0</a:t>
            </a:r>
            <a:r>
              <a:rPr lang="en-US" sz="1600" dirty="0"/>
              <a:t>: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183399" y="3618462"/>
            <a:ext cx="36667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Root -&gt; X -&gt;     ,      -&gt; leaf </a:t>
            </a:r>
            <a:r>
              <a:rPr lang="en-US" sz="2000" dirty="0" err="1"/>
              <a:t>objs</a:t>
            </a:r>
            <a:r>
              <a:rPr lang="en-US" sz="2000" dirty="0"/>
              <a:t> </a:t>
            </a:r>
            <a:endParaRPr lang="en-US" sz="2000" dirty="0">
              <a:solidFill>
                <a:srgbClr val="FF40FF"/>
              </a:solidFill>
            </a:endParaRPr>
          </a:p>
          <a:p>
            <a:r>
              <a:rPr lang="en-US" sz="2000" dirty="0"/>
              <a:t>         -&gt; Y -&gt; </a:t>
            </a:r>
            <a:r>
              <a:rPr lang="en-US" sz="2000" dirty="0">
                <a:solidFill>
                  <a:srgbClr val="FF9300"/>
                </a:solidFill>
              </a:rPr>
              <a:t>    </a:t>
            </a:r>
            <a:r>
              <a:rPr lang="en-US" sz="2000" dirty="0"/>
              <a:t>,</a:t>
            </a:r>
            <a:r>
              <a:rPr lang="en-US" sz="2000" dirty="0">
                <a:solidFill>
                  <a:srgbClr val="FF9300"/>
                </a:solidFill>
              </a:rPr>
              <a:t>      </a:t>
            </a:r>
            <a:r>
              <a:rPr lang="en-US" sz="2000" dirty="0"/>
              <a:t>-&gt; leaf </a:t>
            </a:r>
            <a:r>
              <a:rPr lang="en-US" sz="2000" dirty="0" err="1"/>
              <a:t>objs</a:t>
            </a:r>
            <a:endParaRPr lang="en-US" sz="2000" dirty="0">
              <a:solidFill>
                <a:srgbClr val="FF9300"/>
              </a:solidFill>
            </a:endParaRPr>
          </a:p>
          <a:p>
            <a:endParaRPr lang="en-US" sz="1600" dirty="0">
              <a:solidFill>
                <a:srgbClr val="FF40FF"/>
              </a:solidFill>
            </a:endParaRPr>
          </a:p>
        </p:txBody>
      </p:sp>
      <p:graphicFrame>
        <p:nvGraphicFramePr>
          <p:cNvPr id="76" name="Table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48792"/>
              </p:ext>
            </p:extLst>
          </p:nvPr>
        </p:nvGraphicFramePr>
        <p:xfrm>
          <a:off x="4290217" y="5543250"/>
          <a:ext cx="11408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2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77" name="Oval 76"/>
          <p:cNvSpPr/>
          <p:nvPr/>
        </p:nvSpPr>
        <p:spPr bwMode="auto">
          <a:xfrm>
            <a:off x="4318229" y="5600289"/>
            <a:ext cx="233716" cy="230390"/>
          </a:xfrm>
          <a:prstGeom prst="ellipse">
            <a:avLst/>
          </a:prstGeom>
          <a:solidFill>
            <a:srgbClr val="7030A0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graphicFrame>
        <p:nvGraphicFramePr>
          <p:cNvPr id="108" name="Table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267120"/>
              </p:ext>
            </p:extLst>
          </p:nvPr>
        </p:nvGraphicFramePr>
        <p:xfrm>
          <a:off x="5645947" y="4897817"/>
          <a:ext cx="11408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2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11" name="Oval 110"/>
          <p:cNvSpPr/>
          <p:nvPr/>
        </p:nvSpPr>
        <p:spPr bwMode="auto">
          <a:xfrm>
            <a:off x="4719411" y="5600480"/>
            <a:ext cx="233716" cy="230390"/>
          </a:xfrm>
          <a:prstGeom prst="ellipse">
            <a:avLst/>
          </a:prstGeom>
          <a:solidFill>
            <a:srgbClr val="00FA00"/>
          </a:solidFill>
          <a:ln w="25400" cap="flat" cmpd="sng" algn="ctr">
            <a:solidFill>
              <a:srgbClr val="00FA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7" name="Oval 116"/>
          <p:cNvSpPr/>
          <p:nvPr/>
        </p:nvSpPr>
        <p:spPr bwMode="auto">
          <a:xfrm>
            <a:off x="5120593" y="5600289"/>
            <a:ext cx="233716" cy="230390"/>
          </a:xfrm>
          <a:prstGeom prst="ellipse">
            <a:avLst/>
          </a:prstGeom>
          <a:solidFill>
            <a:srgbClr val="FF40FF"/>
          </a:solidFill>
          <a:ln w="25400" cap="flat" cmpd="sng" algn="ctr">
            <a:solidFill>
              <a:srgbClr val="FF4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graphicFrame>
        <p:nvGraphicFramePr>
          <p:cNvPr id="118" name="Table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300008"/>
              </p:ext>
            </p:extLst>
          </p:nvPr>
        </p:nvGraphicFramePr>
        <p:xfrm>
          <a:off x="6879973" y="5546083"/>
          <a:ext cx="11408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2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02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19" name="Oval 118"/>
          <p:cNvSpPr/>
          <p:nvPr/>
        </p:nvSpPr>
        <p:spPr bwMode="auto">
          <a:xfrm>
            <a:off x="6953651" y="5598665"/>
            <a:ext cx="233716" cy="230390"/>
          </a:xfrm>
          <a:prstGeom prst="ellipse">
            <a:avLst/>
          </a:prstGeom>
          <a:solidFill>
            <a:srgbClr val="00FDFF"/>
          </a:solidFill>
          <a:ln w="25400" cap="flat" cmpd="sng" algn="ctr">
            <a:solidFill>
              <a:srgbClr val="00FD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20" name="Oval 119"/>
          <p:cNvSpPr/>
          <p:nvPr/>
        </p:nvSpPr>
        <p:spPr bwMode="auto">
          <a:xfrm>
            <a:off x="7333527" y="5616308"/>
            <a:ext cx="233716" cy="230390"/>
          </a:xfrm>
          <a:prstGeom prst="ellipse">
            <a:avLst/>
          </a:prstGeom>
          <a:solidFill>
            <a:srgbClr val="7A0019"/>
          </a:solidFill>
          <a:ln w="25400" cap="flat" cmpd="sng" algn="ctr">
            <a:solidFill>
              <a:srgbClr val="7A001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21" name="Oval 120"/>
          <p:cNvSpPr/>
          <p:nvPr/>
        </p:nvSpPr>
        <p:spPr bwMode="auto">
          <a:xfrm>
            <a:off x="7713403" y="5616308"/>
            <a:ext cx="233716" cy="230390"/>
          </a:xfrm>
          <a:prstGeom prst="ellipse">
            <a:avLst/>
          </a:prstGeom>
          <a:solidFill>
            <a:srgbClr val="FF9300"/>
          </a:solidFill>
          <a:ln w="25400" cap="flat" cmpd="sng" algn="ctr">
            <a:solidFill>
              <a:srgbClr val="FF9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graphicFrame>
        <p:nvGraphicFramePr>
          <p:cNvPr id="122" name="Table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558553"/>
              </p:ext>
            </p:extLst>
          </p:nvPr>
        </p:nvGraphicFramePr>
        <p:xfrm>
          <a:off x="3528367" y="6129054"/>
          <a:ext cx="80823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4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23" name="Table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350397"/>
              </p:ext>
            </p:extLst>
          </p:nvPr>
        </p:nvGraphicFramePr>
        <p:xfrm>
          <a:off x="4477707" y="6129054"/>
          <a:ext cx="808239" cy="365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4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5816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24" name="Table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698551"/>
              </p:ext>
            </p:extLst>
          </p:nvPr>
        </p:nvGraphicFramePr>
        <p:xfrm>
          <a:off x="5399334" y="6134078"/>
          <a:ext cx="808239" cy="365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4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5816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31" name="Table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587057"/>
              </p:ext>
            </p:extLst>
          </p:nvPr>
        </p:nvGraphicFramePr>
        <p:xfrm>
          <a:off x="6283481" y="6132730"/>
          <a:ext cx="80823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4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32" name="Table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732968"/>
              </p:ext>
            </p:extLst>
          </p:nvPr>
        </p:nvGraphicFramePr>
        <p:xfrm>
          <a:off x="7232821" y="6132730"/>
          <a:ext cx="808239" cy="365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4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94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5816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33" name="Table 1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720282"/>
              </p:ext>
            </p:extLst>
          </p:nvPr>
        </p:nvGraphicFramePr>
        <p:xfrm>
          <a:off x="8154448" y="6137754"/>
          <a:ext cx="693198" cy="365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0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10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10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5816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134" name="Straight Arrow Connector 133"/>
          <p:cNvCxnSpPr>
            <a:endCxn id="76" idx="0"/>
          </p:cNvCxnSpPr>
          <p:nvPr/>
        </p:nvCxnSpPr>
        <p:spPr>
          <a:xfrm flipH="1">
            <a:off x="4860629" y="5268657"/>
            <a:ext cx="942823" cy="274593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endCxn id="118" idx="0"/>
          </p:cNvCxnSpPr>
          <p:nvPr/>
        </p:nvCxnSpPr>
        <p:spPr>
          <a:xfrm>
            <a:off x="6192847" y="5274358"/>
            <a:ext cx="1257538" cy="271725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endCxn id="122" idx="0"/>
          </p:cNvCxnSpPr>
          <p:nvPr/>
        </p:nvCxnSpPr>
        <p:spPr>
          <a:xfrm flipH="1">
            <a:off x="3932486" y="5926507"/>
            <a:ext cx="491136" cy="202547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>
            <a:endCxn id="123" idx="0"/>
          </p:cNvCxnSpPr>
          <p:nvPr/>
        </p:nvCxnSpPr>
        <p:spPr>
          <a:xfrm>
            <a:off x="4855395" y="5913200"/>
            <a:ext cx="26431" cy="215854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endCxn id="124" idx="0"/>
          </p:cNvCxnSpPr>
          <p:nvPr/>
        </p:nvCxnSpPr>
        <p:spPr>
          <a:xfrm>
            <a:off x="5249513" y="5891767"/>
            <a:ext cx="553940" cy="242311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endCxn id="131" idx="0"/>
          </p:cNvCxnSpPr>
          <p:nvPr/>
        </p:nvCxnSpPr>
        <p:spPr>
          <a:xfrm flipH="1">
            <a:off x="6687600" y="5922014"/>
            <a:ext cx="401275" cy="210716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stCxn id="118" idx="2"/>
            <a:endCxn id="132" idx="0"/>
          </p:cNvCxnSpPr>
          <p:nvPr/>
        </p:nvCxnSpPr>
        <p:spPr>
          <a:xfrm>
            <a:off x="7450385" y="5916923"/>
            <a:ext cx="186555" cy="215807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endCxn id="133" idx="0"/>
          </p:cNvCxnSpPr>
          <p:nvPr/>
        </p:nvCxnSpPr>
        <p:spPr>
          <a:xfrm>
            <a:off x="7869631" y="5913200"/>
            <a:ext cx="631416" cy="224554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Oval 163"/>
          <p:cNvSpPr/>
          <p:nvPr/>
        </p:nvSpPr>
        <p:spPr bwMode="auto">
          <a:xfrm>
            <a:off x="6556746" y="3719826"/>
            <a:ext cx="233716" cy="230390"/>
          </a:xfrm>
          <a:prstGeom prst="ellipse">
            <a:avLst/>
          </a:prstGeom>
          <a:solidFill>
            <a:srgbClr val="7030A0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65" name="Oval 164"/>
          <p:cNvSpPr/>
          <p:nvPr/>
        </p:nvSpPr>
        <p:spPr bwMode="auto">
          <a:xfrm>
            <a:off x="6972017" y="3719826"/>
            <a:ext cx="233716" cy="230390"/>
          </a:xfrm>
          <a:prstGeom prst="ellipse">
            <a:avLst/>
          </a:prstGeom>
          <a:solidFill>
            <a:srgbClr val="00FA00"/>
          </a:solidFill>
          <a:ln w="25400" cap="flat" cmpd="sng" algn="ctr">
            <a:solidFill>
              <a:srgbClr val="00FA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66" name="Oval 165"/>
          <p:cNvSpPr/>
          <p:nvPr/>
        </p:nvSpPr>
        <p:spPr bwMode="auto">
          <a:xfrm>
            <a:off x="6573775" y="4061789"/>
            <a:ext cx="233716" cy="230390"/>
          </a:xfrm>
          <a:prstGeom prst="ellipse">
            <a:avLst/>
          </a:prstGeom>
          <a:solidFill>
            <a:srgbClr val="00FDFF"/>
          </a:solidFill>
          <a:ln w="25400" cap="flat" cmpd="sng" algn="ctr">
            <a:solidFill>
              <a:srgbClr val="00FD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67" name="Oval 166"/>
          <p:cNvSpPr/>
          <p:nvPr/>
        </p:nvSpPr>
        <p:spPr bwMode="auto">
          <a:xfrm>
            <a:off x="6953651" y="4079432"/>
            <a:ext cx="233716" cy="230390"/>
          </a:xfrm>
          <a:prstGeom prst="ellipse">
            <a:avLst/>
          </a:prstGeom>
          <a:solidFill>
            <a:srgbClr val="7A0019"/>
          </a:solidFill>
          <a:ln w="25400" cap="flat" cmpd="sng" algn="ctr">
            <a:solidFill>
              <a:srgbClr val="7A001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614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7703</TotalTime>
  <Words>2037</Words>
  <Application>Microsoft Office PowerPoint</Application>
  <PresentationFormat>On-screen Show (4:3)</PresentationFormat>
  <Paragraphs>799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ＭＳ Ｐゴシック</vt:lpstr>
      <vt:lpstr>Arial</vt:lpstr>
      <vt:lpstr>Calibri</vt:lpstr>
      <vt:lpstr>Calibri Light</vt:lpstr>
      <vt:lpstr>Franklin Gothic Book</vt:lpstr>
      <vt:lpstr>Microsoft Sans Serif</vt:lpstr>
      <vt:lpstr>华文楷体</vt:lpstr>
      <vt:lpstr>Wingdings 2</vt:lpstr>
      <vt:lpstr>HDOfficeLightV0</vt:lpstr>
      <vt:lpstr>1_HDOfficeLightV0</vt:lpstr>
      <vt:lpstr>Crop</vt:lpstr>
      <vt:lpstr>Strategies for Spatial Joins</vt:lpstr>
      <vt:lpstr>Strategies for Spatial Joins - Continued</vt:lpstr>
      <vt:lpstr>Spatial Join – Running Examples</vt:lpstr>
      <vt:lpstr>Nested loop</vt:lpstr>
      <vt:lpstr>Nested loop</vt:lpstr>
      <vt:lpstr>Nested loop with Index for Inner Loop</vt:lpstr>
      <vt:lpstr>Nested loop with Index for Inner Loop</vt:lpstr>
      <vt:lpstr>Nested loop with Index for Inner Loop</vt:lpstr>
      <vt:lpstr>Nested loop with Index for Inner Loop</vt:lpstr>
      <vt:lpstr>Nested loop with Index for Inner Loop</vt:lpstr>
      <vt:lpstr>Tree Matching strategy</vt:lpstr>
      <vt:lpstr>Tree Matching strategy</vt:lpstr>
      <vt:lpstr>Tree Matching strategy</vt:lpstr>
      <vt:lpstr>Partitioning based strategy</vt:lpstr>
      <vt:lpstr>Partitioning based strategy</vt:lpstr>
      <vt:lpstr>Strategies for 1-Nearest Neighbor Queries</vt:lpstr>
      <vt:lpstr>Two Phase Approach</vt:lpstr>
      <vt:lpstr>Two Phase Approach</vt:lpstr>
      <vt:lpstr>Two Phase Approach</vt:lpstr>
      <vt:lpstr>One Phase Approach – Recursive search on R-tree</vt:lpstr>
    </vt:vector>
  </TitlesOfParts>
  <Company>U of MN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oitadmin</dc:creator>
  <cp:lastModifiedBy>gunturi</cp:lastModifiedBy>
  <cp:revision>1796</cp:revision>
  <cp:lastPrinted>2016-09-27T18:22:22Z</cp:lastPrinted>
  <dcterms:created xsi:type="dcterms:W3CDTF">2014-06-17T15:17:15Z</dcterms:created>
  <dcterms:modified xsi:type="dcterms:W3CDTF">2016-10-24T08:58:45Z</dcterms:modified>
</cp:coreProperties>
</file>