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2"/>
  </p:sldMasterIdLst>
  <p:notesMasterIdLst>
    <p:notesMasterId r:id="rId36"/>
  </p:notesMasterIdLst>
  <p:handoutMasterIdLst>
    <p:handoutMasterId r:id="rId37"/>
  </p:handoutMasterIdLst>
  <p:sldIdLst>
    <p:sldId id="257" r:id="rId3"/>
    <p:sldId id="335" r:id="rId4"/>
    <p:sldId id="336" r:id="rId5"/>
    <p:sldId id="337" r:id="rId6"/>
    <p:sldId id="338" r:id="rId7"/>
    <p:sldId id="368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2" r:id="rId18"/>
    <p:sldId id="354" r:id="rId19"/>
    <p:sldId id="361" r:id="rId20"/>
    <p:sldId id="353" r:id="rId21"/>
    <p:sldId id="355" r:id="rId22"/>
    <p:sldId id="356" r:id="rId23"/>
    <p:sldId id="357" r:id="rId24"/>
    <p:sldId id="362" r:id="rId25"/>
    <p:sldId id="358" r:id="rId26"/>
    <p:sldId id="359" r:id="rId27"/>
    <p:sldId id="363" r:id="rId28"/>
    <p:sldId id="365" r:id="rId29"/>
    <p:sldId id="360" r:id="rId30"/>
    <p:sldId id="364" r:id="rId31"/>
    <p:sldId id="340" r:id="rId32"/>
    <p:sldId id="341" r:id="rId33"/>
    <p:sldId id="367" r:id="rId34"/>
    <p:sldId id="366" r:id="rId3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E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11/4/2016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11/4/2016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11/4/2016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11/4/2016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11/4/2016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11/4/2016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Spatial Networks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 CSE 5ISC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2033" y="6379403"/>
            <a:ext cx="6647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</a:t>
            </a:r>
            <a:r>
              <a:rPr lang="en-US" altLang="en-US" sz="1600" i="1" dirty="0"/>
              <a:t>Shashi </a:t>
            </a:r>
            <a:r>
              <a:rPr lang="en-US" altLang="en-US" sz="1600" i="1" dirty="0" err="1"/>
              <a:t>Shekhar</a:t>
            </a:r>
            <a:r>
              <a:rPr lang="en-US" altLang="en-US" sz="1600" i="1" dirty="0"/>
              <a:t>, University of Minnesota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4910767" y="5392091"/>
            <a:ext cx="1617855" cy="727306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25</a:t>
            </a:r>
          </a:p>
          <a:p>
            <a:pPr algn="ctr"/>
            <a:r>
              <a:rPr lang="en-US" b="1" dirty="0">
                <a:solidFill>
                  <a:srgbClr val="1A0EB8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(9) </a:t>
            </a:r>
            <a:r>
              <a:rPr lang="en-US" sz="2000" b="1" dirty="0">
                <a:solidFill>
                  <a:srgbClr val="7030A0"/>
                </a:solidFill>
              </a:rPr>
              <a:t>A 6</a:t>
            </a:r>
          </a:p>
        </p:txBody>
      </p:sp>
      <p:sp>
        <p:nvSpPr>
          <p:cNvPr id="11" name="Oval 10"/>
          <p:cNvSpPr/>
          <p:nvPr/>
        </p:nvSpPr>
        <p:spPr>
          <a:xfrm>
            <a:off x="4945904" y="4541424"/>
            <a:ext cx="1550690" cy="4085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021773" cy="103169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(6,3)</a:t>
            </a: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745696"/>
            <a:ext cx="1271745" cy="66129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121850" y="5065645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V="1">
            <a:off x="5719695" y="4949967"/>
            <a:ext cx="1554" cy="44212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719694" y="508485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528622" y="5589231"/>
            <a:ext cx="1034108" cy="16651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496594" y="4745696"/>
            <a:ext cx="1264171" cy="6671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59" name="Right Arrow 158"/>
          <p:cNvSpPr/>
          <p:nvPr/>
        </p:nvSpPr>
        <p:spPr>
          <a:xfrm>
            <a:off x="270588" y="383847"/>
            <a:ext cx="506453" cy="26125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480" y="2646792"/>
            <a:ext cx="1147665" cy="67660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Start At T=0</a:t>
            </a:r>
          </a:p>
        </p:txBody>
      </p:sp>
    </p:spTree>
    <p:extLst>
      <p:ext uri="{BB962C8B-B14F-4D97-AF65-F5344CB8AC3E}">
        <p14:creationId xmlns:p14="http://schemas.microsoft.com/office/powerpoint/2010/main" val="1645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013530" y="5590202"/>
            <a:ext cx="1515734" cy="59150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(11)</a:t>
            </a:r>
          </a:p>
        </p:txBody>
      </p:sp>
      <p:sp>
        <p:nvSpPr>
          <p:cNvPr id="11" name="Oval 10"/>
          <p:cNvSpPr/>
          <p:nvPr/>
        </p:nvSpPr>
        <p:spPr>
          <a:xfrm>
            <a:off x="4997709" y="4626608"/>
            <a:ext cx="1523627" cy="4266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A 6</a:t>
            </a: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(8,1)</a:t>
            </a: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124536" cy="23337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839949"/>
            <a:ext cx="1323550" cy="5670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152268" y="5093607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H="1" flipV="1">
            <a:off x="5759523" y="5053290"/>
            <a:ext cx="11874" cy="5369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821294" y="51904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529264" y="5589231"/>
            <a:ext cx="1033466" cy="29672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521336" y="4839949"/>
            <a:ext cx="1239429" cy="57290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59" name="Right Arrow 158"/>
          <p:cNvSpPr/>
          <p:nvPr/>
        </p:nvSpPr>
        <p:spPr>
          <a:xfrm>
            <a:off x="270588" y="383847"/>
            <a:ext cx="506453" cy="26125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480" y="2646792"/>
            <a:ext cx="1498458" cy="67660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Curr</a:t>
            </a:r>
            <a:r>
              <a:rPr lang="en-US" sz="2400" b="1" dirty="0">
                <a:solidFill>
                  <a:srgbClr val="7030A0"/>
                </a:solidFill>
              </a:rPr>
              <a:t> time = 3</a:t>
            </a:r>
          </a:p>
        </p:txBody>
      </p:sp>
    </p:spTree>
    <p:extLst>
      <p:ext uri="{BB962C8B-B14F-4D97-AF65-F5344CB8AC3E}">
        <p14:creationId xmlns:p14="http://schemas.microsoft.com/office/powerpoint/2010/main" val="34424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049728" y="5580201"/>
            <a:ext cx="1407599" cy="611517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(11)</a:t>
            </a:r>
          </a:p>
        </p:txBody>
      </p:sp>
      <p:sp>
        <p:nvSpPr>
          <p:cNvPr id="11" name="Oval 10"/>
          <p:cNvSpPr/>
          <p:nvPr/>
        </p:nvSpPr>
        <p:spPr>
          <a:xfrm>
            <a:off x="5105674" y="4605658"/>
            <a:ext cx="1253343" cy="401528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A 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160734" cy="23338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806422"/>
            <a:ext cx="1431515" cy="60057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117459" y="512247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H="1" flipV="1">
            <a:off x="5732346" y="5007186"/>
            <a:ext cx="21182" cy="57301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817752" y="52731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457327" y="5589231"/>
            <a:ext cx="1105403" cy="2967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359017" y="4806422"/>
            <a:ext cx="1401748" cy="6064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59" name="Right Arrow 158"/>
          <p:cNvSpPr/>
          <p:nvPr/>
        </p:nvSpPr>
        <p:spPr>
          <a:xfrm>
            <a:off x="270588" y="383847"/>
            <a:ext cx="506453" cy="26125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480" y="2646792"/>
            <a:ext cx="1498458" cy="67660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Curr</a:t>
            </a:r>
            <a:r>
              <a:rPr lang="en-US" sz="2400" b="1" dirty="0">
                <a:solidFill>
                  <a:srgbClr val="7030A0"/>
                </a:solidFill>
              </a:rPr>
              <a:t> time = 4</a:t>
            </a:r>
          </a:p>
        </p:txBody>
      </p:sp>
    </p:spTree>
    <p:extLst>
      <p:ext uri="{BB962C8B-B14F-4D97-AF65-F5344CB8AC3E}">
        <p14:creationId xmlns:p14="http://schemas.microsoft.com/office/powerpoint/2010/main" val="2999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Limitations of Previous Works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956" y="965937"/>
            <a:ext cx="92497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9A"/>
                </a:solidFill>
                <a:latin typeface="+mj-lt"/>
              </a:rPr>
              <a:t>A. Capacity-ignorant Approach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Simple shortest path computation, e.g. A*,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Dijktra’s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etc.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e.g. EXIT89 (National Fire Protection Association)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Limitation: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Poor solution quality as evacuee population grows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3965" y="2808379"/>
            <a:ext cx="10966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9A"/>
                </a:solidFill>
                <a:latin typeface="+mj-lt"/>
              </a:rPr>
              <a:t>B. Operations Research: Time-Expanded Graph + Linear Programming</a:t>
            </a:r>
          </a:p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Optimal solution, e.g. EVACNET (U. FL), Hoppe and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Tardos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(Cornell U).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Limitation: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- High computational complexity =&gt; Does not scale to large problems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Users need to guess an upper bound on evacuation time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Inaccurate guess =&gt; either no solution or increased computation cost!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3965" y="5020153"/>
            <a:ext cx="105840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CD"/>
                </a:solidFill>
                <a:latin typeface="+mj-lt"/>
              </a:rPr>
              <a:t>C. Transportation Science: Dynamic Traffic Assignment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Game Theory: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Wardrop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Equilibrium, e.g. DYNASMART (FHWA), DYNAMIT(MIT)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Limitation: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Extremely high compute time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Is Evacuation an equilibrium phenomena?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1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Capacity Constrained Route Planer (CCRP) </a:t>
            </a:r>
          </a:p>
        </p:txBody>
      </p:sp>
      <p:sp>
        <p:nvSpPr>
          <p:cNvPr id="2" name="Rectangle 1"/>
          <p:cNvSpPr/>
          <p:nvPr/>
        </p:nvSpPr>
        <p:spPr>
          <a:xfrm>
            <a:off x="810060" y="2213054"/>
            <a:ext cx="103052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j-lt"/>
              </a:rPr>
              <a:t>Time-series attributes</a:t>
            </a:r>
          </a:p>
          <a:p>
            <a:pPr lvl="1"/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Available_Node_Capacity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(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Ni , t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)</a:t>
            </a:r>
          </a:p>
          <a:p>
            <a:pPr lvl="1"/>
            <a:r>
              <a:rPr lang="en-US" sz="2000" i="1" dirty="0">
                <a:solidFill>
                  <a:srgbClr val="33339A"/>
                </a:solidFill>
                <a:latin typeface="+mj-lt"/>
              </a:rPr>
              <a:t>		=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#additional evacuees that can stay at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node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Ni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at time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t</a:t>
            </a:r>
          </a:p>
          <a:p>
            <a:pPr lvl="1"/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Available_Edge_Capacity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(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Ni -</a:t>
            </a:r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Nj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, t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)</a:t>
            </a:r>
          </a:p>
          <a:p>
            <a:pPr lvl="1"/>
            <a:r>
              <a:rPr lang="en-US" sz="2000" i="1" dirty="0">
                <a:solidFill>
                  <a:srgbClr val="33339A"/>
                </a:solidFill>
                <a:latin typeface="+mj-lt"/>
              </a:rPr>
              <a:t>		=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#additional </a:t>
            </a:r>
            <a:r>
              <a:rPr lang="en-US" sz="2000" dirty="0" err="1">
                <a:solidFill>
                  <a:srgbClr val="33339A"/>
                </a:solidFill>
                <a:latin typeface="+mj-lt"/>
              </a:rPr>
              <a:t>evacuess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 that may travel via edge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Ni -</a:t>
            </a:r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Nj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at time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t</a:t>
            </a:r>
          </a:p>
          <a:p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+mj-lt"/>
              </a:rPr>
              <a:t>Generalize shortest path algorithms to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+mj-lt"/>
              </a:rPr>
              <a:t>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Honor capacity constraints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+mj-lt"/>
              </a:rPr>
              <a:t>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Spread people over space and time</a:t>
            </a:r>
          </a:p>
          <a:p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060" y="1586204"/>
            <a:ext cx="3565997" cy="4012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/>
                </a:solidFill>
              </a:rPr>
              <a:t>Key Ideas for CCRP</a:t>
            </a:r>
          </a:p>
        </p:txBody>
      </p:sp>
    </p:spTree>
    <p:extLst>
      <p:ext uri="{BB962C8B-B14F-4D97-AF65-F5344CB8AC3E}">
        <p14:creationId xmlns:p14="http://schemas.microsoft.com/office/powerpoint/2010/main" val="31364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Capacity Constrained Route Planer (CCRP)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660" y="1356945"/>
            <a:ext cx="106026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(any source node has evacuees) do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Step 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Find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nearest pair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(Source S, Destination D), based on current available 			capacity of nodes and edges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Note that this is the path with the earliest 			arrival time at a destination (starting from t=0). Also it may happen that 			people may have to wait at source to get the path with earliest arrival at 			destination. 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Step 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Compute available flow on shortest route </a:t>
            </a:r>
            <a:r>
              <a:rPr lang="en-US" sz="2000" b="1" i="1" dirty="0">
                <a:solidFill>
                  <a:srgbClr val="3333CD"/>
                </a:solidFill>
                <a:latin typeface="Times New Roman,BoldItalic"/>
              </a:rPr>
              <a:t>R (S,D)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		flow =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min { number of current evacuees at S ,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		</a:t>
            </a:r>
            <a:r>
              <a:rPr lang="en-US" sz="2000" b="1" i="1" dirty="0" err="1">
                <a:solidFill>
                  <a:srgbClr val="0000FF"/>
                </a:solidFill>
                <a:latin typeface="Times New Roman,BoldItalic"/>
              </a:rPr>
              <a:t>Available_Edge_Capacity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( any edges on R ),</a:t>
            </a:r>
          </a:p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		</a:t>
            </a:r>
            <a:r>
              <a:rPr lang="en-US" sz="2000" b="1" i="1" dirty="0" err="1">
                <a:solidFill>
                  <a:srgbClr val="0000FF"/>
                </a:solidFill>
                <a:latin typeface="Times New Roman,BoldItalic"/>
              </a:rPr>
              <a:t>Available_Node_Capacity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( any nodes on R ) }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Step 3: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Make reservation of capacity on route </a:t>
            </a:r>
            <a:r>
              <a:rPr lang="en-US" sz="2000" b="1" i="1" dirty="0">
                <a:solidFill>
                  <a:srgbClr val="3333CD"/>
                </a:solidFill>
                <a:latin typeface="Times New Roman,BoldItalic"/>
              </a:rPr>
              <a:t>R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		Available capacity of each edge on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R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reduced by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flow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		Available capacity of each incoming nodes on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R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reduced by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509952" y="3151994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5159097" y="1143886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521723" y="4925461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(15)</a:t>
            </a:r>
          </a:p>
        </p:txBody>
      </p:sp>
      <p:sp>
        <p:nvSpPr>
          <p:cNvPr id="10" name="Oval 9"/>
          <p:cNvSpPr/>
          <p:nvPr/>
        </p:nvSpPr>
        <p:spPr>
          <a:xfrm>
            <a:off x="5572992" y="3935566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08726" y="5682356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59841" y="2077864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952375" y="3489646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03026" y="4680119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52375" y="1961293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46600" y="3421154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43748" y="4714644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29767" y="1945433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255" y="4414716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88872" y="5494246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6135974" y="1606920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01344" y="174854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135974" y="2589246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71707" y="293992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304641" y="2308598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86998" y="240946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812107" y="2292738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06381" y="239586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628508" y="2655903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54125" y="295870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628508" y="4184256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82385" y="427948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705900" y="2640043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94040" y="30868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719881" y="4074655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873260" y="422705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973864" y="4762021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636519" y="5374729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048893" y="572748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91328" y="497506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370012" y="5027424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650871" y="517489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155177" y="4163913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48560" y="4432187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240530" y="4392260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223590" y="456488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010282" y="5811100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203647" y="592557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719881" y="5213516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314454" y="51260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977215" y="4964080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908068" y="4163913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165251" y="51438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350925" y="414787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113" y="116061"/>
            <a:ext cx="2096940" cy="30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96966" y="635315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67095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59137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2433" y="2691779"/>
            <a:ext cx="2771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Reserve for 6 evacuees and update edge reservation table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0925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03892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30741" y="2993831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Evacuation Route Planning</a:t>
            </a:r>
          </a:p>
        </p:txBody>
      </p:sp>
    </p:spTree>
    <p:extLst>
      <p:ext uri="{BB962C8B-B14F-4D97-AF65-F5344CB8AC3E}">
        <p14:creationId xmlns:p14="http://schemas.microsoft.com/office/powerpoint/2010/main" val="32144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(9)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(9)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96966" y="635315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39" y="9281"/>
            <a:ext cx="4671588" cy="20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(9)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41399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05252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39" y="9281"/>
            <a:ext cx="4671588" cy="20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(9)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73239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16672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39" y="9281"/>
            <a:ext cx="4671588" cy="2029451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72433" y="2691779"/>
            <a:ext cx="2771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Reserve for 6 evacuees and update edge reservation table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+ 6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1045493" cy="76592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N11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1" y="-10841"/>
            <a:ext cx="4400179" cy="19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+ 6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1045493" cy="76592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N11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1" y="-10841"/>
            <a:ext cx="4400179" cy="1930133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65715"/>
              </p:ext>
            </p:extLst>
          </p:nvPr>
        </p:nvGraphicFramePr>
        <p:xfrm>
          <a:off x="6707928" y="518598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00926"/>
              </p:ext>
            </p:extLst>
          </p:nvPr>
        </p:nvGraphicFramePr>
        <p:xfrm>
          <a:off x="9894748" y="4619991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+ 6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Quickest route between Source and Destination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1045493" cy="76592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N11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1" y="-10841"/>
            <a:ext cx="4400179" cy="1930133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92181"/>
              </p:ext>
            </p:extLst>
          </p:nvPr>
        </p:nvGraphicFramePr>
        <p:xfrm>
          <a:off x="6707928" y="518598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56439"/>
              </p:ext>
            </p:extLst>
          </p:nvPr>
        </p:nvGraphicFramePr>
        <p:xfrm>
          <a:off x="9894748" y="4619991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9513084" y="3192523"/>
            <a:ext cx="2407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Reserve for 3 evacuees and update edge reservation table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050735" y="37859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892592" y="695640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6062506" y="55594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(0)</a:t>
            </a:r>
          </a:p>
        </p:txBody>
      </p:sp>
      <p:sp>
        <p:nvSpPr>
          <p:cNvPr id="10" name="Oval 9"/>
          <p:cNvSpPr/>
          <p:nvPr/>
        </p:nvSpPr>
        <p:spPr>
          <a:xfrm>
            <a:off x="6113775" y="45695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509" y="63163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624" y="27118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3493158" y="41236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3809" y="53140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3158" y="25952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7383" y="40551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84531" y="53486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0550" y="25794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5535" y="4363589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+ 6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29655" y="61282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>
            <a:off x="5869470" y="1158674"/>
            <a:ext cx="807287" cy="15531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2125" y="16435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676757" y="32232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2490" y="35738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845424" y="2942573"/>
            <a:ext cx="1155200" cy="249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7781" y="30434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7352890" y="29267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7164" y="30298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4169291" y="3289878"/>
            <a:ext cx="0" cy="8337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94908" y="35926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4169291" y="4818231"/>
            <a:ext cx="8011" cy="4958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23168" y="49134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9246683" y="32740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34823" y="37207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9260664" y="47086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414043" y="48610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2557144" y="4710894"/>
            <a:ext cx="886665" cy="9505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4177302" y="60087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1589" y="61164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17598" y="479939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910795" y="56613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02596" y="54065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695960" y="47978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9343" y="50661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781313" y="50262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64373" y="51988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551065" y="64450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44430" y="6559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9260664" y="58474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855237" y="57600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7517998" y="55980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7448851" y="47978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03211" y="586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91708" y="47818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3101" y="51162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53768" y="50327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N3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84427" y="51539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81046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41954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7789" y="1871840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5" y="31916"/>
            <a:ext cx="4386911" cy="19387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918468" y="1253644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N6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646962" y="127721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521981" y="127237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9" name="Right Arrow 68"/>
          <p:cNvSpPr/>
          <p:nvPr/>
        </p:nvSpPr>
        <p:spPr>
          <a:xfrm flipH="1">
            <a:off x="2468058" y="1473077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>
            <a:off x="1274241" y="1440304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110955" y="944169"/>
            <a:ext cx="198083" cy="378404"/>
          </a:xfrm>
          <a:prstGeom prst="down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84899"/>
              </p:ext>
            </p:extLst>
          </p:nvPr>
        </p:nvGraphicFramePr>
        <p:xfrm>
          <a:off x="2177756" y="534500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38391"/>
              </p:ext>
            </p:extLst>
          </p:nvPr>
        </p:nvGraphicFramePr>
        <p:xfrm>
          <a:off x="4744489" y="123457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6" name="Rectangular Callout 75"/>
          <p:cNvSpPr/>
          <p:nvPr/>
        </p:nvSpPr>
        <p:spPr>
          <a:xfrm>
            <a:off x="876644" y="2532141"/>
            <a:ext cx="2118057" cy="133092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Edge reservation tables for (N3,N4) (N4,N6) and (N6, N10) are not shown</a:t>
            </a:r>
          </a:p>
        </p:txBody>
      </p:sp>
    </p:spTree>
    <p:extLst>
      <p:ext uri="{BB962C8B-B14F-4D97-AF65-F5344CB8AC3E}">
        <p14:creationId xmlns:p14="http://schemas.microsoft.com/office/powerpoint/2010/main" val="29485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050735" y="37859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892592" y="695640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6062506" y="55594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(0)</a:t>
            </a:r>
          </a:p>
        </p:txBody>
      </p:sp>
      <p:sp>
        <p:nvSpPr>
          <p:cNvPr id="10" name="Oval 9"/>
          <p:cNvSpPr/>
          <p:nvPr/>
        </p:nvSpPr>
        <p:spPr>
          <a:xfrm>
            <a:off x="6113775" y="45695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509" y="63163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624" y="27118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3493158" y="41236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3809" y="53140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3158" y="25952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7383" y="40551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84531" y="53486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0550" y="25794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5535" y="4363589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+ 6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29655" y="61282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>
            <a:off x="5869470" y="1158674"/>
            <a:ext cx="807287" cy="15531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2125" y="16435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676757" y="32232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2490" y="35738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845424" y="2942573"/>
            <a:ext cx="1155200" cy="249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7781" y="30434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7352890" y="29267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7164" y="30298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4169291" y="3289878"/>
            <a:ext cx="0" cy="8337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94908" y="35926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4169291" y="4818231"/>
            <a:ext cx="8011" cy="4958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23168" y="49134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9246683" y="32740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34823" y="37207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9260664" y="47086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414043" y="48610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2557144" y="4710894"/>
            <a:ext cx="886665" cy="9505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4177302" y="60087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1589" y="61164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17598" y="479939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910795" y="56613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02596" y="54065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695960" y="47978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9343" y="50661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781313" y="50262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64373" y="51988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551065" y="64450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44430" y="6559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9260664" y="58474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855237" y="57600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7517998" y="55980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7448851" y="47978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03211" y="586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91708" y="47818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3101" y="51162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53768" y="50327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N3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84427" y="51539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81046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41954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7789" y="1871840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5" y="31916"/>
            <a:ext cx="4386911" cy="19387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918468" y="1253644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N6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646962" y="127721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521981" y="127237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9" name="Right Arrow 68"/>
          <p:cNvSpPr/>
          <p:nvPr/>
        </p:nvSpPr>
        <p:spPr>
          <a:xfrm flipH="1">
            <a:off x="2468058" y="1473077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>
            <a:off x="1274241" y="1440304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110955" y="944169"/>
            <a:ext cx="198083" cy="378404"/>
          </a:xfrm>
          <a:prstGeom prst="down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91177"/>
              </p:ext>
            </p:extLst>
          </p:nvPr>
        </p:nvGraphicFramePr>
        <p:xfrm>
          <a:off x="2177756" y="534500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18586"/>
              </p:ext>
            </p:extLst>
          </p:nvPr>
        </p:nvGraphicFramePr>
        <p:xfrm>
          <a:off x="4744489" y="123457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6" name="Rectangular Callout 75"/>
          <p:cNvSpPr/>
          <p:nvPr/>
        </p:nvSpPr>
        <p:spPr>
          <a:xfrm>
            <a:off x="876644" y="2532141"/>
            <a:ext cx="2118057" cy="133092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Edge reservation tables for (N3,N4) (N4,N6) and (N6, N10) are not shown</a:t>
            </a:r>
          </a:p>
        </p:txBody>
      </p:sp>
    </p:spTree>
    <p:extLst>
      <p:ext uri="{BB962C8B-B14F-4D97-AF65-F5344CB8AC3E}">
        <p14:creationId xmlns:p14="http://schemas.microsoft.com/office/powerpoint/2010/main" val="35616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CCRP: Example Input : Iteration 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050735" y="37859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892592" y="695640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(7)</a:t>
            </a:r>
          </a:p>
        </p:txBody>
      </p:sp>
      <p:sp>
        <p:nvSpPr>
          <p:cNvPr id="9" name="Oval 8"/>
          <p:cNvSpPr/>
          <p:nvPr/>
        </p:nvSpPr>
        <p:spPr>
          <a:xfrm>
            <a:off x="6062506" y="55594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(0)</a:t>
            </a:r>
          </a:p>
        </p:txBody>
      </p:sp>
      <p:sp>
        <p:nvSpPr>
          <p:cNvPr id="10" name="Oval 9"/>
          <p:cNvSpPr/>
          <p:nvPr/>
        </p:nvSpPr>
        <p:spPr>
          <a:xfrm>
            <a:off x="6113775" y="45695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509" y="63163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624" y="27118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3493158" y="41236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3809" y="53140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3158" y="25952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7383" y="40551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84531" y="53486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0550" y="25794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5535" y="4363589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6 + 6 + 3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29655" y="61282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>
            <a:off x="5869470" y="1158674"/>
            <a:ext cx="807287" cy="15531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2125" y="16435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676757" y="32232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2490" y="35738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845424" y="2942573"/>
            <a:ext cx="1155200" cy="249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7781" y="30434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7352890" y="29267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7164" y="30298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4169291" y="3289878"/>
            <a:ext cx="0" cy="8337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94908" y="35926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4169291" y="4818231"/>
            <a:ext cx="8011" cy="4958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23168" y="49134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9246683" y="32740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34823" y="37207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9260664" y="47086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414043" y="48610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2557144" y="4710894"/>
            <a:ext cx="886665" cy="9505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4177302" y="60087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1589" y="61164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17598" y="479939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910795" y="56613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02596" y="54065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695960" y="47978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9343" y="50661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781313" y="50262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64373" y="51988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551065" y="64450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44430" y="6559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9260664" y="58474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855237" y="57600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7517998" y="55980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7448851" y="47978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03211" y="586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91708" y="47818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3101" y="51162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53768" y="50327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N3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84427" y="51539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81046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41954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7789" y="1871840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5" y="31916"/>
            <a:ext cx="4386911" cy="19387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918468" y="1253644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N6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646962" y="127721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521981" y="127237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9" name="Right Arrow 68"/>
          <p:cNvSpPr/>
          <p:nvPr/>
        </p:nvSpPr>
        <p:spPr>
          <a:xfrm flipH="1">
            <a:off x="2468058" y="1473077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>
            <a:off x="1274241" y="1440304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110955" y="944169"/>
            <a:ext cx="198083" cy="378404"/>
          </a:xfrm>
          <a:prstGeom prst="down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ular Callout 75"/>
          <p:cNvSpPr/>
          <p:nvPr/>
        </p:nvSpPr>
        <p:spPr>
          <a:xfrm>
            <a:off x="876644" y="2532141"/>
            <a:ext cx="2118057" cy="133092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Edge reservation tables for (N3,N4) (N4,N6) and (N6, N10) are not shown</a:t>
            </a:r>
          </a:p>
        </p:txBody>
      </p:sp>
    </p:spTree>
    <p:extLst>
      <p:ext uri="{BB962C8B-B14F-4D97-AF65-F5344CB8AC3E}">
        <p14:creationId xmlns:p14="http://schemas.microsoft.com/office/powerpoint/2010/main" val="2682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Motivational Scenarios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4265" y="746450"/>
            <a:ext cx="5860676" cy="246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b="1" i="1" dirty="0">
                <a:solidFill>
                  <a:schemeClr val="accent2"/>
                </a:solidFill>
              </a:rPr>
              <a:t>Large Scale evacuation due to Natural Events </a:t>
            </a:r>
          </a:p>
          <a:p>
            <a:pPr marL="685800" lvl="2"/>
            <a:r>
              <a:rPr lang="en-US" altLang="en-US" sz="1900" dirty="0"/>
              <a:t>E.g., hurricane evacuations</a:t>
            </a:r>
            <a:endParaRPr lang="en-US" altLang="en-US" sz="1900" b="1" i="1" dirty="0">
              <a:solidFill>
                <a:schemeClr val="accent2"/>
              </a:solidFill>
            </a:endParaRPr>
          </a:p>
          <a:p>
            <a:r>
              <a:rPr lang="en-US" altLang="en-US" sz="1900" b="1" i="1" dirty="0">
                <a:solidFill>
                  <a:schemeClr val="accent2"/>
                </a:solidFill>
              </a:rPr>
              <a:t>Evacuation scenarios for cities with nuclear power plants</a:t>
            </a:r>
          </a:p>
          <a:p>
            <a:r>
              <a:rPr lang="en-US" altLang="en-US" sz="1900" b="1" i="1" dirty="0">
                <a:solidFill>
                  <a:schemeClr val="accent2"/>
                </a:solidFill>
              </a:rPr>
              <a:t>Other scenarios</a:t>
            </a:r>
          </a:p>
          <a:p>
            <a:pPr lvl="1"/>
            <a:r>
              <a:rPr lang="en-US" altLang="en-US" sz="1900" dirty="0"/>
              <a:t>E.g., Building evacuations and other places of large gatherings e.g., Hajj </a:t>
            </a:r>
          </a:p>
          <a:p>
            <a:pPr lvl="1"/>
            <a:endParaRPr lang="en-US" altLang="en-US" dirty="0"/>
          </a:p>
        </p:txBody>
      </p:sp>
      <p:pic>
        <p:nvPicPr>
          <p:cNvPr id="9218" name="Picture 2" descr="http://rack.0.mshcdn.com/media/ZgkyMDEyLzEyLzA0L2NjL25ld3lvcmt0aW1lLmIzOC5wbmcKcAl0aHVtYgk5NTB4NTM0IwplCWpwZw/bf0bbbba/242/-new-york-times-wall-street-journal-take-down-paywalls-for-hurricane-sandy-7f4fe17f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1" y="273365"/>
            <a:ext cx="4593531" cy="25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urricane Rita-caused traffic jam outside of Houston, Tex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62" y="4044977"/>
            <a:ext cx="4174190" cy="27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61143" y="2985238"/>
            <a:ext cx="3527247" cy="322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/>
              <a:t>Hurricane Sandy New York 2012</a:t>
            </a:r>
          </a:p>
        </p:txBody>
      </p:sp>
      <p:pic>
        <p:nvPicPr>
          <p:cNvPr id="9222" name="Picture 6" descr="http://ehstoday.com/site-files/ehstoday.com/files/uploads/2012/10/HurricaneEvacuationR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62" y="3307596"/>
            <a:ext cx="2041224" cy="12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30" y="3155093"/>
            <a:ext cx="3496416" cy="3702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470" y="3155093"/>
            <a:ext cx="3394788" cy="3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Sample Evacuation Scenarios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6" y="861780"/>
            <a:ext cx="9273806" cy="5858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78687" y="5850662"/>
            <a:ext cx="2096772" cy="8695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Evacuation Zone for </a:t>
            </a:r>
            <a:r>
              <a:rPr lang="en-US" b="1" dirty="0" err="1">
                <a:solidFill>
                  <a:srgbClr val="7030A0"/>
                </a:solidFill>
              </a:rPr>
              <a:t>Montecello</a:t>
            </a:r>
            <a:r>
              <a:rPr lang="en-US" b="1" dirty="0">
                <a:solidFill>
                  <a:srgbClr val="7030A0"/>
                </a:solidFill>
              </a:rPr>
              <a:t>, MN, USA</a:t>
            </a:r>
          </a:p>
        </p:txBody>
      </p:sp>
    </p:spTree>
    <p:extLst>
      <p:ext uri="{BB962C8B-B14F-4D97-AF65-F5344CB8AC3E}">
        <p14:creationId xmlns:p14="http://schemas.microsoft.com/office/powerpoint/2010/main" val="42708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Old Evacuation Plan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5" y="746450"/>
            <a:ext cx="9708230" cy="60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Plan Generated by CCRP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1" y="746450"/>
            <a:ext cx="9930168" cy="61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Capacity Constrained Route Planer (CCRP)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7371" y="928065"/>
            <a:ext cx="105509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3333CD"/>
                </a:solidFill>
                <a:latin typeface="+mj-lt"/>
              </a:rPr>
              <a:t>Summary of CCRP: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Each iteration generate route and schedule for one group of evacuee.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Destination capacity constrains can be accommodated if needed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Solution evacuation plan observes capacity constraints of network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Wait at intermediate nodes not considered in this algorithm.</a:t>
            </a:r>
            <a:endParaRPr lang="en-US" sz="2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371" y="4227319"/>
            <a:ext cx="10550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solidFill>
                  <a:srgbClr val="3333CD"/>
                </a:solidFill>
                <a:latin typeface="+mj-lt"/>
              </a:rPr>
              <a:t>References: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Shekhar</a:t>
            </a:r>
            <a:r>
              <a:rPr lang="en-US" dirty="0">
                <a:latin typeface="+mj-lt"/>
              </a:rPr>
              <a:t> et. al.: Experiences with evacuation route planning algorithms. International Journal of Geographical Information Science 26(12): 2253-2265 (2012)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Lu et. al.: Evacuation Route Planning: a Case Study in Semantic Computing. Int. J. Semantic Computing 1(2): 249-303 (2007)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Lu et. al.: Capacity Constrained Routing Algorithms for Evacuation Planning: A Summary of Results. SSTD 2005: 291-307</a:t>
            </a: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5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Problem Definition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852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2"/>
                </a:solidFill>
              </a:rPr>
              <a:t>Given</a:t>
            </a:r>
          </a:p>
          <a:p>
            <a:pPr lvl="1"/>
            <a:r>
              <a:rPr lang="en-US" sz="2000" dirty="0"/>
              <a:t>A transportation network represented as a spatial network (G= (N,E))</a:t>
            </a:r>
            <a:r>
              <a:rPr lang="en-US" sz="2000" b="1" dirty="0"/>
              <a:t> </a:t>
            </a:r>
            <a:r>
              <a:rPr lang="en-US" sz="2000" dirty="0"/>
              <a:t>with</a:t>
            </a:r>
          </a:p>
          <a:p>
            <a:pPr lvl="1"/>
            <a:r>
              <a:rPr lang="en-US" sz="2000" dirty="0"/>
              <a:t>Capacity constraint for each edge and node</a:t>
            </a:r>
          </a:p>
          <a:p>
            <a:pPr lvl="1"/>
            <a:r>
              <a:rPr lang="en-US" sz="2000" dirty="0"/>
              <a:t>Travel time for each edge</a:t>
            </a:r>
          </a:p>
          <a:p>
            <a:pPr lvl="1"/>
            <a:r>
              <a:rPr lang="en-US" sz="2000" dirty="0"/>
              <a:t>Number of evacuees and their initial locations</a:t>
            </a:r>
          </a:p>
          <a:p>
            <a:pPr lvl="1"/>
            <a:r>
              <a:rPr lang="en-US" sz="2000" dirty="0"/>
              <a:t>Evacuation destinations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Output</a:t>
            </a:r>
          </a:p>
          <a:p>
            <a:pPr lvl="1"/>
            <a:r>
              <a:rPr lang="en-US" sz="2000" dirty="0"/>
              <a:t>Evacuation plan consisting of a set of origin-destination routes</a:t>
            </a:r>
          </a:p>
          <a:p>
            <a:pPr lvl="1"/>
            <a:r>
              <a:rPr lang="en-US" sz="2000" dirty="0"/>
              <a:t>and a scheduling of evacuees on each route.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Objective</a:t>
            </a:r>
          </a:p>
          <a:p>
            <a:pPr lvl="1"/>
            <a:r>
              <a:rPr lang="en-US" sz="2000" dirty="0"/>
              <a:t>Minimize evacuation egress time</a:t>
            </a:r>
          </a:p>
          <a:p>
            <a:pPr lvl="1"/>
            <a:r>
              <a:rPr lang="en-US" sz="2000" dirty="0"/>
              <a:t>Which is time from start of evacuation to last evacuee reaching a destination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Constraints</a:t>
            </a:r>
          </a:p>
          <a:p>
            <a:pPr lvl="1"/>
            <a:r>
              <a:rPr lang="en-US" sz="2000" dirty="0"/>
              <a:t>Route scheduling should observe </a:t>
            </a:r>
            <a:r>
              <a:rPr lang="en-US" sz="2000" b="1" dirty="0"/>
              <a:t>capacity constraints </a:t>
            </a:r>
            <a:r>
              <a:rPr lang="en-US" sz="2000" dirty="0"/>
              <a:t>of network</a:t>
            </a:r>
          </a:p>
          <a:p>
            <a:pPr lvl="1"/>
            <a:r>
              <a:rPr lang="en-US" sz="2000" dirty="0"/>
              <a:t>Reasonable computation time despite limited computer memory</a:t>
            </a:r>
          </a:p>
          <a:p>
            <a:pPr lvl="1"/>
            <a:r>
              <a:rPr lang="en-US" sz="2000" dirty="0"/>
              <a:t>Capacity constraints and travel times are non-negative integers</a:t>
            </a:r>
          </a:p>
          <a:p>
            <a:pPr lvl="1"/>
            <a:r>
              <a:rPr lang="en-US" sz="2000" dirty="0"/>
              <a:t>Evacuees start from and end up at nodes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9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 Note on Objective Function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33717" y="1162197"/>
            <a:ext cx="1017494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2"/>
                </a:solidFill>
                <a:latin typeface="+mj-lt"/>
              </a:rPr>
              <a:t>Why minimize evacuation time?</a:t>
            </a:r>
          </a:p>
          <a:p>
            <a:pPr marL="800100" lvl="1" indent="-34290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Reduce exposure time to evacuees</a:t>
            </a:r>
          </a:p>
          <a:p>
            <a:pPr marL="800100" lvl="1" indent="-34290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Since harm due to many hazards increase with exposure time!</a:t>
            </a:r>
          </a:p>
          <a:p>
            <a:endParaRPr lang="en-US" sz="2100" dirty="0">
              <a:solidFill>
                <a:srgbClr val="3333CD"/>
              </a:solidFill>
              <a:latin typeface="+mj-lt"/>
            </a:endParaRPr>
          </a:p>
          <a:p>
            <a:r>
              <a:rPr lang="en-US" sz="2300" b="1" dirty="0">
                <a:solidFill>
                  <a:schemeClr val="accent2"/>
                </a:solidFill>
                <a:latin typeface="+mj-lt"/>
              </a:rPr>
              <a:t>Why minimize computation time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7030A0"/>
                </a:solidFill>
                <a:latin typeface="+mj-lt"/>
              </a:rPr>
              <a:t>During Evacuation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Unanticipated events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Bridge Failure due to Katrina, 100-mile traffic jams due to Rita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Plan new evacuation routes to respond to events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Contra-flow based plans, i.e., reverse lane </a:t>
            </a:r>
            <a:r>
              <a:rPr lang="en-US" sz="2100">
                <a:solidFill>
                  <a:srgbClr val="000000"/>
                </a:solidFill>
                <a:latin typeface="+mj-lt"/>
              </a:rPr>
              <a:t>directions based on needs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7030A0"/>
                </a:solidFill>
                <a:latin typeface="+mj-lt"/>
              </a:rPr>
              <a:t>During Planning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Explore a large number of scenarios Based 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Transportation Modes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Event location and time</a:t>
            </a: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0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Interpreting the notion of Capacity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14265" y="746450"/>
            <a:ext cx="11380027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latin typeface="+mj-lt"/>
              </a:rPr>
              <a:t>Capacity of an edge can be interpreted in two ways.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latin typeface="+mj-lt"/>
              </a:rPr>
              <a:t>The algorithm still holds in applicability,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latin typeface="+mj-lt"/>
              </a:rPr>
              <a:t>But of course the final answer (evacuation schedules) would be different</a:t>
            </a:r>
            <a:r>
              <a:rPr lang="en-US" sz="2300" dirty="0" smtClean="0">
                <a:latin typeface="+mj-lt"/>
              </a:rPr>
              <a:t>.</a:t>
            </a:r>
            <a:endParaRPr lang="en-US" sz="23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300" b="1" dirty="0">
                <a:solidFill>
                  <a:schemeClr val="accent2"/>
                </a:solidFill>
                <a:latin typeface="+mj-lt"/>
              </a:rPr>
              <a:t>Following are two ways to interpret capacity</a:t>
            </a:r>
            <a:r>
              <a:rPr lang="en-US" sz="2300" b="1" dirty="0" smtClean="0">
                <a:solidFill>
                  <a:schemeClr val="accent2"/>
                </a:solidFill>
                <a:latin typeface="+mj-lt"/>
              </a:rPr>
              <a:t>:</a:t>
            </a:r>
            <a:endParaRPr lang="en-US" sz="2100" dirty="0">
              <a:solidFill>
                <a:srgbClr val="3333CD"/>
              </a:solidFill>
              <a:latin typeface="+mj-lt"/>
            </a:endParaRPr>
          </a:p>
          <a:p>
            <a:pPr lvl="1"/>
            <a:r>
              <a:rPr lang="en-US" sz="2100" b="1" dirty="0">
                <a:solidFill>
                  <a:srgbClr val="7030A0"/>
                </a:solidFill>
                <a:latin typeface="+mj-lt"/>
              </a:rPr>
              <a:t>(1) Capacity as </a:t>
            </a:r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“number </a:t>
            </a:r>
            <a:r>
              <a:rPr lang="en-US" sz="2100" b="1" dirty="0">
                <a:solidFill>
                  <a:srgbClr val="7030A0"/>
                </a:solidFill>
                <a:latin typeface="+mj-lt"/>
              </a:rPr>
              <a:t>of lanes in the </a:t>
            </a:r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road”</a:t>
            </a:r>
            <a:endParaRPr lang="en-US" sz="2100" b="1" dirty="0">
              <a:solidFill>
                <a:srgbClr val="7030A0"/>
              </a:solidFill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Here capacity denotes the number of people who can start off a particular point at the same time.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You also need a “lag parameter” which denotes the lag after which next batch of people can be sent out. In these slides lag </a:t>
            </a:r>
            <a:r>
              <a:rPr lang="en-US" sz="2100" dirty="0" err="1" smtClean="0">
                <a:solidFill>
                  <a:srgbClr val="000000"/>
                </a:solidFill>
                <a:latin typeface="+mj-lt"/>
              </a:rPr>
              <a:t>param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 is 1 time unit.  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100" b="1" dirty="0">
                <a:solidFill>
                  <a:srgbClr val="7030A0"/>
                </a:solidFill>
                <a:latin typeface="+mj-lt"/>
              </a:rPr>
              <a:t>(2) </a:t>
            </a:r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Total number of people that are going to occupy the road for a certain duration</a:t>
            </a:r>
            <a:endParaRPr lang="en-US" sz="2100" b="1" dirty="0">
              <a:solidFill>
                <a:srgbClr val="7030A0"/>
              </a:solidFill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If capacity is 10 and stated duration is 5 mins.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Then it means that if we send out 10 people at t=0, we cannot send more people until t=5.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This is interpretation can be derived from (1) though integration and some assumptions. </a:t>
            </a: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5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Sample Input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224" y="444995"/>
            <a:ext cx="1982396" cy="28816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22256" y="3081888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13" name="Oval 12"/>
          <p:cNvSpPr/>
          <p:nvPr/>
        </p:nvSpPr>
        <p:spPr>
          <a:xfrm>
            <a:off x="5243475" y="1443558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14" name="Oval 13"/>
          <p:cNvSpPr/>
          <p:nvPr/>
        </p:nvSpPr>
        <p:spPr>
          <a:xfrm>
            <a:off x="5670700" y="4893974"/>
            <a:ext cx="1352266" cy="57532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(15)</a:t>
            </a:r>
          </a:p>
        </p:txBody>
      </p:sp>
      <p:sp>
        <p:nvSpPr>
          <p:cNvPr id="15" name="Oval 14"/>
          <p:cNvSpPr/>
          <p:nvPr/>
        </p:nvSpPr>
        <p:spPr>
          <a:xfrm>
            <a:off x="5539226" y="3846168"/>
            <a:ext cx="1615214" cy="449748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21030" y="5612250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00073" y="2307326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8" name="Oval 17"/>
          <p:cNvSpPr/>
          <p:nvPr/>
        </p:nvSpPr>
        <p:spPr>
          <a:xfrm>
            <a:off x="3109772" y="3411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15330" y="4610013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30050" y="2212663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99864" y="3349655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56052" y="4644538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99864" y="218008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559" y="4344610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901176" y="5424140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6" name="Straight Arrow Connector 25"/>
          <p:cNvCxnSpPr>
            <a:stCxn id="13" idx="4"/>
            <a:endCxn id="17" idx="0"/>
          </p:cNvCxnSpPr>
          <p:nvPr/>
        </p:nvCxnSpPr>
        <p:spPr>
          <a:xfrm>
            <a:off x="6220353" y="1906592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71808" y="198790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28" name="Straight Arrow Connector 27"/>
          <p:cNvCxnSpPr>
            <a:stCxn id="12" idx="0"/>
            <a:endCxn id="17" idx="4"/>
          </p:cNvCxnSpPr>
          <p:nvPr/>
        </p:nvCxnSpPr>
        <p:spPr>
          <a:xfrm flipV="1">
            <a:off x="6248279" y="2818708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84011" y="286981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0" name="Straight Arrow Connector 29"/>
          <p:cNvCxnSpPr>
            <a:stCxn id="17" idx="2"/>
            <a:endCxn id="20" idx="6"/>
          </p:cNvCxnSpPr>
          <p:nvPr/>
        </p:nvCxnSpPr>
        <p:spPr>
          <a:xfrm flipH="1" flipV="1">
            <a:off x="4482316" y="2559968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63175" y="22311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33" name="Straight Arrow Connector 32"/>
          <p:cNvCxnSpPr>
            <a:stCxn id="17" idx="6"/>
            <a:endCxn id="23" idx="2"/>
          </p:cNvCxnSpPr>
          <p:nvPr/>
        </p:nvCxnSpPr>
        <p:spPr>
          <a:xfrm flipV="1">
            <a:off x="6952339" y="2527386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20952" y="2207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35" name="Straight Arrow Connector 34"/>
          <p:cNvCxnSpPr>
            <a:stCxn id="20" idx="4"/>
            <a:endCxn id="18" idx="0"/>
          </p:cNvCxnSpPr>
          <p:nvPr/>
        </p:nvCxnSpPr>
        <p:spPr>
          <a:xfrm flipH="1">
            <a:off x="3785905" y="2907273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21776" y="30193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37" name="Straight Arrow Connector 36"/>
          <p:cNvCxnSpPr>
            <a:stCxn id="18" idx="4"/>
            <a:endCxn id="19" idx="0"/>
          </p:cNvCxnSpPr>
          <p:nvPr/>
        </p:nvCxnSpPr>
        <p:spPr>
          <a:xfrm flipH="1">
            <a:off x="3748823" y="4105948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94689" y="420938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39" name="Straight Arrow Connector 38"/>
          <p:cNvCxnSpPr>
            <a:stCxn id="23" idx="4"/>
            <a:endCxn id="21" idx="0"/>
          </p:cNvCxnSpPr>
          <p:nvPr/>
        </p:nvCxnSpPr>
        <p:spPr>
          <a:xfrm>
            <a:off x="8775997" y="2874691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806344" y="301669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41" name="Straight Arrow Connector 40"/>
          <p:cNvCxnSpPr>
            <a:stCxn id="21" idx="4"/>
            <a:endCxn id="22" idx="0"/>
          </p:cNvCxnSpPr>
          <p:nvPr/>
        </p:nvCxnSpPr>
        <p:spPr>
          <a:xfrm>
            <a:off x="8775997" y="4003156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985564" y="415695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43" name="Straight Arrow Connector 42"/>
          <p:cNvCxnSpPr>
            <a:stCxn id="19" idx="2"/>
            <a:endCxn id="24" idx="3"/>
          </p:cNvCxnSpPr>
          <p:nvPr/>
        </p:nvCxnSpPr>
        <p:spPr>
          <a:xfrm flipH="1" flipV="1">
            <a:off x="2086168" y="4691915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4"/>
            <a:endCxn id="16" idx="2"/>
          </p:cNvCxnSpPr>
          <p:nvPr/>
        </p:nvCxnSpPr>
        <p:spPr>
          <a:xfrm>
            <a:off x="3748823" y="5304623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61197" y="565737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03632" y="490495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47" name="Straight Arrow Connector 46"/>
          <p:cNvCxnSpPr>
            <a:stCxn id="14" idx="2"/>
            <a:endCxn id="19" idx="6"/>
          </p:cNvCxnSpPr>
          <p:nvPr/>
        </p:nvCxnSpPr>
        <p:spPr>
          <a:xfrm flipH="1" flipV="1">
            <a:off x="4482316" y="4957318"/>
            <a:ext cx="1188384" cy="22431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63175" y="510479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49" name="Straight Arrow Connector 48"/>
          <p:cNvCxnSpPr>
            <a:stCxn id="15" idx="2"/>
            <a:endCxn id="19" idx="7"/>
          </p:cNvCxnSpPr>
          <p:nvPr/>
        </p:nvCxnSpPr>
        <p:spPr>
          <a:xfrm flipH="1">
            <a:off x="4267481" y="4071042"/>
            <a:ext cx="1271745" cy="64069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661683" y="4529694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51" name="Straight Arrow Connector 50"/>
          <p:cNvCxnSpPr>
            <a:stCxn id="14" idx="0"/>
            <a:endCxn id="15" idx="4"/>
          </p:cNvCxnSpPr>
          <p:nvPr/>
        </p:nvCxnSpPr>
        <p:spPr>
          <a:xfrm flipV="1">
            <a:off x="6346833" y="4295916"/>
            <a:ext cx="0" cy="59805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68600" y="449765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53" name="Straight Arrow Connector 52"/>
          <p:cNvCxnSpPr>
            <a:stCxn id="16" idx="6"/>
          </p:cNvCxnSpPr>
          <p:nvPr/>
        </p:nvCxnSpPr>
        <p:spPr>
          <a:xfrm flipV="1">
            <a:off x="7122586" y="5740994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15951" y="58554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55" name="Straight Arrow Connector 54"/>
          <p:cNvCxnSpPr>
            <a:stCxn id="22" idx="4"/>
          </p:cNvCxnSpPr>
          <p:nvPr/>
        </p:nvCxnSpPr>
        <p:spPr>
          <a:xfrm>
            <a:off x="8832185" y="5143410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426758" y="505593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57" name="Straight Arrow Connector 56"/>
          <p:cNvCxnSpPr>
            <a:stCxn id="14" idx="6"/>
            <a:endCxn id="22" idx="2"/>
          </p:cNvCxnSpPr>
          <p:nvPr/>
        </p:nvCxnSpPr>
        <p:spPr>
          <a:xfrm flipV="1">
            <a:off x="7022966" y="4893974"/>
            <a:ext cx="1133086" cy="28766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22" idx="1"/>
          </p:cNvCxnSpPr>
          <p:nvPr/>
        </p:nvCxnSpPr>
        <p:spPr>
          <a:xfrm>
            <a:off x="7154440" y="4071042"/>
            <a:ext cx="1199647" cy="6465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277555" y="507369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12514" y="411647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</p:spTree>
    <p:extLst>
      <p:ext uri="{BB962C8B-B14F-4D97-AF65-F5344CB8AC3E}">
        <p14:creationId xmlns:p14="http://schemas.microsoft.com/office/powerpoint/2010/main" val="36094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Evacuation Plan for Input on Previous Slide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646508" y="5809129"/>
            <a:ext cx="2428951" cy="8695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</a:rPr>
              <a:t>Image Courtesy: Shashi </a:t>
            </a:r>
            <a:r>
              <a:rPr lang="en-US" b="1" dirty="0" err="1">
                <a:solidFill>
                  <a:srgbClr val="7030A0"/>
                </a:solidFill>
              </a:rPr>
              <a:t>Shekhar</a:t>
            </a:r>
            <a:r>
              <a:rPr lang="en-US" b="1" dirty="0">
                <a:solidFill>
                  <a:srgbClr val="7030A0"/>
                </a:solidFill>
              </a:rPr>
              <a:t>, UMN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6" y="1208127"/>
            <a:ext cx="11063416" cy="44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N2, 50 </a:t>
            </a:r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N1, 50 </a:t>
            </a:r>
            <a:r>
              <a:rPr lang="en-US" b="1" dirty="0">
                <a:solidFill>
                  <a:srgbClr val="FF0000"/>
                </a:solidFill>
              </a:rPr>
              <a:t>(10)</a:t>
            </a:r>
          </a:p>
        </p:txBody>
      </p:sp>
      <p:sp>
        <p:nvSpPr>
          <p:cNvPr id="9" name="Oval 8"/>
          <p:cNvSpPr/>
          <p:nvPr/>
        </p:nvSpPr>
        <p:spPr>
          <a:xfrm>
            <a:off x="5049729" y="5580201"/>
            <a:ext cx="1352266" cy="57532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(15)</a:t>
            </a:r>
          </a:p>
        </p:txBody>
      </p:sp>
      <p:sp>
        <p:nvSpPr>
          <p:cNvPr id="11" name="Oval 10"/>
          <p:cNvSpPr/>
          <p:nvPr/>
        </p:nvSpPr>
        <p:spPr>
          <a:xfrm>
            <a:off x="5066919" y="4557482"/>
            <a:ext cx="1335076" cy="50849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N9, 25</a:t>
            </a: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N14</a:t>
            </a: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(7,1)</a:t>
            </a: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(5,4)</a:t>
            </a: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(5,5)</a:t>
            </a: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(3,4)</a:t>
            </a: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(3,5)</a:t>
            </a: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(8,1)</a:t>
            </a: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160735" cy="21528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(6,3)</a:t>
            </a: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811728"/>
            <a:ext cx="1392760" cy="5952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068361" y="5224951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(14,4)</a:t>
            </a: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V="1">
            <a:off x="5725862" y="5065973"/>
            <a:ext cx="8595" cy="51422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817752" y="52731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(3,2)</a:t>
            </a: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401995" y="5589231"/>
            <a:ext cx="1160735" cy="27863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401995" y="4811728"/>
            <a:ext cx="1358770" cy="60112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(3,3)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(6,4)</a:t>
            </a:r>
          </a:p>
        </p:txBody>
      </p:sp>
      <p:sp>
        <p:nvSpPr>
          <p:cNvPr id="159" name="Right Arrow 158"/>
          <p:cNvSpPr/>
          <p:nvPr/>
        </p:nvSpPr>
        <p:spPr>
          <a:xfrm>
            <a:off x="61238" y="383847"/>
            <a:ext cx="715804" cy="261257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3256</Words>
  <Application>Microsoft Office PowerPoint</Application>
  <PresentationFormat>Widescreen</PresentationFormat>
  <Paragraphs>1076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Century Gothic</vt:lpstr>
      <vt:lpstr>Times New Roman</vt:lpstr>
      <vt:lpstr>Times New Roman,Bold</vt:lpstr>
      <vt:lpstr>Times New Roman,BoldItalic</vt:lpstr>
      <vt:lpstr>Wingdings</vt:lpstr>
      <vt:lpstr>Presentation level design</vt:lpstr>
      <vt:lpstr>Introduction to Spatial Computing CSE 5ISC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2016-11-04T07:41:53Z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