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367" r:id="rId3"/>
    <p:sldId id="258" r:id="rId4"/>
    <p:sldId id="259" r:id="rId5"/>
    <p:sldId id="261" r:id="rId6"/>
    <p:sldId id="268" r:id="rId7"/>
    <p:sldId id="263" r:id="rId8"/>
    <p:sldId id="264" r:id="rId9"/>
    <p:sldId id="266" r:id="rId10"/>
    <p:sldId id="265" r:id="rId11"/>
    <p:sldId id="269" r:id="rId12"/>
    <p:sldId id="353" r:id="rId13"/>
    <p:sldId id="281" r:id="rId14"/>
    <p:sldId id="286" r:id="rId15"/>
    <p:sldId id="287" r:id="rId16"/>
    <p:sldId id="393" r:id="rId17"/>
    <p:sldId id="288" r:id="rId18"/>
    <p:sldId id="28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413" r:id="rId27"/>
    <p:sldId id="387" r:id="rId28"/>
    <p:sldId id="388" r:id="rId29"/>
    <p:sldId id="389" r:id="rId30"/>
    <p:sldId id="390" r:id="rId31"/>
    <p:sldId id="394" r:id="rId32"/>
    <p:sldId id="402" r:id="rId33"/>
    <p:sldId id="405" r:id="rId34"/>
    <p:sldId id="404" r:id="rId35"/>
    <p:sldId id="403" r:id="rId36"/>
    <p:sldId id="401" r:id="rId37"/>
    <p:sldId id="395" r:id="rId38"/>
    <p:sldId id="396" r:id="rId39"/>
    <p:sldId id="397" r:id="rId40"/>
    <p:sldId id="399" r:id="rId41"/>
    <p:sldId id="400" r:id="rId42"/>
    <p:sldId id="392" r:id="rId43"/>
    <p:sldId id="321" r:id="rId44"/>
    <p:sldId id="322" r:id="rId45"/>
    <p:sldId id="359" r:id="rId46"/>
    <p:sldId id="406" r:id="rId47"/>
    <p:sldId id="360" r:id="rId48"/>
    <p:sldId id="323" r:id="rId49"/>
    <p:sldId id="379" r:id="rId50"/>
    <p:sldId id="407" r:id="rId51"/>
    <p:sldId id="408" r:id="rId52"/>
    <p:sldId id="409" r:id="rId53"/>
    <p:sldId id="410" r:id="rId54"/>
    <p:sldId id="41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29"/>
    <a:srgbClr val="FFD13F"/>
    <a:srgbClr val="0075CC"/>
    <a:srgbClr val="003E6C"/>
    <a:srgbClr val="7A0019"/>
    <a:srgbClr val="FFD653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346" autoAdjust="0"/>
  </p:normalViewPr>
  <p:slideViewPr>
    <p:cSldViewPr snapToGrid="0" snapToObjects="1"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21.wmf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0.png"/><Relationship Id="rId7" Type="http://schemas.openxmlformats.org/officeDocument/2006/relationships/image" Target="../media/image57.wmf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5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4: Spatial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994"/>
            <a:ext cx="8610600" cy="4055806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Outliers, Anomalies, Discontinuities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Traffic Data in Twin Cities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Abnormal Sensor Detections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and Temporal Outliers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8" descr="m1"/>
          <p:cNvPicPr>
            <a:picLocks noChangeAspect="1" noChangeArrowheads="1"/>
          </p:cNvPicPr>
          <p:nvPr/>
        </p:nvPicPr>
        <p:blipFill>
          <a:blip r:embed="rId2">
            <a:lum bright="32000"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5843" r="12717" b="15843"/>
          <a:stretch>
            <a:fillRect/>
          </a:stretch>
        </p:blipFill>
        <p:spPr bwMode="auto">
          <a:xfrm>
            <a:off x="1205499" y="3102634"/>
            <a:ext cx="2920451" cy="21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734" y="5226437"/>
            <a:ext cx="8159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Unified Approach to Detecting Spatial Outliers,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GeoInformatica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7(2), Springer, June 2003.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 Summary in Proc. ACM SIGKDD 2001) with C.-T. Lu, P. Zhang.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6" y="1998582"/>
            <a:ext cx="4135643" cy="32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NOT 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Simple Querying of Spatial 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neighbors of Canada, or shortest path from Boston to Houston</a:t>
            </a:r>
          </a:p>
          <a:p>
            <a:pPr lvl="1">
              <a:lnSpc>
                <a:spcPct val="80000"/>
              </a:lnSpc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Testing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hypothesis via a primary data analysis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Is cancer rate inside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Hinkley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CA higher than outside ?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Which places have significantly higher cancer rates?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Uninteresting,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obvious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well-known patterns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(Warmer winter in St. Paul, MN) =&gt; (warmer winter in Minneapolis, MN)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(Pacific warming, e.g. El Nino) =&gt; (warmer winter in Minneapolis, MN)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data or pattern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Diaper  and beer sales are correlated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Diaper and beer sales are correlated in 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blue-collar areas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(weekday evening)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MTEhUUEhQWFBUXFxUVFBUVFRUXFhYWFxcXFhQYFBQYHCggGBolHBYXITEhJSkrLi4uFx8zODMsNygtLisBCgoKDg0OGhAQGiwcHBwsLCwsLCwsLCwsLCwsLCwsLCwsLCwsLCwsLCwsLCwsLDcsLCwsLDcsLCw3LCw3LCwsLP/AABEIAQ4AuwMBIgACEQEDEQH/xAAcAAABBAMBAAAAAAAAAAAAAAADAAQFBgECBwj/xABAEAACAQMCAwYDBgIJAwUAAAABAgMABBESIQUxQQYHEyJRYXGBkRQyQlKhwRUjCDNicrHR4fDxFyRDVGOSssL/xAAaAQACAwEBAAAAAAAAAAAAAAAAAwECBAUG/8QAJhEAAwACAgIBBAIDAAAAAAAAAAECAxEhMQQSQQUTIlFCgTJhcf/aAAwDAQACEQMRAD8A7gKRpCoDttaXcls/2KYwzr5lIVSHx+A6gcZ9aAJ7NZzXl2z7W8YuJVhjuZ3lYlQg0A5HPOwxjBqzy9le0uMmZz7C6AP7CrepT2O9ZrINeT+01vxK0lVbySZXI1LmdmyM4yCrEc69Bd1XEpbjhkEkxLPhlLHmwViASepqHOiVWy30qwKzUFhUqxSNACzSFeau9SS8HFZVLTLrdBbKrMoZcBV0YOD5s+9eieDo6wRCU5kCIHP9oAav1qWtEJj2lSrFQSZpVis0AKlSpUAKlSpUAKlSpUAKsVmsUAIUiKQpGgDzzfXkfDe0jyOMReIS2B91ZowSQB6MauXbnvZgjgX+HTJJMWGQUYhUH3sg4qkd6XDWueOmCLZ5RCg1AgZKbn3GB+lH7a904sbRrhJ2lKadaeGMYJwSCDsB70zSF8/BYe03Z+fj1lZ3kARJgGWRGYhcE4JVsHkRyPrU3xpLzhPBoUtAJJotCyFU1rpOS7aeZFPe6OUpwmHxh4WkyD+Z5NtZ0nzY2Oau8bBhkEEHkQcgj2IqrfwWRxLsj3zSrJ4fElBBIxJGmgx/30zuPhv7U97X99Soxj4egkPLxpM6SeQ8NBu3xOKF/SE4Rhbe5UKBqaJsABiWGpST1+631qd7nOylstjFctErzS5fW4DFRnChM/d5dKnjsrz0QXZLvXuFuVh4ogQSadDiMxlCx8pZTzQ+vtRe0nereW19cQLaq6qdMKnVqOP/ACZUeZTkbDl61bu1Pd1DfXkVzLIwEaqvhrjD6XLrljyG+KuAtkyG0rqAwGwMgegPpUbROmcEi72bz7RGLq2gOHXAaNleMMQCUZjkHHXFd/Q5H61wHv0gxxO3P5o4x8xIR+4rvluMKo9h/hRQSc77wu8/+HzCBLdpH0htTkomD+U4Jb5VC2vfnF4JMls/jDkqMDG3vrO6/SuidseC29xbymeNHKxSFGYAsnlJ8p6cq4t3Edn47m5kmlXWIFUqCMqXfO5B54A/Wha0D3skf+s98jhpbNVhY7AiRSfhI2xPyrrvZLtBHfWsdzGGVXz5WxlSpKsDj3FadseFpPZTxuiv/LcqCAcMFJUr6HIrnH9HbirtDcW7brGUkT28TVqH1XPzo7QdPk7JSpUqqXFSpUqAFSpUqAFWKzWKAEKw5rIqnd680a8Pk8aWaFCyKzQAGQ5YeUAkbHrvQDOVca7Txr2kFyzhoYpFj1ruoUR6Cc+zOd67dedo7JEDS3MCo2AC0iYOeXWvNknDeE/gvrgf3rQn/wCrVY+Cd2lpfJ/2PEVkkX+sV4iulTywn3hv61dpC02i3d7va+xm4fJBb3McshaPCRsG2BBO42xinXcFMTYSapC2mZgFJz4Y0qcDPIHnVZ/6FXH/AKuL/wCD1Y+F9100HD57aO70yzujM6hgoVfwjBzv1NHGgW97G39Ilx9ltRnfxmOM/wDttzFTndLx63PDrWIzRrKAY/DLqHLKTsFJzyqqnucvJ3U3l/4iqAoI1uwUcguvYU1HcZcB8reRhQcowRw4x907bA/A0ca0Tzs7pmsM2Kb8PhZI0Rm1MqKrN+YgAFvmRn51zrvG7H3Esk10L+aGBYvPCniNso8wVFYA59KoWbKZ328RR+J24VlYQrHr0kHSTJqIb0OAD867tbcRhbSFkQkgFQHUkgjoAd6859k+xtnxF2jgvZRKFL6ZoAuoDbK4kbOCd6u3Z7ubktruGf7WCsThxhCHOOm5wAau9aKLZfu33HI7Wxnd2UMY3WNSRl3YYAUdedcu/o88WjR7i2YgPJoePP49IKsB7jY/OrT277sZOI3JmN4UXAVIyhZUHXTuOZzmobhnciY5Udr1hoYN/LQo+35X1bVC1ol72dbv7mOON3kYKiqSxYgADG+TXEf6Ptyi3V2moDWkZQE4JCs/IdcAiug94nYd+JLEq3LQrHq1JuyPnTguuRlhp2J9aqPBu5Jopkke8OEYN/KQo5wc41Z2/wBTQtaJfZ2QVmmnEL1IInlkOlI1LsT0AG9RvZLtVBxCIy2+rSrFGDrpYEb8snaqltk7SrFNOI8SigTXNIkSctUjBR8Mk8+dADylTXh3EIp0EkMiSIeTIwZffcdadUAKsVmsUAIUw45wuK5heGZQ8bjDA/UEHoQd80/FCu5NKM3opP0GaCGcQ7pez3DZ4p1ulikmSVkAkbBCDYFBkcznel2FSCDj86WQY2yxyKxHmC6QCcN1GoEDNMu7Tu5h4lDJdXDyrqkdYxGQvXLNkg53OMe1SXZ7hjcF41Hbh9cF2mlS2NXXGoLtkNt75q4svfZrvJsbwyBXMJjBYibSmVHNlOcED60Ph/efYzXgtY2YhvKs5AELP+RWO5J9eVUXvn7Lx/a7Mwqkf2h/BfQoBLFh5yOR2NXziXd3byWttaofCSCRJSVUanK5zknqTzNRpFts37Yd49nYMY3LSTBc+FGMkZ5a2Oy/Oi9i+8G04j5YiY5gCTC+A2BjJUjZhv0qi92HBoL2/wCIXNygldJ2VFcBlA1MAdJ64UCi9seCx2HGeHXFqgiWaVYpFUALksA2APVW3+Ao0g2yy943eKnD8QxKJrptJEZzpUHIBfTvk42Ubmsdh+8UXkn2W6ga2utJbQysFcDnp1gEH2P61X+7vh0c/GeJzzDXJFKyx6twoLkZAPXCAD03q6douyQub2zug+j7OSWAXzOOajV6Zo4QcsqFpZxwdormRU0JFZmVliXmWxqIRRuTjpU5D3u8LJUGV1J6GJ8g+h251Ue1/akcO43czFSzNaIkYHLxDuur+zt0qw9z3BIGtTeOUnnuGZ5XKg6Dn+rAI2waGCfJZu03bezsURp5DmRdUaKpZ2XbfT0G/XFQfZnvYsrt/DAkilOrQkgXDkZICuDjUfQ4qt3PD4r7tNJFcr4kcMIKxt90lQhAI6jLk464rfvt7MwQQRXltGsMkUqAmNQoYEjSSF6ggUaQbZZOB96tlcNHGRLHNJJ4XgtGSyt6sRsBTftV3sW9ncvbNBO7pjUQFUEkAjTk5bnzqL44kdpxXh1/oVVulMU+w2kZFCt7E55+1OrzhS3faMMMabOGNpeR1O4fw1PwBz8qNINs17bd5Nhpmsp4rgl41DhVVSPEQMFBZhuARvipXuZtLdOHK9t4hEjuXMukPrViuPLtgY2qW7c8Gilsrv8AlI0jROQxVdRZVOk6sZyMVSe7m+aDs5NMpwy/aWU+h1EA/WjtcB0b9r++HwLhobSETiMlZXYsF1A4ITT6dSam7TiNnx7h8mqM5XOqNiNUUoU6WUjpvsaY9yHAo1sftDgPLcMzOzDJwrEAZPPqT8anOzPYz7Je3lyHGi4xoiVdIQDds42JyTjHrQ9ErZTe5ftBa2tjOtxOsRSdsh2AG4AGgczyOfeus8N4nDcRiSCRZUPJkII/TrXD+6zsba3lzevcx+IsUzKikkLku5OQOfIVY+wlktjxy8s4tSwtCs0aEkgHK8vqR8qGiE9HWKxSpVUuIVWu8Tjn2OwmmC6mwEQHkWc6Rn23zViLUORQRggEehANBDOBd1veTBYQNb3CyFdbOrphsauY0Z23329aluBcX/inHUu1if7NBG2hmU4GlWwx6AknlXWm4dAP/DHvuf5a8/pTmCNQMKAB6AAD6CrNoro4H3i9vobu6s5bYOy2zGR1ZSpyHUn9F5+9df7DdsoeJRO8SshRtLo2MjqpyNiCKl4+D24bUIIg2CCRGuSDzGcU6t7dEGEVVHooA/wqG0SkcMk4tNwDil0zwtJbXLM64OAdTFgVblqBJBBqS4GbnjfEobx42hs7Uq0YY5DODq2/MTtk8gBXXrtEYYdVYejAEfQ1rHJgYVcDoBsPkBR7B6nJuM3EnBOLTXZiaS0ux52X8D5yfbIOTvzDVNcE7ePxG+jWzSVbaJZHuHZR/M2wiAb9d+eavzxahhsEHmCAQflWIoY4xhQqeygL+gqHa+QUs4ja9o45+O/abq1l8Mr4EStEzENnSrMpHPduXLNOrftG3CeJ3ccFvNJZs4LIiP8Ay3wMmLbGnO1dfubvTzxty/0oH8YVcaupx70t546GLDXZyftbezWXE4eLxwSGCaJfEVlKlcrpZZPyNjSRms8V43P2ikitrWJ4bZHDzyOQQcYxnG2RvgZ5muzIRIvmAZSOR3BHoQa3t7ZIxpRVRfRQFH0FNVpoX6tFT7zuzhuuHMkW0kGmWI9cx8wD0JUHeonuQtHa2lvZyXmupMmRvvOkfkX5c66OaHbwrGoRFCqowqgYAHoBRsnRQu8XvDtbVZ7QmT7QYiBhPKC6+U6jsRv0qk92nay0NiOFTaw8xljDBdSfzSSucb9fTpXbrnh8MhzJEjn1ZFJ+pFZisIUIKxopHIqigj4ECjaIaZxfs328fgsTWF9byFombwmXADqzZ5nYjfYirXwvvAZbW44hdq0du0gSzi0/zCAuNyPzNk5O1dAmto3xrRWx+ZQcfDNbvaoy6WVSvQFQR9OVGw0zi/cj2otleaFyVnubhnQaSVYEE41DYY3503ft7apx6S6lWVEWE2uNIZhIr4JKg5xtXbY+HxKcrGin1CgH6gVr/C4devwo9f5tC6vrijYaYW0nWRFdfusAwyCNiMjIPKiVkClUFhm8lD8et3WheHUbAUsma3haseGKyXAoIHIfFNJbzfamtxOTypuIdR32H+96h1okczlm3G/wNYgu8Z1bY51r4qA8yen/ABW8rAKSV+APWstZf0NmP2Rtx2oBYLGpc8ts5+gFDn4oyjL4QfiOS2B6bCtUtVSTXqWNzs6rgj4gY58h8qq3H+OyW9xrWUTppHlYgHUdsKdgF2zyzWduq+TXMyukSHEe0sJyFaTbGnCnBPXSDvULxjiWsZjkOtTsDttz5Haoq+7SCUkPBoLDDMNJJH97mKj5ruM6RodFGw3Az8jStcmhLUnSez/aH+QGO7ZwcMNsgHlzNTa8XYqGU+U7e9cmtVSMFo5CVfBII3G35hz6Hl+9W/gF+H1R5yQFfPrnnt60ybpUIyY59d/JbE4o560dL9jUVEAOtOBIBWlZDE2iUW6Jo8clRiP6U6iY01UQSCPRlNM4zTlDTUyoalWAazViBVis1igBo1Cc0R6A4qjLGUNaTCtY63Zc1VsNDR1xvTV59RwDt1pzPGTt0plLCRyrHlyMbE8hUfr0GwHw/wBajuJ3x/CfhRPtiBQuSWbYAep3OagOJ3qxjdgPUnYD5ms1VxwdDFjTfIG+lYA5JJI336mq1xq11RqRzCjfmamZLxZdkYNnqDWt1b7DqOVVW5NDlPoo63mPJIQfQ8mX59aexTK2AFL+hbYUVrKPWSwVsk7EN+xrM0qLsBk/lXyjb55xTG0+hBH3upJF0klnOMZHIc/pVs4JE0Uyspz5QCD1+dQVlOGkj1ADzYAUZ+8cc66Jw/hwIOfbfqBk0vJTWtEJLnY4M3y9v86STmldWzFjpB36/IU+s7U9RWiXwjDkhb4NrG5+lS8MtChhXHKnMagU+GKch4zTlKAhoyGtMspoMK3oYNbirkGaxWaxUgNmFCZKKxrQ0tsshuy0NjinLUCQUm2XkBzobpiiZoT71kockV3iMQQucHG529eZH6AfOuY9sxKwiLEkOwLAclJ6H5V2K/hyrb8l2/eqfc2wLEEZHTOCCfcY/elTqXs34/zjRQJb54ZFjQZJ0jDDIAJ9PXn9Kv1rDIVyxQZ6Kp+XM86zb8HiD+JoGs43PTHpUiiVaq9hmPG53tlPv+CO0m2RnmcjB+A6VsvZRQp1SEnO3LTnpkDnVtkX059Nqi+NymKFyDk4wDjr60vdLoPtz2yF4FblpEAGCrjc+oP4R+9dWj0A52z7VzTsRbNLKqhskDOc5wBz1HpXSR2eJ5yY/uinTjbMWa0uBwJFJ2rLMBW1vwVUP32NacQ4U5GUYZ9Dtn50z7dIz+0sKjCjIagYonzgtgjoafQyadjvUwyKklVoyUyilPpTuMmtUsU0OVoooSGiLTkVNqxWaxUkDZhQyaKaGwpdFjRqBJR2ptOcUiy6ASbU3Z62Lc80BmFZKHINImRv6HlVDukmDMPDOQxw2rbGdtquZmwdt6YT8LZmLDqc8/Wq8GrBansi7PVpGvGrrpzj5Zo5NGnsWQZPX0pjOcVWqSNUv2DxkESHnhCR9Rn9M1FcXtxIpT82n67ZNHEpByDg+o/WsxEZq00qWitS097JLs3wA8PZpMh0cYJH4Rzzmp+24sWAaMa0PIjfao6yvDp0scqenPHyPSnKQ+GD58g76V22ptV6rgw1O3ySy3upPLhSDuG/anCzalzy9z/lULasM5bpyHT6daJJxlFOCM+3WoWXfyLeFt/ijM0JzkjPvg8um9Ghx6fUU3HaEk4VPr/lTz7Zr204PU+lROk+yai0uUHiNOFNMi+KzFc1qhmdkmhoqmm0T5pwlaJKMJWKzWKuQAY0M1u1aUtlgbCm8q05aguKRYxDRoxQGtwTTspWhgJ5VlpDUxqluAadbdKRiPWh6TyquiTW7AZSD8qql5FgkVZ7llUZY4FUzj13NI/8kKg5am8xPuANh+tQsfszTgpi8OjxqPSq7HxWaL+vXWv51GCPiOXvU7Z3SSLqQ5H6g9QR0NMeNwae1sfo5AyDjFT9tGJk1jZ/xDoTVfiORit7S5aM+X6VZ6a0zPcN9Bb+5kzpYFMdBz+tQ1zfKhC6XOeoGR9asjTrOAGGG6Go1eH5JGQR0PSqTjSGw+NdMzw0s7aUBzjn0+tTJl0eXr1NN+DBkOk4xg7jf6ms3mAc0t6VGbyG6eh0bk4pzaS5qEWQnlTmzmx1rTjbMdSkWiBqdIaibGfNSsVa5FsLSpUqaVG7Ghs9bOaATS6Lm4atZKGTvWkz0myUzZWoeo52ptLMRWEus1mbGoeLJnnWrHBoSSbVrPMArMdgASfTYZ51Vlktlc4rdF3PoNhUcwpzPuc+u/1350Aio2dCUkhvPFkenqNtx1B9qhrdfssnMmJ8AkjdWxnf1+IqwUG/tRJEykEnBZCBkhgNtuePhTpv2WmWj8X/AKY6T1rY86j+CT64VzzHlPy5fpUi1KZNzqtGM04gl3Podz7E+g+IP1puBWzDr+vxqZpIq0WOGzAUY3Hr6/ChT2JbkKzwDiWF0MM43HwqeABAI+hp32FS9kc3JVTWmVZeEydDRoOEuOe9WASj0ouatMpCmxjw+1K86lYxQQaOlaJKMJSpUqYVGchpu7UeSm7il0WQNn3rSRtqTLQJc1ny9Eg7gZFMYpMNRriXC0yQ75rC6aYxE5E2aiOPSn+qH3WKrIccg4znPUY22zzpy0hEZIYAjfmATpKkgbcjyJ96i7pVlXUFBUaTryVVdjnBONRDAAA4xmtePHudsdHYO4A/Dy5D5U1NHAIOlgeWzD7rbAkj60NxWeuGb55BYoyA525/h679D9aHRVYDBJ07gZ9MnAqE+SWQ3B1KTTRnbfOPnv8A41MuNqiYD/3zgeY6cbb5Ow/yqQ4vdeHhMEsfwjc+m3rU1vY6/wAmtfoKhraTlj19vnURcyz4AC6Wb7qnzO23RF5AepNFs+GOmmWZyzMPIpP3B+LONs8ulQ5a5YPGkuWSkUhUgjmKnG4tpAI3J5fvUAtFcnSQPiPY07FlcrSMuXFNPkuNq4dFbbJGcUZWqm2VwcA5IxVrspdaBqdFKjDlw+nI6VqcIaZoadRU6WZmGpUqVOKjVxQHFHegPS6LIE1AkFFagOazZeiURd43P0FRZvcVYJbLXt60Bezydc1i9eS+mNrG6LqQANQzp2B57dffFBvgdGW30yDHiZ075ZSgQbkBsbelTUXC0Xlz9aZXEBjxpDMQcDJULoO5JAwAP7WCRn3rTFvWh0kfKzaGJXOk5CnQrqMcyc6SoGAOuxpm56+tSU0I8zZ1EE/d3JAyPDJyAd3OAehqOlUfhII6EDHyx7cqM0/JowXvgETRoW35A/Hln3oBFEjNZl2an0ST2anDEZVh5yNKqAoGfPjPTIGxPtioO57PRlyqs6schpWdseX8oz5jjHsM9amSpEeAFCHAxuuQwIIwuS+CzHYAkkfGmfELdIzpjWUHmziR1QAD7xGMb9QMnatM6+ROK6l8MjZOCpE/nMhkIAUCUhiOfmfkpyQcbgYrEjvGq+IScaifMW0ZY9TzAGN63mh8NhpuJZZyowqhW1Dc5yQRo3/T4VITxkgBzqIADHDeYgYxqq1Y/uS0h1ZHw29goHp2oqA4e/ht4R6bDJz74zU9Aaxy9PRL/Y94dbI+UPlbmCP8KOkxtziVzp/Dpxv6nflTSPIII5ipG+tDPGMc+Y/5+NNTaW0Zci50+mPLLicTnCk56aqmIap1hw5w3IjB2O4q32wOBnnitWC3XZk8iJl/ixyKVIUq2GUbsKBIKctQ9IqjLDM0NYx1p5IooEy1ntEpgg+9Z1GglQNwaXj9KzVpDFQ5RvWg3sYdSOuDj2JGOux59a2iGRSaDNSmWTIK9jVgcgOc4Gw8vMI+kE5OoDcY5/WOmYnds5GVJO2SuxIHRT0qVvo9KuqmPJBG+oFgAV+8MHlgbZ3FRkrAqCMtkDDkDJXmowBkYz13q+TmTXi4GprdK1NZWsiNRJQ3ChAT95D5Thvxfe3XfGB6dBvUdxKzDJpiUo7BslGYKBjOZBzDHljmcdKkLFiAxGcAeYKCWZSCDpwM5HMVG8c8Mbo3hTchpIjGkj/yAk5UYPT22rRPIqFrJwRiFkxpm1tJoTSVBkwNzjS3lUfrvTs3B8R9Yx5jsCdvTIzjO1QvZe/jjny3mZjozsBGFzjCYxknA2PImpm5H8x/j7ftTJtwuB+bG/bTX9mt1a5bUDnOCT1zT2zY8jReEFS4Vx5W/wBg/wC/WrMeCxdMj51mrE6r2E3mUfiyHiqf4ZH5PmaCvBwOTH6VKQqFAA6U/FD3yY8+VUuBKlOIxQ6Ila5RkbC0qVKnFALUGQ0VqC4pdFjRztTeV9sGjE01uTWfIA3OTmmkj4P6UVJMtgU8/hYO5bHXl/rWN46p8F0b2kwAxTiN80xlEaAlmOB1wAPqetBTiA8JpFB/sgn3wM0xTS7GKW+hpxmQITqIA8zDUwGW2YZOD8MjcAVCHbOBhSWbBzq1k746FMcqf3HEGfcheWOX71HyHNTdJI34445NDW6VpiiJWZVse0OIiuDrBI6gHGfj7VD8VvWjRTsW3C5CgZYeYnH1p7fXQijd25KM1RLjta8rMiqEGMrkZJ9fnWvF4+XL/j0IrycWCt0HWzBL5bcKpJJ5sW35+1S3Crouoz+Hb4nqaqEdySMEdcnb/fWprsrdAyOmRnZgM+29Py+FeOPZ/A1/VMedqEWyAmrvw681oCeY2Pxqk24qw9nZ8MVPUbfEVmh7WhfkwnOyxCSto5c1qAD0rdFxTpOYwqmjR0EUaOtEi2FpUqVNKgTQWNGIoUi0tlgDVHzNvT2YVG3orPYDW5mKglNifxcvktRb30h5s31NOLpi22f+PahxwKeorM609I6WJR6bGl2NaEP5xzww1evIU34GjiBVbUANQAbP3dR08/apqOzJ+7v8/hU7DbBRVa3+wrLKfCKqYqEY6b9uZiJgqMYz4at5SR+J9W3I/hqozcZdcjx3bGdsj9hTo8LJlnaYuvPx4+KLsEpMQOZA+JFcy4rxu6OBrYAkjnj4bj2pl4kkiHJJZee+dqfj+lX/ACYq/qs/xRbu23FEZFhRwcnVJjfYchke/wDhVMuNIwRnbfPX35UkomBXf8bxlix+qOF5PlVkyezQe4ODsdiAdvemTakOuMkONwcnGf8AKnWsnn0GB8OlauDj2PL3p941U+rE48lTe5L12c4r48SsRhuTD3GxqyWMulgR0Nc17HXOiRoyfveZf/0K6FaNyry2XE8eRo9fhyfdxJsvcb8jRA4ptZ7xr8BRtqJOfS5DijR0BTR4xT5FsNSpUqcUBmhSNityaFKKWyRncuBUTeyin90ueVQ3EYsUupTB7GbHfNJZRvjFB0GjW9kT1rBlxoZFVo2S6Knnipa3vTjfeo+HhOo7tTxOEAbajS/VLostlc7dwPI0bqARoZTy55yK5rcLgkHH15fSu08cgVbeTbOFOM9D0NcduL1ixVgp354Ga9F9MpuP+HI+oyvZcjK7lXAXOSMEbHboabBhg88n05H406kgBRnzggkYx6aeuf7VMh1roy1XQl7x6NhWwatDSWnoQ6DBqyTQyawXq20VVMc8NgLXEIU6TrAz7HY5+Wa7dw/hcQABJPvnH6VwV5MeYcwQw+IORXoPhJ1qjeqq31AP71zvJxQ620dXD5GRQlLJNF0gKNwBtW6rmjxQCtEbGRXJyY/VmybdLkIi04joCtR46JJYWlSpU4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Categorize following into queries, hotspots, spatial outlier, colocation, location prediction: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Which countries are very different from their neighbors?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Which highway-stretches have abnormally high accident rates ?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Forecast landfall location for a Hurricane brewing over an ocean?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(d) Which retail-store-types often co-locate in shopping malls?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(e) What is the distance between Beijing and Chicago?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MTEhUUEhQWFBUXFxUVFBUVFRUXFhYWFxcXFhQYFBQYHCggGBolHBYXITEhJSkrLi4uFx8zODMsNygtLisBCgoKDg0OGhAQGiwcHBwsLCwsLCwsLCwsLCwsLCwsLCwsLCwsLCwsLCwsLCwsLDcsLCwsLDcsLCw3LCw3LCwsLP/AABEIAQ4AuwMBIgACEQEDEQH/xAAcAAABBAMBAAAAAAAAAAAAAAADAAQFBgECBwj/xABAEAACAQMCAwYDBgIJAwUAAAABAgMABBESIQUxQQYHEyJRYXGBkRQyQlKhwRUjCDNicrHR4fDxFyRDVGOSssL/xAAaAQACAwEBAAAAAAAAAAAAAAAAAwECBAUG/8QAJhEAAwACAgIBBAIDAAAAAAAAAAECAxEhMQQSQQUTIlFCgTJhcf/aAAwDAQACEQMRAD8A7gKRpCoDttaXcls/2KYwzr5lIVSHx+A6gcZ9aAJ7NZzXl2z7W8YuJVhjuZ3lYlQg0A5HPOwxjBqzy9le0uMmZz7C6AP7CrepT2O9ZrINeT+01vxK0lVbySZXI1LmdmyM4yCrEc69Bd1XEpbjhkEkxLPhlLHmwViASepqHOiVWy30qwKzUFhUqxSNACzSFeau9SS8HFZVLTLrdBbKrMoZcBV0YOD5s+9eieDo6wRCU5kCIHP9oAav1qWtEJj2lSrFQSZpVis0AKlSpUAKlSpUAKlSpUAKsVmsUAIUiKQpGgDzzfXkfDe0jyOMReIS2B91ZowSQB6MauXbnvZgjgX+HTJJMWGQUYhUH3sg4qkd6XDWueOmCLZ5RCg1AgZKbn3GB+lH7a904sbRrhJ2lKadaeGMYJwSCDsB70zSF8/BYe03Z+fj1lZ3kARJgGWRGYhcE4JVsHkRyPrU3xpLzhPBoUtAJJotCyFU1rpOS7aeZFPe6OUpwmHxh4WkyD+Z5NtZ0nzY2Oau8bBhkEEHkQcgj2IqrfwWRxLsj3zSrJ4fElBBIxJGmgx/30zuPhv7U97X99Soxj4egkPLxpM6SeQ8NBu3xOKF/SE4Rhbe5UKBqaJsABiWGpST1+631qd7nOylstjFctErzS5fW4DFRnChM/d5dKnjsrz0QXZLvXuFuVh4ogQSadDiMxlCx8pZTzQ+vtRe0nereW19cQLaq6qdMKnVqOP/ACZUeZTkbDl61bu1Pd1DfXkVzLIwEaqvhrjD6XLrljyG+KuAtkyG0rqAwGwMgegPpUbROmcEi72bz7RGLq2gOHXAaNleMMQCUZjkHHXFd/Q5H61wHv0gxxO3P5o4x8xIR+4rvluMKo9h/hRQSc77wu8/+HzCBLdpH0htTkomD+U4Jb5VC2vfnF4JMls/jDkqMDG3vrO6/SuidseC29xbymeNHKxSFGYAsnlJ8p6cq4t3Edn47m5kmlXWIFUqCMqXfO5B54A/Wha0D3skf+s98jhpbNVhY7AiRSfhI2xPyrrvZLtBHfWsdzGGVXz5WxlSpKsDj3FadseFpPZTxuiv/LcqCAcMFJUr6HIrnH9HbirtDcW7brGUkT28TVqH1XPzo7QdPk7JSpUqqXFSpUqAFSpUqAFWKzWKAEKw5rIqnd680a8Pk8aWaFCyKzQAGQ5YeUAkbHrvQDOVca7Txr2kFyzhoYpFj1ruoUR6Cc+zOd67dedo7JEDS3MCo2AC0iYOeXWvNknDeE/gvrgf3rQn/wCrVY+Cd2lpfJ/2PEVkkX+sV4iulTywn3hv61dpC02i3d7va+xm4fJBb3McshaPCRsG2BBO42xinXcFMTYSapC2mZgFJz4Y0qcDPIHnVZ/6FXH/AKuL/wCD1Y+F9100HD57aO70yzujM6hgoVfwjBzv1NHGgW97G39Ilx9ltRnfxmOM/wDttzFTndLx63PDrWIzRrKAY/DLqHLKTsFJzyqqnucvJ3U3l/4iqAoI1uwUcguvYU1HcZcB8reRhQcowRw4x907bA/A0ca0Tzs7pmsM2Kb8PhZI0Rm1MqKrN+YgAFvmRn51zrvG7H3Esk10L+aGBYvPCniNso8wVFYA59KoWbKZ328RR+J24VlYQrHr0kHSTJqIb0OAD867tbcRhbSFkQkgFQHUkgjoAd6859k+xtnxF2jgvZRKFL6ZoAuoDbK4kbOCd6u3Z7ubktruGf7WCsThxhCHOOm5wAau9aKLZfu33HI7Wxnd2UMY3WNSRl3YYAUdedcu/o88WjR7i2YgPJoePP49IKsB7jY/OrT277sZOI3JmN4UXAVIyhZUHXTuOZzmobhnciY5Udr1hoYN/LQo+35X1bVC1ol72dbv7mOON3kYKiqSxYgADG+TXEf6Ptyi3V2moDWkZQE4JCs/IdcAiug94nYd+JLEq3LQrHq1JuyPnTguuRlhp2J9aqPBu5Jopkke8OEYN/KQo5wc41Z2/wBTQtaJfZ2QVmmnEL1IInlkOlI1LsT0AG9RvZLtVBxCIy2+rSrFGDrpYEb8snaqltk7SrFNOI8SigTXNIkSctUjBR8Mk8+dADylTXh3EIp0EkMiSIeTIwZffcdadUAKsVmsUAIUw45wuK5heGZQ8bjDA/UEHoQd80/FCu5NKM3opP0GaCGcQ7pez3DZ4p1ulikmSVkAkbBCDYFBkcznel2FSCDj86WQY2yxyKxHmC6QCcN1GoEDNMu7Tu5h4lDJdXDyrqkdYxGQvXLNkg53OMe1SXZ7hjcF41Hbh9cF2mlS2NXXGoLtkNt75q4svfZrvJsbwyBXMJjBYibSmVHNlOcED60Ph/efYzXgtY2YhvKs5AELP+RWO5J9eVUXvn7Lx/a7Mwqkf2h/BfQoBLFh5yOR2NXziXd3byWttaofCSCRJSVUanK5zknqTzNRpFts37Yd49nYMY3LSTBc+FGMkZ5a2Oy/Oi9i+8G04j5YiY5gCTC+A2BjJUjZhv0qi92HBoL2/wCIXNygldJ2VFcBlA1MAdJ64UCi9seCx2HGeHXFqgiWaVYpFUALksA2APVW3+Ao0g2yy943eKnD8QxKJrptJEZzpUHIBfTvk42Ubmsdh+8UXkn2W6ga2utJbQysFcDnp1gEH2P61X+7vh0c/GeJzzDXJFKyx6twoLkZAPXCAD03q6douyQub2zug+j7OSWAXzOOajV6Zo4QcsqFpZxwdormRU0JFZmVliXmWxqIRRuTjpU5D3u8LJUGV1J6GJ8g+h251Ue1/akcO43czFSzNaIkYHLxDuur+zt0qw9z3BIGtTeOUnnuGZ5XKg6Dn+rAI2waGCfJZu03bezsURp5DmRdUaKpZ2XbfT0G/XFQfZnvYsrt/DAkilOrQkgXDkZICuDjUfQ4qt3PD4r7tNJFcr4kcMIKxt90lQhAI6jLk464rfvt7MwQQRXltGsMkUqAmNQoYEjSSF6ggUaQbZZOB96tlcNHGRLHNJJ4XgtGSyt6sRsBTftV3sW9ncvbNBO7pjUQFUEkAjTk5bnzqL44kdpxXh1/oVVulMU+w2kZFCt7E55+1OrzhS3faMMMabOGNpeR1O4fw1PwBz8qNINs17bd5Nhpmsp4rgl41DhVVSPEQMFBZhuARvipXuZtLdOHK9t4hEjuXMukPrViuPLtgY2qW7c8Gilsrv8AlI0jROQxVdRZVOk6sZyMVSe7m+aDs5NMpwy/aWU+h1EA/WjtcB0b9r++HwLhobSETiMlZXYsF1A4ITT6dSam7TiNnx7h8mqM5XOqNiNUUoU6WUjpvsaY9yHAo1sftDgPLcMzOzDJwrEAZPPqT8anOzPYz7Je3lyHGi4xoiVdIQDds42JyTjHrQ9ErZTe5ftBa2tjOtxOsRSdsh2AG4AGgczyOfeus8N4nDcRiSCRZUPJkII/TrXD+6zsba3lzevcx+IsUzKikkLku5OQOfIVY+wlktjxy8s4tSwtCs0aEkgHK8vqR8qGiE9HWKxSpVUuIVWu8Tjn2OwmmC6mwEQHkWc6Rn23zViLUORQRggEehANBDOBd1veTBYQNb3CyFdbOrphsauY0Z23329aluBcX/inHUu1if7NBG2hmU4GlWwx6AknlXWm4dAP/DHvuf5a8/pTmCNQMKAB6AAD6CrNoro4H3i9vobu6s5bYOy2zGR1ZSpyHUn9F5+9df7DdsoeJRO8SshRtLo2MjqpyNiCKl4+D24bUIIg2CCRGuSDzGcU6t7dEGEVVHooA/wqG0SkcMk4tNwDil0zwtJbXLM64OAdTFgVblqBJBBqS4GbnjfEobx42hs7Uq0YY5DODq2/MTtk8gBXXrtEYYdVYejAEfQ1rHJgYVcDoBsPkBR7B6nJuM3EnBOLTXZiaS0ux52X8D5yfbIOTvzDVNcE7ePxG+jWzSVbaJZHuHZR/M2wiAb9d+eavzxahhsEHmCAQflWIoY4xhQqeygL+gqHa+QUs4ja9o45+O/abq1l8Mr4EStEzENnSrMpHPduXLNOrftG3CeJ3ccFvNJZs4LIiP8Ay3wMmLbGnO1dfubvTzxty/0oH8YVcaupx70t546GLDXZyftbezWXE4eLxwSGCaJfEVlKlcrpZZPyNjSRms8V43P2ikitrWJ4bZHDzyOQQcYxnG2RvgZ5muzIRIvmAZSOR3BHoQa3t7ZIxpRVRfRQFH0FNVpoX6tFT7zuzhuuHMkW0kGmWI9cx8wD0JUHeonuQtHa2lvZyXmupMmRvvOkfkX5c66OaHbwrGoRFCqowqgYAHoBRsnRQu8XvDtbVZ7QmT7QYiBhPKC6+U6jsRv0qk92nay0NiOFTaw8xljDBdSfzSSucb9fTpXbrnh8MhzJEjn1ZFJ+pFZisIUIKxopHIqigj4ECjaIaZxfs328fgsTWF9byFombwmXADqzZ5nYjfYirXwvvAZbW44hdq0du0gSzi0/zCAuNyPzNk5O1dAmto3xrRWx+ZQcfDNbvaoy6WVSvQFQR9OVGw0zi/cj2otleaFyVnubhnQaSVYEE41DYY3503ft7apx6S6lWVEWE2uNIZhIr4JKg5xtXbY+HxKcrGin1CgH6gVr/C4devwo9f5tC6vrijYaYW0nWRFdfusAwyCNiMjIPKiVkClUFhm8lD8et3WheHUbAUsma3haseGKyXAoIHIfFNJbzfamtxOTypuIdR32H+96h1okczlm3G/wNYgu8Z1bY51r4qA8yen/ABW8rAKSV+APWstZf0NmP2Rtx2oBYLGpc8ts5+gFDn4oyjL4QfiOS2B6bCtUtVSTXqWNzs6rgj4gY58h8qq3H+OyW9xrWUTppHlYgHUdsKdgF2zyzWduq+TXMyukSHEe0sJyFaTbGnCnBPXSDvULxjiWsZjkOtTsDttz5Haoq+7SCUkPBoLDDMNJJH97mKj5ruM6RodFGw3Az8jStcmhLUnSez/aH+QGO7ZwcMNsgHlzNTa8XYqGU+U7e9cmtVSMFo5CVfBII3G35hz6Hl+9W/gF+H1R5yQFfPrnnt60ybpUIyY59d/JbE4o560dL9jUVEAOtOBIBWlZDE2iUW6Jo8clRiP6U6iY01UQSCPRlNM4zTlDTUyoalWAazViBVis1igBo1Cc0R6A4qjLGUNaTCtY63Zc1VsNDR1xvTV59RwDt1pzPGTt0plLCRyrHlyMbE8hUfr0GwHw/wBajuJ3x/CfhRPtiBQuSWbYAep3OagOJ3qxjdgPUnYD5ms1VxwdDFjTfIG+lYA5JJI336mq1xq11RqRzCjfmamZLxZdkYNnqDWt1b7DqOVVW5NDlPoo63mPJIQfQ8mX59aexTK2AFL+hbYUVrKPWSwVsk7EN+xrM0qLsBk/lXyjb55xTG0+hBH3upJF0klnOMZHIc/pVs4JE0Uyspz5QCD1+dQVlOGkj1ADzYAUZ+8cc66Jw/hwIOfbfqBk0vJTWtEJLnY4M3y9v86STmldWzFjpB36/IU+s7U9RWiXwjDkhb4NrG5+lS8MtChhXHKnMagU+GKch4zTlKAhoyGtMspoMK3oYNbirkGaxWaxUgNmFCZKKxrQ0tsshuy0NjinLUCQUm2XkBzobpiiZoT71kockV3iMQQucHG529eZH6AfOuY9sxKwiLEkOwLAclJ6H5V2K/hyrb8l2/eqfc2wLEEZHTOCCfcY/elTqXs34/zjRQJb54ZFjQZJ0jDDIAJ9PXn9Kv1rDIVyxQZ6Kp+XM86zb8HiD+JoGs43PTHpUiiVaq9hmPG53tlPv+CO0m2RnmcjB+A6VsvZRQp1SEnO3LTnpkDnVtkX059Nqi+NymKFyDk4wDjr60vdLoPtz2yF4FblpEAGCrjc+oP4R+9dWj0A52z7VzTsRbNLKqhskDOc5wBz1HpXSR2eJ5yY/uinTjbMWa0uBwJFJ2rLMBW1vwVUP32NacQ4U5GUYZ9Dtn50z7dIz+0sKjCjIagYonzgtgjoafQyadjvUwyKklVoyUyilPpTuMmtUsU0OVoooSGiLTkVNqxWaxUkDZhQyaKaGwpdFjRqBJR2ptOcUiy6ASbU3Z62Lc80BmFZKHINImRv6HlVDukmDMPDOQxw2rbGdtquZmwdt6YT8LZmLDqc8/Wq8GrBansi7PVpGvGrrpzj5Zo5NGnsWQZPX0pjOcVWqSNUv2DxkESHnhCR9Rn9M1FcXtxIpT82n67ZNHEpByDg+o/WsxEZq00qWitS097JLs3wA8PZpMh0cYJH4Rzzmp+24sWAaMa0PIjfao6yvDp0scqenPHyPSnKQ+GD58g76V22ptV6rgw1O3ySy3upPLhSDuG/anCzalzy9z/lULasM5bpyHT6daJJxlFOCM+3WoWXfyLeFt/ijM0JzkjPvg8um9Ghx6fUU3HaEk4VPr/lTz7Zr204PU+lROk+yai0uUHiNOFNMi+KzFc1qhmdkmhoqmm0T5pwlaJKMJWKzWKuQAY0M1u1aUtlgbCm8q05aguKRYxDRoxQGtwTTspWhgJ5VlpDUxqluAadbdKRiPWh6TyquiTW7AZSD8qql5FgkVZ7llUZY4FUzj13NI/8kKg5am8xPuANh+tQsfszTgpi8OjxqPSq7HxWaL+vXWv51GCPiOXvU7Z3SSLqQ5H6g9QR0NMeNwae1sfo5AyDjFT9tGJk1jZ/xDoTVfiORit7S5aM+X6VZ6a0zPcN9Bb+5kzpYFMdBz+tQ1zfKhC6XOeoGR9asjTrOAGGG6Go1eH5JGQR0PSqTjSGw+NdMzw0s7aUBzjn0+tTJl0eXr1NN+DBkOk4xg7jf6ms3mAc0t6VGbyG6eh0bk4pzaS5qEWQnlTmzmx1rTjbMdSkWiBqdIaibGfNSsVa5FsLSpUqaVG7Ghs9bOaATS6Lm4atZKGTvWkz0myUzZWoeo52ptLMRWEus1mbGoeLJnnWrHBoSSbVrPMArMdgASfTYZ51Vlktlc4rdF3PoNhUcwpzPuc+u/1350Aio2dCUkhvPFkenqNtx1B9qhrdfssnMmJ8AkjdWxnf1+IqwUG/tRJEykEnBZCBkhgNtuePhTpv2WmWj8X/AKY6T1rY86j+CT64VzzHlPy5fpUi1KZNzqtGM04gl3Podz7E+g+IP1puBWzDr+vxqZpIq0WOGzAUY3Hr6/ChT2JbkKzwDiWF0MM43HwqeABAI+hp32FS9kc3JVTWmVZeEydDRoOEuOe9WASj0ouatMpCmxjw+1K86lYxQQaOlaJKMJSpUqYVGchpu7UeSm7il0WQNn3rSRtqTLQJc1ny9Eg7gZFMYpMNRriXC0yQ75rC6aYxE5E2aiOPSn+qH3WKrIccg4znPUY22zzpy0hEZIYAjfmATpKkgbcjyJ96i7pVlXUFBUaTryVVdjnBONRDAAA4xmtePHudsdHYO4A/Dy5D5U1NHAIOlgeWzD7rbAkj60NxWeuGb55BYoyA525/h679D9aHRVYDBJ07gZ9MnAqE+SWQ3B1KTTRnbfOPnv8A41MuNqiYD/3zgeY6cbb5Ow/yqQ4vdeHhMEsfwjc+m3rU1vY6/wAmtfoKhraTlj19vnURcyz4AC6Wb7qnzO23RF5AepNFs+GOmmWZyzMPIpP3B+LONs8ulQ5a5YPGkuWSkUhUgjmKnG4tpAI3J5fvUAtFcnSQPiPY07FlcrSMuXFNPkuNq4dFbbJGcUZWqm2VwcA5IxVrspdaBqdFKjDlw+nI6VqcIaZoadRU6WZmGpUqVOKjVxQHFHegPS6LIE1AkFFagOazZeiURd43P0FRZvcVYJbLXt60Bezydc1i9eS+mNrG6LqQANQzp2B57dffFBvgdGW30yDHiZ075ZSgQbkBsbelTUXC0Xlz9aZXEBjxpDMQcDJULoO5JAwAP7WCRn3rTFvWh0kfKzaGJXOk5CnQrqMcyc6SoGAOuxpm56+tSU0I8zZ1EE/d3JAyPDJyAd3OAehqOlUfhII6EDHyx7cqM0/JowXvgETRoW35A/Hln3oBFEjNZl2an0ST2anDEZVh5yNKqAoGfPjPTIGxPtioO57PRlyqs6schpWdseX8oz5jjHsM9amSpEeAFCHAxuuQwIIwuS+CzHYAkkfGmfELdIzpjWUHmziR1QAD7xGMb9QMnatM6+ROK6l8MjZOCpE/nMhkIAUCUhiOfmfkpyQcbgYrEjvGq+IScaifMW0ZY9TzAGN63mh8NhpuJZZyowqhW1Dc5yQRo3/T4VITxkgBzqIADHDeYgYxqq1Y/uS0h1ZHw29goHp2oqA4e/ht4R6bDJz74zU9Aaxy9PRL/Y94dbI+UPlbmCP8KOkxtziVzp/Dpxv6nflTSPIII5ipG+tDPGMc+Y/5+NNTaW0Zci50+mPLLicTnCk56aqmIap1hw5w3IjB2O4q32wOBnnitWC3XZk8iJl/ixyKVIUq2GUbsKBIKctQ9IqjLDM0NYx1p5IooEy1ntEpgg+9Z1GglQNwaXj9KzVpDFQ5RvWg3sYdSOuDj2JGOux59a2iGRSaDNSmWTIK9jVgcgOc4Gw8vMI+kE5OoDcY5/WOmYnds5GVJO2SuxIHRT0qVvo9KuqmPJBG+oFgAV+8MHlgbZ3FRkrAqCMtkDDkDJXmowBkYz13q+TmTXi4GprdK1NZWsiNRJQ3ChAT95D5Thvxfe3XfGB6dBvUdxKzDJpiUo7BslGYKBjOZBzDHljmcdKkLFiAxGcAeYKCWZSCDpwM5HMVG8c8Mbo3hTchpIjGkj/yAk5UYPT22rRPIqFrJwRiFkxpm1tJoTSVBkwNzjS3lUfrvTs3B8R9Yx5jsCdvTIzjO1QvZe/jjny3mZjozsBGFzjCYxknA2PImpm5H8x/j7ftTJtwuB+bG/bTX9mt1a5bUDnOCT1zT2zY8jReEFS4Vx5W/wBg/wC/WrMeCxdMj51mrE6r2E3mUfiyHiqf4ZH5PmaCvBwOTH6VKQqFAA6U/FD3yY8+VUuBKlOIxQ6Ila5RkbC0qVKnFALUGQ0VqC4pdFjRztTeV9sGjE01uTWfIA3OTmmkj4P6UVJMtgU8/hYO5bHXl/rWN46p8F0b2kwAxTiN80xlEaAlmOB1wAPqetBTiA8JpFB/sgn3wM0xTS7GKW+hpxmQITqIA8zDUwGW2YZOD8MjcAVCHbOBhSWbBzq1k746FMcqf3HEGfcheWOX71HyHNTdJI34445NDW6VpiiJWZVse0OIiuDrBI6gHGfj7VD8VvWjRTsW3C5CgZYeYnH1p7fXQijd25KM1RLjta8rMiqEGMrkZJ9fnWvF4+XL/j0IrycWCt0HWzBL5bcKpJJ5sW35+1S3Crouoz+Hb4nqaqEdySMEdcnb/fWprsrdAyOmRnZgM+29Py+FeOPZ/A1/VMedqEWyAmrvw681oCeY2Pxqk24qw9nZ8MVPUbfEVmh7WhfkwnOyxCSto5c1qAD0rdFxTpOYwqmjR0EUaOtEi2FpUqVNKgTQWNGIoUi0tlgDVHzNvT2YVG3orPYDW5mKglNifxcvktRb30h5s31NOLpi22f+PahxwKeorM609I6WJR6bGl2NaEP5xzww1evIU34GjiBVbUANQAbP3dR08/apqOzJ+7v8/hU7DbBRVa3+wrLKfCKqYqEY6b9uZiJgqMYz4at5SR+J9W3I/hqozcZdcjx3bGdsj9hTo8LJlnaYuvPx4+KLsEpMQOZA+JFcy4rxu6OBrYAkjnj4bj2pl4kkiHJJZee+dqfj+lX/ACYq/qs/xRbu23FEZFhRwcnVJjfYchke/wDhVMuNIwRnbfPX35UkomBXf8bxlix+qOF5PlVkyezQe4ODsdiAdvemTakOuMkONwcnGf8AKnWsnn0GB8OlauDj2PL3p941U+rE48lTe5L12c4r48SsRhuTD3GxqyWMulgR0Nc17HXOiRoyfveZf/0K6FaNyry2XE8eRo9fhyfdxJsvcb8jRA4ptZ7xr8BRtqJOfS5DijR0BTR4xT5FsNSpUqcUBmhSNityaFKKWyRncuBUTeyin90ueVQ3EYsUupTB7GbHfNJZRvjFB0GjW9kT1rBlxoZFVo2S6Knnipa3vTjfeo+HhOo7tTxOEAbajS/VLostlc7dwPI0bqARoZTy55yK5rcLgkHH15fSu08cgVbeTbOFOM9D0NcduL1ixVgp354Ga9F9MpuP+HI+oyvZcjK7lXAXOSMEbHboabBhg88n05H406kgBRnzggkYx6aeuf7VMh1roy1XQl7x6NhWwatDSWnoQ6DBqyTQyawXq20VVMc8NgLXEIU6TrAz7HY5+Wa7dw/hcQABJPvnH6VwV5MeYcwQw+IORXoPhJ1qjeqq31AP71zvJxQ620dXD5GRQlLJNF0gKNwBtW6rmjxQCtEbGRXJyY/VmybdLkIi04joCtR46JJYWlSpU4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0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Traditional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3497"/>
            <a:ext cx="8610600" cy="408530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Classical Statistics 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samples: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ndependent and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dentically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istributed (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i.i.d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Simplifies mathematics underlying statistical methods, e.g., Linear Regression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Certain amount of “clustering” of spatial events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are not independent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 </a:t>
            </a:r>
            <a:r>
              <a:rPr lang="en-US" altLang="en-US" sz="1600" dirty="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metrics</a:t>
            </a:r>
          </a:p>
          <a:p>
            <a:pPr lvl="2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 and local Moran’s I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Heterogeneity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may not be identically distributed!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two places on Earth are exactly alike!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0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“Degree of Clustering”: K-Function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Purpose: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a point dataset with a complete spatial random (CSR) data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set of points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</a:t>
            </a:r>
            <a:r>
              <a:rPr lang="el-GR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λ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intensity of event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Interpretation: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k(h, data) with </a:t>
            </a: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CSR)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data)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CSR):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Points are CSR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&gt; means Points are clustered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&lt; means Points are de-clustered 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74668" y="2135730"/>
            <a:ext cx="6924675" cy="380676"/>
            <a:chOff x="451" y="1121"/>
            <a:chExt cx="4362" cy="247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4532900"/>
                </p:ext>
              </p:extLst>
            </p:nvPr>
          </p:nvGraphicFramePr>
          <p:xfrm>
            <a:off x="451" y="1128"/>
            <a:ext cx="92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8" name="Equation" r:id="rId3" imgW="1079280" imgH="228600" progId="Equation.3">
                    <p:embed/>
                  </p:oleObj>
                </mc:Choice>
                <mc:Fallback>
                  <p:oleObj name="Equation" r:id="rId3" imgW="1079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" y="1128"/>
                          <a:ext cx="921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456" y="1121"/>
              <a:ext cx="335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[number of events within distance </a:t>
              </a:r>
              <a:r>
                <a:rPr lang="en-US" altLang="en-US" sz="1600" i="1" dirty="0">
                  <a:solidFill>
                    <a:srgbClr val="FF0000"/>
                  </a:solidFill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h</a:t>
              </a: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of an arbitrary event</a:t>
              </a:r>
              <a:r>
                <a:rPr lang="en-US" altLang="en-US" sz="18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]</a:t>
              </a: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75" y="2638831"/>
            <a:ext cx="3356109" cy="23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2065" y="4129069"/>
            <a:ext cx="5180409" cy="1686059"/>
            <a:chOff x="172065" y="4129069"/>
            <a:chExt cx="5180409" cy="1686059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" b="68729"/>
            <a:stretch/>
          </p:blipFill>
          <p:spPr bwMode="auto">
            <a:xfrm>
              <a:off x="172065" y="4129069"/>
              <a:ext cx="5180409" cy="139175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3395" y="5469523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CSR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1514" y="5469523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Clustered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33093" y="5476574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De-clustered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03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Definition</a:t>
            </a:r>
          </a:p>
          <a:p>
            <a:endParaRPr lang="en-US" altLang="en-US" sz="2000" dirty="0"/>
          </a:p>
          <a:p>
            <a:pPr marL="457200" lvl="1" indent="0">
              <a:buNone/>
            </a:pPr>
            <a:endParaRPr lang="en-US" altLang="en-US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of some pair of spatial feature types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pairs are frequently co-located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Statistical significance</a:t>
            </a:r>
          </a:p>
          <a:p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4836" y="2127532"/>
            <a:ext cx="8539164" cy="974727"/>
            <a:chOff x="428" y="1667"/>
            <a:chExt cx="5379" cy="61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360560"/>
                </p:ext>
              </p:extLst>
            </p:nvPr>
          </p:nvGraphicFramePr>
          <p:xfrm>
            <a:off x="428" y="1667"/>
            <a:ext cx="1485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6" name="Equation" r:id="rId3" imgW="1180800" imgH="253800" progId="Equation.3">
                    <p:embed/>
                  </p:oleObj>
                </mc:Choice>
                <mc:Fallback>
                  <p:oleObj name="Equation" r:id="rId3" imgW="11808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" y="1667"/>
                          <a:ext cx="1485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913" y="1680"/>
              <a:ext cx="389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effectLst/>
                </a:rPr>
                <a:t>[number of type</a:t>
              </a:r>
              <a:r>
                <a:rPr lang="en-US" altLang="en-US" sz="2800" b="1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2800" b="1" i="1" dirty="0">
                  <a:solidFill>
                    <a:srgbClr val="FF0000"/>
                  </a:solidFill>
                  <a:effectLst/>
                </a:rPr>
                <a:t>j </a:t>
              </a:r>
              <a:r>
                <a:rPr lang="en-US" altLang="en-US" sz="2800" dirty="0">
                  <a:effectLst/>
                </a:rPr>
                <a:t>event within distance </a:t>
              </a:r>
              <a:r>
                <a:rPr lang="en-US" altLang="en-US" sz="2800" i="1" dirty="0">
                  <a:effectLst/>
                </a:rPr>
                <a:t>h</a:t>
              </a:r>
              <a:r>
                <a:rPr lang="en-US" altLang="en-US" sz="2800" dirty="0">
                  <a:effectLst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effectLst/>
                </a:rPr>
                <a:t>	of a randomly chosen type</a:t>
              </a:r>
              <a:r>
                <a:rPr lang="en-US" altLang="en-US" sz="2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effectLst/>
                </a:rPr>
                <a:t>i</a:t>
              </a:r>
              <a:r>
                <a:rPr lang="en-US" altLang="en-US" sz="2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2800" dirty="0">
                  <a:effectLst/>
                </a:rPr>
                <a:t>event]</a:t>
              </a:r>
            </a:p>
          </p:txBody>
        </p:sp>
      </p:grp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8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Estimating K-Function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76471" y="3704926"/>
            <a:ext cx="5697538" cy="641350"/>
            <a:chOff x="487" y="1656"/>
            <a:chExt cx="3589" cy="40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1160910"/>
                </p:ext>
              </p:extLst>
            </p:nvPr>
          </p:nvGraphicFramePr>
          <p:xfrm>
            <a:off x="487" y="1673"/>
            <a:ext cx="88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0" name="Equation" r:id="rId3" imgW="1041120" imgH="241200" progId="Equation.3">
                    <p:embed/>
                  </p:oleObj>
                </mc:Choice>
                <mc:Fallback>
                  <p:oleObj name="Equation" r:id="rId3" imgW="1041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73"/>
                          <a:ext cx="886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384" y="1656"/>
              <a:ext cx="26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[number of type</a:t>
              </a:r>
              <a:r>
                <a:rPr lang="en-US" altLang="en-US" sz="1800" b="1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>
                  <a:solidFill>
                    <a:srgbClr val="FF0000"/>
                  </a:solidFill>
                  <a:effectLst/>
                </a:rPr>
                <a:t>j </a:t>
              </a:r>
              <a:r>
                <a:rPr lang="en-US" altLang="en-US" sz="1800" dirty="0">
                  <a:effectLst/>
                </a:rPr>
                <a:t>event within distance </a:t>
              </a:r>
              <a:r>
                <a:rPr lang="en-US" altLang="en-US" sz="1800" i="1" dirty="0">
                  <a:effectLst/>
                </a:rPr>
                <a:t>h</a:t>
              </a:r>
              <a:r>
                <a:rPr lang="en-US" altLang="en-US" sz="1800" dirty="0">
                  <a:effectLst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	of a randomly chosen type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 err="1">
                  <a:solidFill>
                    <a:srgbClr val="FF0000"/>
                  </a:solidFill>
                  <a:effectLst/>
                </a:rPr>
                <a:t>i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dirty="0">
                  <a:effectLst/>
                </a:rPr>
                <a:t>event]</a:t>
              </a:r>
            </a:p>
          </p:txBody>
        </p:sp>
      </p:grp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003359" y="1736954"/>
            <a:ext cx="6965950" cy="383758"/>
            <a:chOff x="425" y="1121"/>
            <a:chExt cx="4388" cy="249"/>
          </a:xfrm>
        </p:grpSpPr>
        <p:graphicFrame>
          <p:nvGraphicFramePr>
            <p:cNvPr id="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2695047"/>
                </p:ext>
              </p:extLst>
            </p:nvPr>
          </p:nvGraphicFramePr>
          <p:xfrm>
            <a:off x="425" y="1130"/>
            <a:ext cx="92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1" name="Equation" r:id="rId7" imgW="1079280" imgH="228600" progId="Equation.3">
                    <p:embed/>
                  </p:oleObj>
                </mc:Choice>
                <mc:Fallback>
                  <p:oleObj name="Equation" r:id="rId7" imgW="1079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" y="1130"/>
                          <a:ext cx="92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456" y="1121"/>
              <a:ext cx="335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[number of events within distance </a:t>
              </a:r>
              <a:r>
                <a:rPr lang="en-US" altLang="en-US" sz="1600" i="1" dirty="0">
                  <a:solidFill>
                    <a:srgbClr val="FF0000"/>
                  </a:solidFill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h</a:t>
              </a: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of an arbitrary event</a:t>
              </a:r>
              <a:r>
                <a:rPr lang="en-US" altLang="en-US" sz="18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860109" y="5004865"/>
                <a:ext cx="7911461" cy="470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dirty="0">
                    <a:effectLst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pt-BR" alt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pt-BR" altLang="en-US" sz="200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sz="2000" b="0" i="0" smtClean="0">
                        <a:effectLst/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pt-BR" alt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ctrlPr>
                              <a:rPr lang="pt-BR" altLang="en-US" sz="2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sz="1800" dirty="0">
                    <a:effectLst/>
                  </a:rPr>
                  <a:t>; A is the area of the study region.</a:t>
                </a: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109" y="5004865"/>
                <a:ext cx="7911461" cy="470193"/>
              </a:xfrm>
              <a:prstGeom prst="rect">
                <a:avLst/>
              </a:prstGeom>
              <a:blipFill rotWithShape="0">
                <a:blip r:embed="rId9"/>
                <a:stretch>
                  <a:fillRect t="-96104" b="-1506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 bwMode="auto">
          <a:xfrm>
            <a:off x="4533899" y="4316888"/>
            <a:ext cx="281940" cy="68797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392930" y="2106841"/>
            <a:ext cx="281940" cy="55575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1292853" y="2668309"/>
                <a:ext cx="6764031" cy="570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effectLst/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pt-BR" alt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pt-BR" altLang="en-US" sz="200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sz="2000" b="0" i="0" smtClean="0">
                        <a:effectLst/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pt-BR" alt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ctrlPr>
                              <a:rPr lang="pt-BR" altLang="en-US" sz="2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altLang="en-US" sz="2000" b="0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en-US" sz="20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effectLst/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𝑒𝑣𝑒𝑛𝑡𝑠</m:t>
                        </m:r>
                      </m:num>
                      <m:den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𝐴𝑟𝑒𝑎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𝑠𝑡𝑢𝑑𝑦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𝑟𝑒𝑔𝑖𝑜𝑛</m:t>
                        </m:r>
                      </m:den>
                    </m:f>
                  </m:oMath>
                </a14:m>
                <a:r>
                  <a:rPr lang="en-US" altLang="en-US" sz="1800" dirty="0"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2853" y="2668309"/>
                <a:ext cx="6764031" cy="5708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2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Pattern Family 2: Co-locations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9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 K-function for Example Data</a:t>
            </a:r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21517" y="3642534"/>
            <a:ext cx="22176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Function for Example Data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52" y="2131197"/>
            <a:ext cx="4747063" cy="360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0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Background: Association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e.g. (Diaper in T =&gt; Beer in T)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Support: probability (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Diaper and Beer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T) = 2/5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Confidence: probability (Beer in T | Diaper in T) = 2/2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based pruning using monotonicity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15" y="1851623"/>
            <a:ext cx="5707117" cy="21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9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Spatial Pattern Families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Limitations </a:t>
            </a:r>
            <a:r>
              <a:rPr lang="en-US" sz="2400" dirty="0"/>
              <a:t>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to eliminate infrequent item-sets as soon as possible?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6" y="1876535"/>
            <a:ext cx="3731577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4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Eliminate infrequent singleton sets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547250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659" y="1863441"/>
            <a:ext cx="2165131" cy="207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1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Make pairs from frequent items &amp; prune infrequent pairs!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379235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416" y="1890575"/>
            <a:ext cx="1912111" cy="206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5632" y="4341676"/>
            <a:ext cx="4314825" cy="946150"/>
            <a:chOff x="304800" y="4839407"/>
            <a:chExt cx="4555909" cy="945300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4839407"/>
              <a:ext cx="63020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MB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65379" y="4839407"/>
              <a:ext cx="48575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BJ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3667" y="4839407"/>
              <a:ext cx="56829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MJ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1029" y="4839407"/>
              <a:ext cx="542899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9149" y="4839407"/>
              <a:ext cx="62703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78132" y="4839407"/>
              <a:ext cx="482577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CJ</a:t>
              </a:r>
            </a:p>
          </p:txBody>
        </p:sp>
        <p:cxnSp>
          <p:nvCxnSpPr>
            <p:cNvPr id="24" name="Straight Connector 23"/>
            <p:cNvCxnSpPr>
              <a:stCxn id="18" idx="2"/>
            </p:cNvCxnSpPr>
            <p:nvPr/>
          </p:nvCxnSpPr>
          <p:spPr>
            <a:xfrm>
              <a:off x="620698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</p:cNvCxnSpPr>
            <p:nvPr/>
          </p:nvCxnSpPr>
          <p:spPr>
            <a:xfrm>
              <a:off x="620698" y="5337434"/>
              <a:ext cx="135724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2"/>
            </p:cNvCxnSpPr>
            <p:nvPr/>
          </p:nvCxnSpPr>
          <p:spPr>
            <a:xfrm flipH="1">
              <a:off x="974693" y="5337434"/>
              <a:ext cx="45717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1431872" y="5337434"/>
              <a:ext cx="177315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0" idx="2"/>
            </p:cNvCxnSpPr>
            <p:nvPr/>
          </p:nvCxnSpPr>
          <p:spPr>
            <a:xfrm flipH="1">
              <a:off x="974693" y="5337434"/>
              <a:ext cx="1373123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2"/>
            </p:cNvCxnSpPr>
            <p:nvPr/>
          </p:nvCxnSpPr>
          <p:spPr>
            <a:xfrm>
              <a:off x="2347816" y="5337434"/>
              <a:ext cx="1917609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1" idx="2"/>
            </p:cNvCxnSpPr>
            <p:nvPr/>
          </p:nvCxnSpPr>
          <p:spPr>
            <a:xfrm flipH="1">
              <a:off x="1977946" y="5337434"/>
              <a:ext cx="114453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2"/>
            </p:cNvCxnSpPr>
            <p:nvPr/>
          </p:nvCxnSpPr>
          <p:spPr>
            <a:xfrm>
              <a:off x="3122479" y="5337434"/>
              <a:ext cx="82546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2"/>
            </p:cNvCxnSpPr>
            <p:nvPr/>
          </p:nvCxnSpPr>
          <p:spPr>
            <a:xfrm flipH="1">
              <a:off x="1977946" y="5337434"/>
              <a:ext cx="193030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2"/>
            </p:cNvCxnSpPr>
            <p:nvPr/>
          </p:nvCxnSpPr>
          <p:spPr>
            <a:xfrm>
              <a:off x="3908254" y="5337434"/>
              <a:ext cx="357171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2"/>
            </p:cNvCxnSpPr>
            <p:nvPr/>
          </p:nvCxnSpPr>
          <p:spPr>
            <a:xfrm flipH="1">
              <a:off x="3205025" y="5337434"/>
              <a:ext cx="14143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2"/>
            </p:cNvCxnSpPr>
            <p:nvPr/>
          </p:nvCxnSpPr>
          <p:spPr>
            <a:xfrm flipH="1">
              <a:off x="4265425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81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15577"/>
              </p:ext>
            </p:extLst>
          </p:nvPr>
        </p:nvGraphicFramePr>
        <p:xfrm>
          <a:off x="6126988" y="1842181"/>
          <a:ext cx="2640912" cy="203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Milk,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</a:rPr>
                        <a:t> Juice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Bread,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</a:rPr>
                        <a:t> Cookies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Milk,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cookies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Milk, 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Bread, Juice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Cookies,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Juice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295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Make triples from frequent pairs &amp; Prune infrequent triples!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142" y="1876536"/>
            <a:ext cx="2612500" cy="137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429" y="2408232"/>
            <a:ext cx="1626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642" y="1890576"/>
            <a:ext cx="1664082" cy="161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247697"/>
            <a:ext cx="6256283" cy="244891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6154" y="5955651"/>
              <a:ext cx="7302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0652" y="5968384"/>
              <a:ext cx="1114425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0546" y="5952686"/>
              <a:ext cx="900113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984081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8116" y="5984081"/>
              <a:ext cx="7937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6182" y="5984081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383203" y="4435366"/>
            <a:ext cx="596859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MB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65951" y="4435366"/>
            <a:ext cx="460048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BJ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48996" y="4435366"/>
            <a:ext cx="538226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MJ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794694" y="4435366"/>
            <a:ext cx="51417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BC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154459" y="4435366"/>
            <a:ext cx="59385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MC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240987" y="4435366"/>
            <a:ext cx="45704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CJ</a:t>
            </a:r>
          </a:p>
        </p:txBody>
      </p:sp>
      <p:cxnSp>
        <p:nvCxnSpPr>
          <p:cNvPr id="24" name="Straight Connector 23"/>
          <p:cNvCxnSpPr>
            <a:stCxn id="18" idx="2"/>
          </p:cNvCxnSpPr>
          <p:nvPr/>
        </p:nvCxnSpPr>
        <p:spPr bwMode="auto">
          <a:xfrm>
            <a:off x="68238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2"/>
          </p:cNvCxnSpPr>
          <p:nvPr/>
        </p:nvCxnSpPr>
        <p:spPr bwMode="auto">
          <a:xfrm>
            <a:off x="682385" y="4933841"/>
            <a:ext cx="1285427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2"/>
          </p:cNvCxnSpPr>
          <p:nvPr/>
        </p:nvCxnSpPr>
        <p:spPr bwMode="auto">
          <a:xfrm flipH="1">
            <a:off x="1017647" y="4933841"/>
            <a:ext cx="432986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</p:cNvCxnSpPr>
          <p:nvPr/>
        </p:nvCxnSpPr>
        <p:spPr bwMode="auto">
          <a:xfrm>
            <a:off x="1450634" y="4933841"/>
            <a:ext cx="1679324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2"/>
          </p:cNvCxnSpPr>
          <p:nvPr/>
        </p:nvCxnSpPr>
        <p:spPr bwMode="auto">
          <a:xfrm flipH="1">
            <a:off x="1017647" y="4933841"/>
            <a:ext cx="13004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2"/>
          </p:cNvCxnSpPr>
          <p:nvPr/>
        </p:nvCxnSpPr>
        <p:spPr bwMode="auto">
          <a:xfrm>
            <a:off x="2318109" y="4933841"/>
            <a:ext cx="1816135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</p:cNvCxnSpPr>
          <p:nvPr/>
        </p:nvCxnSpPr>
        <p:spPr bwMode="auto">
          <a:xfrm flipH="1">
            <a:off x="1967812" y="4933841"/>
            <a:ext cx="1083969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</p:cNvCxnSpPr>
          <p:nvPr/>
        </p:nvCxnSpPr>
        <p:spPr bwMode="auto">
          <a:xfrm>
            <a:off x="3051780" y="4933841"/>
            <a:ext cx="78178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2"/>
          </p:cNvCxnSpPr>
          <p:nvPr/>
        </p:nvCxnSpPr>
        <p:spPr bwMode="auto">
          <a:xfrm flipH="1">
            <a:off x="1967812" y="4933841"/>
            <a:ext cx="18281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2"/>
          </p:cNvCxnSpPr>
          <p:nvPr/>
        </p:nvCxnSpPr>
        <p:spPr bwMode="auto">
          <a:xfrm>
            <a:off x="3795974" y="4933841"/>
            <a:ext cx="338271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2"/>
          </p:cNvCxnSpPr>
          <p:nvPr/>
        </p:nvCxnSpPr>
        <p:spPr bwMode="auto">
          <a:xfrm flipH="1">
            <a:off x="3129957" y="4933841"/>
            <a:ext cx="133955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2"/>
          </p:cNvCxnSpPr>
          <p:nvPr/>
        </p:nvCxnSpPr>
        <p:spPr bwMode="auto">
          <a:xfrm flipH="1">
            <a:off x="413424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842410" y="3878558"/>
            <a:ext cx="702233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724151" y="3878558"/>
            <a:ext cx="649098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MBJ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3570923" y="3911426"/>
            <a:ext cx="571551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BCJ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1724151" y="3247696"/>
            <a:ext cx="78265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MBCJ</a:t>
            </a:r>
          </a:p>
        </p:txBody>
      </p:sp>
      <p:cxnSp>
        <p:nvCxnSpPr>
          <p:cNvPr id="41" name="Straight Connector 40"/>
          <p:cNvCxnSpPr>
            <a:stCxn id="37" idx="0"/>
            <a:endCxn id="40" idx="2"/>
          </p:cNvCxnSpPr>
          <p:nvPr/>
        </p:nvCxnSpPr>
        <p:spPr bwMode="auto">
          <a:xfrm flipV="1">
            <a:off x="1192809" y="3579561"/>
            <a:ext cx="921950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2"/>
            <a:endCxn id="38" idx="0"/>
          </p:cNvCxnSpPr>
          <p:nvPr/>
        </p:nvCxnSpPr>
        <p:spPr bwMode="auto">
          <a:xfrm flipH="1">
            <a:off x="2048700" y="3579561"/>
            <a:ext cx="66059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2"/>
            <a:endCxn id="39" idx="0"/>
          </p:cNvCxnSpPr>
          <p:nvPr/>
        </p:nvCxnSpPr>
        <p:spPr bwMode="auto">
          <a:xfrm>
            <a:off x="2114759" y="3579561"/>
            <a:ext cx="1741939" cy="331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2"/>
          </p:cNvCxnSpPr>
          <p:nvPr/>
        </p:nvCxnSpPr>
        <p:spPr bwMode="auto">
          <a:xfrm flipH="1">
            <a:off x="684444" y="4210423"/>
            <a:ext cx="508365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2"/>
          </p:cNvCxnSpPr>
          <p:nvPr/>
        </p:nvCxnSpPr>
        <p:spPr bwMode="auto">
          <a:xfrm>
            <a:off x="1192809" y="4210423"/>
            <a:ext cx="22689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2"/>
          </p:cNvCxnSpPr>
          <p:nvPr/>
        </p:nvCxnSpPr>
        <p:spPr bwMode="auto">
          <a:xfrm>
            <a:off x="1192809" y="4210423"/>
            <a:ext cx="1754864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2"/>
          </p:cNvCxnSpPr>
          <p:nvPr/>
        </p:nvCxnSpPr>
        <p:spPr bwMode="auto">
          <a:xfrm flipH="1">
            <a:off x="684444" y="4210423"/>
            <a:ext cx="1364256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2"/>
          </p:cNvCxnSpPr>
          <p:nvPr/>
        </p:nvCxnSpPr>
        <p:spPr bwMode="auto">
          <a:xfrm>
            <a:off x="2048700" y="4210423"/>
            <a:ext cx="19817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2"/>
          </p:cNvCxnSpPr>
          <p:nvPr/>
        </p:nvCxnSpPr>
        <p:spPr bwMode="auto">
          <a:xfrm>
            <a:off x="2048700" y="4210423"/>
            <a:ext cx="1609821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2"/>
          </p:cNvCxnSpPr>
          <p:nvPr/>
        </p:nvCxnSpPr>
        <p:spPr bwMode="auto">
          <a:xfrm flipH="1">
            <a:off x="2947673" y="4243292"/>
            <a:ext cx="909025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2"/>
          </p:cNvCxnSpPr>
          <p:nvPr/>
        </p:nvCxnSpPr>
        <p:spPr bwMode="auto">
          <a:xfrm flipH="1">
            <a:off x="3658522" y="4243292"/>
            <a:ext cx="198177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2"/>
          </p:cNvCxnSpPr>
          <p:nvPr/>
        </p:nvCxnSpPr>
        <p:spPr bwMode="auto">
          <a:xfrm>
            <a:off x="3856698" y="4243292"/>
            <a:ext cx="445178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2468029" y="3845690"/>
            <a:ext cx="64766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MCJ</a:t>
            </a:r>
          </a:p>
        </p:txBody>
      </p:sp>
      <p:cxnSp>
        <p:nvCxnSpPr>
          <p:cNvPr id="54" name="Straight Connector 53"/>
          <p:cNvCxnSpPr>
            <a:stCxn id="40" idx="2"/>
            <a:endCxn id="53" idx="0"/>
          </p:cNvCxnSpPr>
          <p:nvPr/>
        </p:nvCxnSpPr>
        <p:spPr bwMode="auto">
          <a:xfrm>
            <a:off x="2114759" y="3579561"/>
            <a:ext cx="67638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3" idx="2"/>
          </p:cNvCxnSpPr>
          <p:nvPr/>
        </p:nvCxnSpPr>
        <p:spPr bwMode="auto">
          <a:xfrm flipH="1">
            <a:off x="1419706" y="4177555"/>
            <a:ext cx="1371435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>
            <a:off x="2791142" y="4177555"/>
            <a:ext cx="151073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2"/>
          </p:cNvCxnSpPr>
          <p:nvPr/>
        </p:nvCxnSpPr>
        <p:spPr bwMode="auto">
          <a:xfrm flipH="1">
            <a:off x="2246876" y="4177555"/>
            <a:ext cx="544266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610312" y="4684603"/>
            <a:ext cx="20521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examined only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12 subsets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instead of 64!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67840"/>
              </p:ext>
            </p:extLst>
          </p:nvPr>
        </p:nvGraphicFramePr>
        <p:xfrm>
          <a:off x="6126988" y="1842181"/>
          <a:ext cx="2640912" cy="203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Milk,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</a:rPr>
                        <a:t> Juice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Bread,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</a:rPr>
                        <a:t> Cookies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Milk,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Cookies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Milk, 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Bread, Juice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Cookies,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Juice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593455" y="3933543"/>
            <a:ext cx="2174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triples generated due to monotonicity!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How??</a:t>
            </a:r>
          </a:p>
        </p:txBody>
      </p:sp>
    </p:spTree>
    <p:extLst>
      <p:ext uri="{BB962C8B-B14F-4D97-AF65-F5344CB8AC3E}">
        <p14:creationId xmlns:p14="http://schemas.microsoft.com/office/powerpoint/2010/main" val="1941407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Rules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 is a core concept!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is defined using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</a:t>
            </a:r>
            <a:endParaRPr lang="en-US" altLang="en-US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algorithm uses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</a:t>
            </a:r>
            <a:r>
              <a:rPr lang="en-US" alt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 Support for pruning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spatial data is embedded in continuous space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Transactionizing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continuous space is non-trivial !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6470"/>
          <a:stretch/>
        </p:blipFill>
        <p:spPr bwMode="auto">
          <a:xfrm>
            <a:off x="933987" y="2428549"/>
            <a:ext cx="57071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64" y="4084300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25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(Han 95) vs. Cross-K Function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8" y="3964464"/>
            <a:ext cx="1767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Feature A,B, and, C,  &amp; instances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A1, A2, B1, B2, C1, C2</a:t>
            </a:r>
            <a:endParaRPr lang="en-US" altLang="en-US" sz="1600" dirty="0"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13985"/>
            <a:ext cx="5105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 </a:t>
            </a:r>
            <a:r>
              <a:rPr lang="en-US" altLang="en-US" sz="12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threshold 0.5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feature, e.g.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722952" y="2398469"/>
            <a:ext cx="310694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563329"/>
            <a:ext cx="4572000" cy="1887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(Han 95) vs. Cross-K Function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8" y="3964464"/>
            <a:ext cx="1767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Feature A,B, and, C,  &amp; instances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A1, A2, B1, B2, C1, C2</a:t>
            </a:r>
            <a:endParaRPr lang="en-US" altLang="en-US" sz="1600" dirty="0"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13985"/>
            <a:ext cx="5105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 </a:t>
            </a:r>
            <a:r>
              <a:rPr lang="en-US" altLang="en-US" sz="12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threshold 0.5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feature, e.g.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722952" y="2398469"/>
            <a:ext cx="310694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563329"/>
            <a:ext cx="4572000" cy="1887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249487" y="5109102"/>
            <a:ext cx="502822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 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ith appropriate threshold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effectLst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3598227"/>
            <a:ext cx="477272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* (area) 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* (area)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Cross-K(A, C) = 0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3582038"/>
            <a:ext cx="4800600" cy="215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61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/>
              <a:t>Spatial Colocation (</a:t>
            </a:r>
            <a:r>
              <a:rPr lang="en-US" sz="3800" dirty="0" err="1"/>
              <a:t>Shekhar</a:t>
            </a:r>
            <a:r>
              <a:rPr lang="en-US" sz="3800" dirty="0"/>
              <a:t> 2001)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180136" y="1504336"/>
            <a:ext cx="8963863" cy="40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Features: </a:t>
            </a:r>
            <a:r>
              <a:rPr lang="en-US" altLang="en-US" sz="1600" dirty="0">
                <a:effectLst/>
              </a:rPr>
              <a:t>A. B. C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Feature Instances: </a:t>
            </a:r>
            <a:r>
              <a:rPr lang="en-US" altLang="en-US" sz="1600" dirty="0"/>
              <a:t>A1, A2, B1, B2, C1, C2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>
                <a:effectLst/>
              </a:rPr>
              <a:t>Feature Subsets: </a:t>
            </a:r>
            <a:r>
              <a:rPr lang="en-US" altLang="en-US" sz="1600" dirty="0">
                <a:effectLst/>
              </a:rPr>
              <a:t>(A,B), (A,C), (B,C), (A,B,C)</a:t>
            </a: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ratio (</a:t>
            </a:r>
            <a:r>
              <a:rPr lang="en-US" altLang="en-US" sz="1800" b="1" dirty="0" err="1">
                <a:effectLst/>
              </a:rPr>
              <a:t>pr</a:t>
            </a:r>
            <a:r>
              <a:rPr lang="en-US" altLang="en-US" sz="1800" b="1" dirty="0">
                <a:effectLst/>
              </a:rPr>
              <a:t>):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	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(A, (A,B)) = fraction of A instances</a:t>
            </a:r>
            <a:r>
              <a:rPr lang="en-US" altLang="en-US" sz="1600" dirty="0"/>
              <a:t> neighboring f</a:t>
            </a:r>
            <a:r>
              <a:rPr lang="en-US" altLang="en-US" sz="1600" dirty="0">
                <a:effectLst/>
              </a:rPr>
              <a:t>eature {B} = 2/2 = 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(B, (A,B)) = ½ = 0.5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index </a:t>
            </a:r>
            <a:r>
              <a:rPr lang="en-US" altLang="en-US" sz="1800" dirty="0">
                <a:effectLst/>
              </a:rPr>
              <a:t>(A,B) = </a:t>
            </a:r>
            <a:r>
              <a:rPr lang="en-US" altLang="en-US" sz="1600" b="1" dirty="0">
                <a:effectLst/>
              </a:rPr>
              <a:t>pi</a:t>
            </a:r>
            <a:r>
              <a:rPr lang="en-US" altLang="en-US" sz="1600" dirty="0">
                <a:effectLst/>
              </a:rPr>
              <a:t>(A,B) = min{ 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</a:t>
            </a:r>
            <a:r>
              <a:rPr lang="en-US" altLang="en-US" sz="1600" dirty="0"/>
              <a:t>A</a:t>
            </a:r>
            <a:r>
              <a:rPr lang="en-US" altLang="en-US" sz="1600" dirty="0">
                <a:effectLst/>
              </a:rPr>
              <a:t>, (A,B)), 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(B, (A,B)) } </a:t>
            </a:r>
            <a:r>
              <a:rPr lang="en-US" altLang="en-US" sz="1600" dirty="0"/>
              <a:t>= min (1, ½ ) = </a:t>
            </a:r>
            <a:r>
              <a:rPr lang="en-US" altLang="en-US" sz="1600" dirty="0">
                <a:effectLst/>
              </a:rPr>
              <a:t>0.5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/>
              <a:t>pi</a:t>
            </a:r>
            <a:r>
              <a:rPr lang="en-US" altLang="en-US" sz="1600" dirty="0"/>
              <a:t>(B, C) = min{ 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(B, (B,C)), 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(C, (B,C)) } = min (1,1) =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Index Properties: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1600" dirty="0">
                <a:effectLst/>
              </a:rPr>
              <a:t>(1) </a:t>
            </a:r>
            <a:r>
              <a:rPr lang="en-US" altLang="en-US" sz="1600" u="sng" dirty="0">
                <a:effectLst/>
              </a:rPr>
              <a:t>Computational</a:t>
            </a:r>
            <a:r>
              <a:rPr lang="en-US" altLang="en-US" sz="1600" dirty="0">
                <a:effectLst/>
              </a:rPr>
              <a:t>: Non-monotonically decreasing like support measure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>
                <a:effectLst/>
              </a:rPr>
              <a:t>	(2)</a:t>
            </a:r>
            <a:r>
              <a:rPr lang="en-US" altLang="en-US" sz="1600" u="sng" dirty="0">
                <a:effectLst/>
              </a:rPr>
              <a:t> Statistical</a:t>
            </a:r>
            <a:r>
              <a:rPr lang="en-US" altLang="en-US" sz="1600" dirty="0">
                <a:effectLst/>
              </a:rPr>
              <a:t>: </a:t>
            </a:r>
            <a:r>
              <a:rPr lang="en-US" altLang="en-US" sz="1600" dirty="0"/>
              <a:t>Upper</a:t>
            </a:r>
            <a:r>
              <a:rPr lang="en-US" altLang="en-US" sz="1600" dirty="0">
                <a:effectLst/>
              </a:rPr>
              <a:t> bound on Ripley’s Cross-K function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baseline="-25000" dirty="0">
              <a:effectLst/>
            </a:endParaRPr>
          </a:p>
        </p:txBody>
      </p:sp>
      <p:pic>
        <p:nvPicPr>
          <p:cNvPr id="6" name="Picture 36" descr="colo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0" y="1602640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7859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Participation Index &gt;= Cross-K Function </a:t>
            </a:r>
          </a:p>
        </p:txBody>
      </p:sp>
      <p:graphicFrame>
        <p:nvGraphicFramePr>
          <p:cNvPr id="18" name="Group 45"/>
          <p:cNvGraphicFramePr>
            <a:graphicFrameLocks noGrp="1"/>
          </p:cNvGraphicFramePr>
          <p:nvPr>
            <p:extLst/>
          </p:nvPr>
        </p:nvGraphicFramePr>
        <p:xfrm>
          <a:off x="228600" y="3813585"/>
          <a:ext cx="8673588" cy="669972"/>
        </p:xfrm>
        <a:graphic>
          <a:graphicData uri="http://schemas.openxmlformats.org/drawingml/2006/table">
            <a:tbl>
              <a:tblPr/>
              <a:tblGrid>
                <a:gridCol w="1541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3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Cross-K (A,B)</a:t>
                      </a: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2/6 = 0.33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3/6 = 0.5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6/6 = 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 (A,B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2/3 = 0.66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718630" y="1625164"/>
            <a:ext cx="7184557" cy="2163903"/>
            <a:chOff x="2320925" y="3429000"/>
            <a:chExt cx="5603875" cy="1905003"/>
          </a:xfrm>
        </p:grpSpPr>
        <p:grpSp>
          <p:nvGrpSpPr>
            <p:cNvPr id="83991" name="Group 93"/>
            <p:cNvGrpSpPr>
              <a:grpSpLocks/>
            </p:cNvGrpSpPr>
            <p:nvPr/>
          </p:nvGrpSpPr>
          <p:grpSpPr bwMode="auto">
            <a:xfrm>
              <a:off x="2320925" y="3429000"/>
              <a:ext cx="1870075" cy="1905002"/>
              <a:chOff x="644525" y="3429000"/>
              <a:chExt cx="1870075" cy="1905002"/>
            </a:xfrm>
          </p:grpSpPr>
          <p:sp>
            <p:nvSpPr>
              <p:cNvPr id="84024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5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26" name="AutoShape 100"/>
              <p:cNvCxnSpPr>
                <a:cxnSpLocks noChangeShapeType="1"/>
                <a:stCxn id="84025" idx="1"/>
                <a:endCxn id="84024" idx="6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27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28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29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30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1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32" name="AutoShape 110"/>
              <p:cNvCxnSpPr>
                <a:cxnSpLocks noChangeShapeType="1"/>
                <a:stCxn id="84033" idx="1"/>
                <a:endCxn id="84031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33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4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35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grpSp>
          <p:nvGrpSpPr>
            <p:cNvPr id="83992" name="Group 94"/>
            <p:cNvGrpSpPr>
              <a:grpSpLocks/>
            </p:cNvGrpSpPr>
            <p:nvPr/>
          </p:nvGrpSpPr>
          <p:grpSpPr bwMode="auto">
            <a:xfrm>
              <a:off x="4191000" y="3429000"/>
              <a:ext cx="1870075" cy="1905003"/>
              <a:chOff x="644525" y="3429000"/>
              <a:chExt cx="1870075" cy="1905003"/>
            </a:xfrm>
          </p:grpSpPr>
          <p:sp>
            <p:nvSpPr>
              <p:cNvPr id="84011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2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3" name="AutoShape 100"/>
              <p:cNvCxnSpPr>
                <a:cxnSpLocks noChangeShapeType="1"/>
                <a:stCxn id="84012" idx="1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14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15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16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17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8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9" name="AutoShape 110"/>
              <p:cNvCxnSpPr>
                <a:cxnSpLocks noChangeShapeType="1"/>
                <a:stCxn id="84020" idx="1"/>
                <a:endCxn id="84018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20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1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22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sp>
          <p:nvSpPr>
            <p:cNvPr id="83993" name="Oval 93"/>
            <p:cNvSpPr>
              <a:spLocks noChangeArrowheads="1"/>
            </p:cNvSpPr>
            <p:nvPr/>
          </p:nvSpPr>
          <p:spPr bwMode="auto">
            <a:xfrm>
              <a:off x="6477000" y="3581402"/>
              <a:ext cx="165100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3994" name="AutoShape 97"/>
            <p:cNvSpPr>
              <a:spLocks noChangeArrowheads="1"/>
            </p:cNvSpPr>
            <p:nvPr/>
          </p:nvSpPr>
          <p:spPr bwMode="auto">
            <a:xfrm>
              <a:off x="7127875" y="3564470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3995" name="AutoShape 100"/>
            <p:cNvCxnSpPr>
              <a:cxnSpLocks noChangeShapeType="1"/>
              <a:stCxn id="83994" idx="1"/>
              <a:endCxn id="83993" idx="6"/>
            </p:cNvCxnSpPr>
            <p:nvPr/>
          </p:nvCxnSpPr>
          <p:spPr bwMode="auto">
            <a:xfrm rot="10800000" flipV="1">
              <a:off x="6642101" y="3649135"/>
              <a:ext cx="540941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3996" name="Text Box 120"/>
            <p:cNvSpPr txBox="1">
              <a:spLocks noChangeArrowheads="1"/>
            </p:cNvSpPr>
            <p:nvPr/>
          </p:nvSpPr>
          <p:spPr bwMode="auto">
            <a:xfrm>
              <a:off x="7350125" y="3496701"/>
              <a:ext cx="463550" cy="44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A.1</a:t>
              </a:r>
            </a:p>
          </p:txBody>
        </p:sp>
        <p:sp>
          <p:nvSpPr>
            <p:cNvPr id="83997" name="Text Box 121"/>
            <p:cNvSpPr txBox="1">
              <a:spLocks noChangeArrowheads="1"/>
            </p:cNvSpPr>
            <p:nvPr/>
          </p:nvSpPr>
          <p:spPr bwMode="auto">
            <a:xfrm>
              <a:off x="7307263" y="4190067"/>
              <a:ext cx="512762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A.3</a:t>
              </a:r>
            </a:p>
          </p:txBody>
        </p:sp>
        <p:sp>
          <p:nvSpPr>
            <p:cNvPr id="83998" name="Text Box 129"/>
            <p:cNvSpPr txBox="1">
              <a:spLocks noChangeArrowheads="1"/>
            </p:cNvSpPr>
            <p:nvPr/>
          </p:nvSpPr>
          <p:spPr bwMode="auto">
            <a:xfrm>
              <a:off x="6096000" y="3506040"/>
              <a:ext cx="498475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B.1</a:t>
              </a:r>
            </a:p>
          </p:txBody>
        </p:sp>
        <p:sp>
          <p:nvSpPr>
            <p:cNvPr id="83999" name="AutoShape 107"/>
            <p:cNvSpPr>
              <a:spLocks noChangeArrowheads="1"/>
            </p:cNvSpPr>
            <p:nvPr/>
          </p:nvSpPr>
          <p:spPr bwMode="auto">
            <a:xfrm>
              <a:off x="7162800" y="4258735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0" name="Oval 108"/>
            <p:cNvSpPr>
              <a:spLocks noChangeArrowheads="1"/>
            </p:cNvSpPr>
            <p:nvPr/>
          </p:nvSpPr>
          <p:spPr bwMode="auto">
            <a:xfrm>
              <a:off x="6462712" y="4955980"/>
              <a:ext cx="166688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4001" name="AutoShape 110"/>
            <p:cNvCxnSpPr>
              <a:cxnSpLocks noChangeShapeType="1"/>
              <a:stCxn id="84002" idx="1"/>
              <a:endCxn id="84000" idx="6"/>
            </p:cNvCxnSpPr>
            <p:nvPr/>
          </p:nvCxnSpPr>
          <p:spPr bwMode="auto">
            <a:xfrm rot="10800000" flipV="1">
              <a:off x="6629401" y="5023713"/>
              <a:ext cx="588963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002" name="AutoShape 114"/>
            <p:cNvSpPr>
              <a:spLocks noChangeArrowheads="1"/>
            </p:cNvSpPr>
            <p:nvPr/>
          </p:nvSpPr>
          <p:spPr bwMode="auto">
            <a:xfrm>
              <a:off x="7162800" y="4939046"/>
              <a:ext cx="222250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3" name="Text Box 123"/>
            <p:cNvSpPr txBox="1">
              <a:spLocks noChangeArrowheads="1"/>
            </p:cNvSpPr>
            <p:nvPr/>
          </p:nvSpPr>
          <p:spPr bwMode="auto">
            <a:xfrm>
              <a:off x="7391400" y="4876429"/>
              <a:ext cx="496888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A.2</a:t>
              </a:r>
            </a:p>
          </p:txBody>
        </p:sp>
        <p:sp>
          <p:nvSpPr>
            <p:cNvPr id="84004" name="Text Box 129"/>
            <p:cNvSpPr txBox="1">
              <a:spLocks noChangeArrowheads="1"/>
            </p:cNvSpPr>
            <p:nvPr/>
          </p:nvSpPr>
          <p:spPr bwMode="auto">
            <a:xfrm>
              <a:off x="6054725" y="4878764"/>
              <a:ext cx="498475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1075" y="3429000"/>
              <a:ext cx="1863725" cy="19050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cxnSp>
          <p:nvCxnSpPr>
            <p:cNvPr id="84006" name="AutoShape 100"/>
            <p:cNvCxnSpPr>
              <a:cxnSpLocks noChangeShapeType="1"/>
              <a:stCxn id="84017" idx="2"/>
              <a:endCxn id="84022" idx="3"/>
            </p:cNvCxnSpPr>
            <p:nvPr/>
          </p:nvCxnSpPr>
          <p:spPr bwMode="auto">
            <a:xfrm rot="5400000">
              <a:off x="4700686" y="4416855"/>
              <a:ext cx="58717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7" name="AutoShape 100"/>
            <p:cNvCxnSpPr>
              <a:cxnSpLocks noChangeShapeType="1"/>
              <a:stCxn id="83999" idx="2"/>
              <a:endCxn id="84000" idx="7"/>
            </p:cNvCxnSpPr>
            <p:nvPr/>
          </p:nvCxnSpPr>
          <p:spPr bwMode="auto">
            <a:xfrm rot="5400000">
              <a:off x="6607541" y="4425515"/>
              <a:ext cx="552709" cy="5578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8" name="AutoShape 100"/>
            <p:cNvCxnSpPr>
              <a:cxnSpLocks noChangeShapeType="1"/>
              <a:stCxn id="83994" idx="3"/>
              <a:endCxn id="84000" idx="1"/>
            </p:cNvCxnSpPr>
            <p:nvPr/>
          </p:nvCxnSpPr>
          <p:spPr bwMode="auto">
            <a:xfrm rot="5400000">
              <a:off x="6239178" y="3981744"/>
              <a:ext cx="1246975" cy="7510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9" name="AutoShape 100"/>
            <p:cNvCxnSpPr>
              <a:cxnSpLocks noChangeShapeType="1"/>
              <a:stCxn id="83999" idx="0"/>
            </p:cNvCxnSpPr>
            <p:nvPr/>
          </p:nvCxnSpPr>
          <p:spPr bwMode="auto">
            <a:xfrm rot="16200000" flipV="1">
              <a:off x="6688802" y="3674401"/>
              <a:ext cx="524929" cy="6437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10" name="AutoShape 100"/>
            <p:cNvCxnSpPr>
              <a:cxnSpLocks noChangeShapeType="1"/>
            </p:cNvCxnSpPr>
            <p:nvPr/>
          </p:nvCxnSpPr>
          <p:spPr bwMode="auto">
            <a:xfrm rot="16200000" flipV="1">
              <a:off x="6310942" y="3976060"/>
              <a:ext cx="1205243" cy="7207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6467413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0000"/>
                </a:solidFill>
              </a:rPr>
              <a:t>Association</a:t>
            </a:r>
            <a:r>
              <a:rPr lang="en-US" sz="3800" dirty="0"/>
              <a:t> Vs. </a:t>
            </a:r>
            <a:r>
              <a:rPr lang="en-US" sz="3800" dirty="0">
                <a:solidFill>
                  <a:srgbClr val="00B050"/>
                </a:solidFill>
              </a:rPr>
              <a:t>Colocation</a:t>
            </a:r>
            <a:r>
              <a:rPr lang="en-US" sz="3800" dirty="0"/>
              <a:t> </a:t>
            </a:r>
            <a:endParaRPr lang="en-US" sz="3800" dirty="0">
              <a:solidFill>
                <a:srgbClr val="FF0000"/>
              </a:solidFill>
            </a:endParaRPr>
          </a:p>
        </p:txBody>
      </p:sp>
      <p:graphicFrame>
        <p:nvGraphicFramePr>
          <p:cNvPr id="222245" name="Group 37"/>
          <p:cNvGraphicFramePr>
            <a:graphicFrameLocks noGrp="1"/>
          </p:cNvGraphicFramePr>
          <p:nvPr>
            <p:extLst/>
          </p:nvPr>
        </p:nvGraphicFramePr>
        <p:xfrm>
          <a:off x="403122" y="1759988"/>
          <a:ext cx="8436077" cy="2834155"/>
        </p:xfrm>
        <a:graphic>
          <a:graphicData uri="http://schemas.openxmlformats.org/drawingml/2006/table">
            <a:tbl>
              <a:tblPr/>
              <a:tblGrid>
                <a:gridCol w="211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Associations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Colocations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underlying space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Discrete market baskets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Continuous geography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event-types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item-types, e.g., Beer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Boolean spatial event-types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collections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Transaction (T)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Neighborhood N(L) of location 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prevalence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Support,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e.g., Pr.[ Beer in T]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index, a lower bound on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Pr.[ A in N(L) | B at L 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conditional probability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Beer in T | Diaper in T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Ratio(A, (A,B))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A in N(L) | B at L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5981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S Reference Sans Serif" panose="020B0604030504040204" pitchFamily="34" charset="0"/>
              </a:rPr>
              <a:t>Why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</a:t>
            </a:r>
            <a:r>
              <a:rPr lang="en-US" sz="3600" dirty="0">
                <a:latin typeface="MS Reference Sans Serif" panose="020B0604030504040204" pitchFamily="34" charset="0"/>
              </a:rPr>
              <a:t> Mining?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Holy Grail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Decision Making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Sensors &amp; Databases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increased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rate of Data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Transactions, Web logs, GPS-track, Remote sensing,  …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Volume (data) &gt;&gt; number of human analysts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Some automation needed</a:t>
            </a:r>
            <a:endParaRPr lang="en-US" altLang="en-US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Database Querying, e.g., SQL3/OGIS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for Patterns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vs. Colocation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9" y="3964464"/>
            <a:ext cx="16527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Spatial feature A,B, C,  &amp; their instances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63145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693456" y="2516453"/>
            <a:ext cx="39821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Ǿ, 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605571"/>
            <a:ext cx="4572000" cy="14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78087" y="5360209"/>
            <a:ext cx="4191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PI(B,C) = min(2/2,2/2) = 1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97763" y="4772878"/>
            <a:ext cx="2688557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</a:t>
            </a:r>
            <a:endParaRPr lang="en-US" altLang="en-US" sz="1800" dirty="0">
              <a:effectLst/>
            </a:endParaRP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PI(A,B) = min(2/2,1/2) = 0.5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4416761"/>
            <a:ext cx="4744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Colocation - Neighborhood graph 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4381699"/>
            <a:ext cx="4572000" cy="1350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10159" y="3126291"/>
            <a:ext cx="4772722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* (area)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* (area)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645231" y="3865638"/>
            <a:ext cx="238398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</a:t>
            </a:r>
            <a:endParaRPr lang="en-US" altLang="en-US" sz="1800" dirty="0">
              <a:effectLst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254407" y="3049467"/>
            <a:ext cx="4567080" cy="133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3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Problem Definition</a:t>
            </a:r>
          </a:p>
        </p:txBody>
      </p:sp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46698"/>
                <a:ext cx="8610600" cy="40921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/>
                  <a:t>Input: </a:t>
                </a:r>
              </a:p>
              <a:p>
                <a:pPr marL="0" indent="0">
                  <a:buNone/>
                </a:pPr>
                <a:r>
                  <a:rPr lang="en-US" sz="2000" dirty="0"/>
                  <a:t>(a) K Boolean feature types (</a:t>
                </a:r>
                <a:r>
                  <a:rPr lang="en-US" sz="2000" dirty="0" err="1"/>
                  <a:t>e.g</a:t>
                </a:r>
                <a:r>
                  <a:rPr lang="en-US" sz="2000" dirty="0"/>
                  <a:t>, presence of a bird nest, tree, etc.)</a:t>
                </a:r>
              </a:p>
              <a:p>
                <a:pPr marL="0" indent="0">
                  <a:buNone/>
                </a:pPr>
                <a:r>
                  <a:rPr lang="en-US" sz="2000" dirty="0"/>
                  <a:t>(b) Feature Instances &lt;feature type, location&gt;</a:t>
                </a:r>
              </a:p>
              <a:p>
                <a:pPr marL="0" indent="0">
                  <a:buNone/>
                </a:pPr>
                <a:r>
                  <a:rPr lang="en-US" sz="2000" dirty="0"/>
                  <a:t>(c) A neighbor relation R over the locations</a:t>
                </a:r>
              </a:p>
              <a:p>
                <a:pPr marL="0" indent="0">
                  <a:buNone/>
                </a:pPr>
                <a:r>
                  <a:rPr lang="en-US" sz="2000" dirty="0"/>
                  <a:t>(d) </a:t>
                </a:r>
                <a:r>
                  <a:rPr lang="en-US" sz="2000" dirty="0" err="1"/>
                  <a:t>Prevalence_threshold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(threshold on participation-index)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Output:</a:t>
                </a:r>
              </a:p>
              <a:p>
                <a:pPr marL="0" indent="0">
                  <a:buNone/>
                </a:pPr>
                <a:r>
                  <a:rPr lang="en-US" sz="2000" dirty="0"/>
                  <a:t>(a) All Co-location rules with prevalence &gt;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</a:t>
                </a:r>
              </a:p>
              <a:p>
                <a:r>
                  <a:rPr lang="en-US" sz="2000" dirty="0"/>
                  <a:t>Co-location rules are defined as subsets of feature-types</a:t>
                </a:r>
              </a:p>
              <a:p>
                <a:r>
                  <a:rPr lang="en-US" sz="2000" dirty="0"/>
                  <a:t>Each instance of co-location rules is a “neighborhood”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46698"/>
                <a:ext cx="8610600" cy="4092102"/>
              </a:xfrm>
              <a:blipFill rotWithShape="0">
                <a:blip r:embed="rId3"/>
                <a:stretch>
                  <a:fillRect l="-779" t="-745" b="-3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584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Basic Concepts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84" y="1615570"/>
            <a:ext cx="8305716" cy="4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5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Concepts: 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Neigborhood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1105253"/>
            <a:ext cx="7599584" cy="55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4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Concepts: Co-location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4" y="1132115"/>
            <a:ext cx="7010400" cy="55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58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Some more Key Concepts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69" y="1506440"/>
            <a:ext cx="6788510" cy="51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54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</a:t>
            </a:r>
          </a:p>
        </p:txBody>
      </p:sp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24" y="1530350"/>
            <a:ext cx="8631751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33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54864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(1/6) </a:t>
            </a:r>
          </a:p>
        </p:txBody>
      </p:sp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30" y="816248"/>
            <a:ext cx="6310139" cy="277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2564"/>
            <a:ext cx="2825578" cy="33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5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54864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(2/6)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30" y="731520"/>
            <a:ext cx="6310139" cy="277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257"/>
            <a:ext cx="3300376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46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54864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(3/6)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980"/>
            <a:ext cx="8022451" cy="5448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277" y="731520"/>
            <a:ext cx="6809723" cy="32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vs. Database Querying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2490"/>
            <a:ext cx="8610600" cy="4026310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Database Querying (e.g., SQL3/OGIS)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answer questions about items not in the database!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Predict tomorrow’s weather or credit-worthiness of a new customer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efficiently answer complex questions beyond joins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What are natural groups of customers?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Which subsets of items are bought together?</a:t>
            </a: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may help with above questions!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Prediction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Clustering, Associations, …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68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54864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(5/6)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975360"/>
            <a:ext cx="8499566" cy="57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80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54864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(6/6)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23109"/>
            <a:ext cx="8697686" cy="57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22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is false about concepts underlying association rules?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a) </a:t>
            </a:r>
            <a:r>
              <a:rPr lang="en-US" sz="2000" dirty="0" err="1"/>
              <a:t>Apriori</a:t>
            </a:r>
            <a:r>
              <a:rPr lang="en-US" sz="2000" dirty="0"/>
              <a:t> algorithm is used for pruning infrequent item-sets</a:t>
            </a:r>
          </a:p>
          <a:p>
            <a:pPr marL="0" indent="0">
              <a:buNone/>
            </a:pPr>
            <a:r>
              <a:rPr lang="en-US" sz="2000" dirty="0"/>
              <a:t>b) Support(diaper, beer) cannot exceed support(diaper) </a:t>
            </a:r>
          </a:p>
          <a:p>
            <a:pPr marL="0" indent="0">
              <a:buNone/>
            </a:pPr>
            <a:r>
              <a:rPr lang="en-US" sz="2000" dirty="0"/>
              <a:t>c) Transactions are not natural for spatial data due to continuity of  </a:t>
            </a:r>
          </a:p>
          <a:p>
            <a:pPr marL="0" indent="0">
              <a:buNone/>
            </a:pPr>
            <a:r>
              <a:rPr lang="en-US" sz="2000" dirty="0"/>
              <a:t>     geographic space </a:t>
            </a:r>
          </a:p>
          <a:p>
            <a:pPr marL="0" indent="0">
              <a:buNone/>
            </a:pPr>
            <a:r>
              <a:rPr lang="en-US" sz="2000" dirty="0"/>
              <a:t>d) Support(diaper) cannot exceed support(diaper, beer)</a:t>
            </a:r>
          </a:p>
        </p:txBody>
      </p:sp>
    </p:spTree>
    <p:extLst>
      <p:ext uri="{BB962C8B-B14F-4D97-AF65-F5344CB8AC3E}">
        <p14:creationId xmlns:p14="http://schemas.microsoft.com/office/powerpoint/2010/main" val="322484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Outliers: Global (</a:t>
            </a:r>
            <a:r>
              <a:rPr lang="en-US" sz="3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vs. Spatial (</a:t>
            </a:r>
            <a:r>
              <a:rPr lang="en-US" sz="3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5" y="2005784"/>
            <a:ext cx="4748980" cy="33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6" y="2154293"/>
            <a:ext cx="3875944" cy="31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563331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53617" y="2281082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2120" y="437043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01615" y="243839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817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Tests: 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Test: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</a:p>
          <a:p>
            <a:endParaRPr lang="en-US" dirty="0"/>
          </a:p>
        </p:txBody>
      </p:sp>
      <p:pic>
        <p:nvPicPr>
          <p:cNvPr id="6" name="Picture 7" descr="vari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r="7280"/>
          <a:stretch/>
        </p:blipFill>
        <p:spPr bwMode="auto">
          <a:xfrm>
            <a:off x="4235615" y="2148343"/>
            <a:ext cx="4725167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1" y="2138511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32155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34117" y="2684206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25963" y="3143863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6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Test: Moran Scatterplot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Test: Moran Scatter Plot</a:t>
            </a:r>
          </a:p>
          <a:p>
            <a:endParaRPr lang="en-US" dirty="0"/>
          </a:p>
        </p:txBody>
      </p:sp>
      <p:pic>
        <p:nvPicPr>
          <p:cNvPr id="5" name="Picture 6" descr="moranscatter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r="12682"/>
          <a:stretch/>
        </p:blipFill>
        <p:spPr bwMode="auto">
          <a:xfrm>
            <a:off x="4495795" y="2294539"/>
            <a:ext cx="4284985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9" y="2284707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71483" y="270386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924802" y="4031225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7839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Neighbor Relationship: W Matrix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5338"/>
            <a:ext cx="8610600" cy="23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3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– Scatterplot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23"/>
            <a:ext cx="8610600" cy="40648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Tests: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Scatter Plot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5259"/>
            <a:ext cx="4274574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at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16" y="2115259"/>
            <a:ext cx="4323179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750139" y="251705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50943" y="3982064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467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Tests: Spatial Z-test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Tests: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Z-test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Algorithmic Structure: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Join on neighbor relation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41765"/>
            <a:ext cx="4087761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u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22" y="2541765"/>
            <a:ext cx="4390828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661651" y="291033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76337" y="2861188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740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 about spatial outliers?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a) Oasis (isolated area of vegetation) is a spatial outlier area in a desert </a:t>
            </a:r>
          </a:p>
          <a:p>
            <a:pPr marL="0" indent="0">
              <a:buNone/>
            </a:pPr>
            <a:r>
              <a:rPr lang="en-US" sz="2000" dirty="0"/>
              <a:t>b) They may detect discontinuities and abrupt changes </a:t>
            </a:r>
          </a:p>
          <a:p>
            <a:pPr marL="0" indent="0">
              <a:buNone/>
            </a:pPr>
            <a:r>
              <a:rPr lang="en-US" sz="2000" dirty="0"/>
              <a:t>c) They are significantly different from their spatial neighbors </a:t>
            </a:r>
          </a:p>
          <a:p>
            <a:pPr marL="0" indent="0">
              <a:buNone/>
            </a:pPr>
            <a:r>
              <a:rPr lang="en-US" sz="2000" dirty="0"/>
              <a:t>d) They are significantly different from entire population </a:t>
            </a:r>
          </a:p>
        </p:txBody>
      </p:sp>
    </p:spTree>
    <p:extLst>
      <p:ext uri="{BB962C8B-B14F-4D97-AF65-F5344CB8AC3E}">
        <p14:creationId xmlns:p14="http://schemas.microsoft.com/office/powerpoint/2010/main" val="245916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9"/>
            <a:ext cx="8610600" cy="4218039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process of discovering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interesting, useful, non-trivial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large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datasets</a:t>
            </a:r>
          </a:p>
          <a:p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pattern families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Hotspots, Spatial clusters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outlier, discontinuities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Co-locations, co-occurrences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5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Statistically Significant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does not test Statistical Significance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Finds chance clusters in complete spatial randomness (CSR)</a:t>
            </a:r>
          </a:p>
          <a:p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9287"/>
            <a:ext cx="4238298" cy="35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65635" y="3819947"/>
            <a:ext cx="1109599" cy="1651153"/>
            <a:chOff x="4665635" y="3819947"/>
            <a:chExt cx="1109599" cy="1651153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4665635" y="3819947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Classical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4665635" y="4886325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Spatial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127531" y="3549445"/>
            <a:ext cx="2723930" cy="2063161"/>
            <a:chOff x="5943600" y="3515378"/>
            <a:chExt cx="3048000" cy="2251542"/>
          </a:xfrm>
        </p:grpSpPr>
        <p:pic>
          <p:nvPicPr>
            <p:cNvPr id="10" name="Picture 2" descr="Östersund 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15378"/>
              <a:ext cx="1484595" cy="142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SaTScan™ - Software for the spatial, temporal, and space-time scan statistic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926" y="5029200"/>
              <a:ext cx="3015028" cy="73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New York City ma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82" y="3515378"/>
              <a:ext cx="1400118" cy="143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4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Scan Statistics (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760178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Omit chance clusters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Ideas: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Likelihood Ratio, Statistical Significance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Steps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Enumerate candidate zones &amp; choose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with highest likelihood ratio (LR)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=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 </a:t>
            </a:r>
            <a:r>
              <a:rPr lang="en-US" altLang="en-US" sz="16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show complete spatial randomness (CSR)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are clustered 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LR(</a:t>
            </a:r>
            <a:r>
              <a:rPr lang="en-US" altLang="en-US" sz="18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&gt;&gt; 1 then test statistical significance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Check how often is LR(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&gt; 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</a:p>
          <a:p>
            <a:pPr marL="1314450" lvl="4" indent="0">
              <a:lnSpc>
                <a:spcPct val="80000"/>
              </a:lnSpc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1000 Monte Carlo simulations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3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Examples</a:t>
            </a:r>
          </a:p>
        </p:txBody>
      </p:sp>
      <p:pic>
        <p:nvPicPr>
          <p:cNvPr id="4" name="Content Placeholder 3" descr="satscan_CS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6088" r="43357" b="9815"/>
          <a:stretch/>
        </p:blipFill>
        <p:spPr bwMode="auto">
          <a:xfrm>
            <a:off x="416896" y="2629144"/>
            <a:ext cx="329184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945" y="1512843"/>
            <a:ext cx="4343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1: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Complete Spatial Randomness </a:t>
            </a: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No hotspots 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Highest LR circle is a chance cluster!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p-value = 0.128</a:t>
            </a:r>
          </a:p>
        </p:txBody>
      </p:sp>
      <p:pic>
        <p:nvPicPr>
          <p:cNvPr id="6" name="Content Placeholder 5" descr="Clustered_SatSca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5358" r="39248" b="8973"/>
          <a:stretch/>
        </p:blipFill>
        <p:spPr bwMode="auto">
          <a:xfrm>
            <a:off x="4385187" y="2629144"/>
            <a:ext cx="347472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4021" y="1518547"/>
            <a:ext cx="4594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2: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with a hotspot</a:t>
            </a: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One significant hotspot!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p-value = 0.001 (</a:t>
            </a:r>
            <a:r>
              <a:rPr lang="en-US" sz="16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low p-value is good)</a:t>
            </a: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112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0178" cy="519779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Problem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2" y="3650960"/>
            <a:ext cx="4244865" cy="24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0580"/>
            <a:ext cx="4217908" cy="235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01" y="807205"/>
            <a:ext cx="4009928" cy="24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36" y="3628064"/>
            <a:ext cx="4009928" cy="244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8629" y="3217425"/>
            <a:ext cx="3417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Target Variable: Nest Locations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10456" y="3205835"/>
            <a:ext cx="2575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Index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90537" y="6074241"/>
            <a:ext cx="1796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Water Depth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37358" y="6086991"/>
            <a:ext cx="2701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Distance to Open Water</a:t>
            </a:r>
          </a:p>
        </p:txBody>
      </p:sp>
    </p:spTree>
    <p:extLst>
      <p:ext uri="{BB962C8B-B14F-4D97-AF65-F5344CB8AC3E}">
        <p14:creationId xmlns:p14="http://schemas.microsoft.com/office/powerpoint/2010/main" val="3360542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Models,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Regression  (with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Probit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Bayes Classifier</a:t>
            </a:r>
            <a:r>
              <a:rPr lang="en-US" alt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…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autoregressive model (SAR)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Markov random field (MRF) based Bayesian Classifier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3332765"/>
            <a:ext cx="71628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61531" y="3945540"/>
          <a:ext cx="11001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Equation" r:id="rId4" imgW="736600" imgH="203200" progId="Equation.3">
                  <p:embed/>
                </p:oleObj>
              </mc:Choice>
              <mc:Fallback>
                <p:oleObj name="Equation" r:id="rId4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531" y="3945540"/>
                        <a:ext cx="11001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295400" y="4432903"/>
          <a:ext cx="30035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6" imgW="1841500" imgH="419100" progId="Equation.3">
                  <p:embed/>
                </p:oleObj>
              </mc:Choice>
              <mc:Fallback>
                <p:oleObj name="Equation" r:id="rId6" imgW="1841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32903"/>
                        <a:ext cx="30035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514811" y="3883628"/>
          <a:ext cx="1874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8" imgW="1257120" imgH="203040" progId="Equation.3">
                  <p:embed/>
                </p:oleObj>
              </mc:Choice>
              <mc:Fallback>
                <p:oleObj name="Equation" r:id="rId8" imgW="125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811" y="3883628"/>
                        <a:ext cx="187483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535816" y="4404328"/>
          <a:ext cx="36655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10" imgW="2247900" imgH="431800" progId="Equation.3">
                  <p:embed/>
                </p:oleObj>
              </mc:Choice>
              <mc:Fallback>
                <p:oleObj name="Equation" r:id="rId10" imgW="2247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816" y="4404328"/>
                        <a:ext cx="366553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2" y="304800"/>
            <a:ext cx="8851126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1: Co-locations/Co-occurrence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0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304800"/>
            <a:ext cx="8831462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2: Hotspots, Spatial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1854 Asiatic Cholera in London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 Broad St. water pump except a brewery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39" y="2566191"/>
            <a:ext cx="4661210" cy="319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27" y="2702312"/>
            <a:ext cx="2057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Complicated Hotspots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Complication Dimensions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Challenges: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Trade-off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b/w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Semantic richness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Scalable algorithms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42" y="3736096"/>
            <a:ext cx="2994104" cy="20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3736096"/>
            <a:ext cx="2924025" cy="202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rime_an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1532857"/>
            <a:ext cx="2924025" cy="20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8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3: Predictive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 Bird Habitat Prediction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environmental variables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distance to open water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durability etc.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93" y="1492404"/>
            <a:ext cx="3746808" cy="20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6809"/>
            <a:ext cx="3962400" cy="201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46810"/>
            <a:ext cx="4114800" cy="201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6186"/>
      </p:ext>
    </p:extLst>
  </p:cSld>
  <p:clrMapOvr>
    <a:masterClrMapping/>
  </p:clrMapOvr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7508</TotalTime>
  <Words>2244</Words>
  <Application>Microsoft Office PowerPoint</Application>
  <PresentationFormat>On-screen Show (4:3)</PresentationFormat>
  <Paragraphs>438</Paragraphs>
  <Slides>54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MS PGothic</vt:lpstr>
      <vt:lpstr>MS PGothic</vt:lpstr>
      <vt:lpstr>Arial</vt:lpstr>
      <vt:lpstr>Calibri</vt:lpstr>
      <vt:lpstr>Cambria Math</vt:lpstr>
      <vt:lpstr>Microsoft Sans Serif</vt:lpstr>
      <vt:lpstr>MS Reference Sans Serif</vt:lpstr>
      <vt:lpstr>Times New Roman</vt:lpstr>
      <vt:lpstr>Wingdings</vt:lpstr>
      <vt:lpstr>D2D-2</vt:lpstr>
      <vt:lpstr>Equation</vt:lpstr>
      <vt:lpstr>Spatial Data Mining</vt:lpstr>
      <vt:lpstr>Outline</vt:lpstr>
      <vt:lpstr>Why Data Mining?</vt:lpstr>
      <vt:lpstr>Data Mining vs. Database Querying </vt:lpstr>
      <vt:lpstr>Spatial Data Mining (SDM)</vt:lpstr>
      <vt:lpstr>Pattern Family 1: Co-locations/Co-occurrence</vt:lpstr>
      <vt:lpstr>Pattern Family 2: Hotspots, Spatial Cluster</vt:lpstr>
      <vt:lpstr>Complicated Hotspots</vt:lpstr>
      <vt:lpstr>Pattern Family 3: Predictive Models</vt:lpstr>
      <vt:lpstr>Pattern Family 4: Spatial Outliers</vt:lpstr>
      <vt:lpstr>What’s NOT Spatial Data Mining (SDM)</vt:lpstr>
      <vt:lpstr>Quiz</vt:lpstr>
      <vt:lpstr>Limitations of Traditional Statistics</vt:lpstr>
      <vt:lpstr>“Degree of Clustering”: K-Function</vt:lpstr>
      <vt:lpstr>Cross K-Function</vt:lpstr>
      <vt:lpstr>Estimating K-Function</vt:lpstr>
      <vt:lpstr>Recall Pattern Family 2: Co-locations</vt:lpstr>
      <vt:lpstr>Illustration of Cross-Correlation</vt:lpstr>
      <vt:lpstr>Background: Association Rules </vt:lpstr>
      <vt:lpstr>Apriori Algorithm</vt:lpstr>
      <vt:lpstr>Apriori Algorithm</vt:lpstr>
      <vt:lpstr>Apriori Algorithm</vt:lpstr>
      <vt:lpstr>Apriori Algorithm</vt:lpstr>
      <vt:lpstr>Association Rules Limitations</vt:lpstr>
      <vt:lpstr>Spatial Association (Han 95) vs. Cross-K Function</vt:lpstr>
      <vt:lpstr>Spatial Association (Han 95) vs. Cross-K Function</vt:lpstr>
      <vt:lpstr>Spatial Colocation (Shekhar 2001)</vt:lpstr>
      <vt:lpstr>Participation Index &gt;= Cross-K Function </vt:lpstr>
      <vt:lpstr>Association Vs. Colocation </vt:lpstr>
      <vt:lpstr>Spatial Association Rule vs. Colocation</vt:lpstr>
      <vt:lpstr>Mining Colocations: Problem Definition</vt:lpstr>
      <vt:lpstr>Mining Colocations: Basic Concepts</vt:lpstr>
      <vt:lpstr>Key Concepts: Neigborhood </vt:lpstr>
      <vt:lpstr>Key Concepts: Co-location rules</vt:lpstr>
      <vt:lpstr>Some more Key Concepts</vt:lpstr>
      <vt:lpstr>Mining Colocations: Algorithm Trace </vt:lpstr>
      <vt:lpstr>Mining Colocations: Algorithm Trace (1/6) </vt:lpstr>
      <vt:lpstr>Mining Colocations: Algorithm Trace (2/6)</vt:lpstr>
      <vt:lpstr>Mining Colocations: Algorithm Trace (3/6)</vt:lpstr>
      <vt:lpstr>Mining Colocations: Algorithm Trace (5/6) </vt:lpstr>
      <vt:lpstr>Mining Colocations: Algorithm Trace (6/6) </vt:lpstr>
      <vt:lpstr>Quiz</vt:lpstr>
      <vt:lpstr>Outliers: Global (G) vs. Spatial (S)</vt:lpstr>
      <vt:lpstr>Outlier Detection Tests: Variogram Cloud</vt:lpstr>
      <vt:lpstr>Outlier Detection Test: Moran Scatterplot</vt:lpstr>
      <vt:lpstr>Neighbor Relationship: W Matrix</vt:lpstr>
      <vt:lpstr>Outlier Detection – Scatterplot</vt:lpstr>
      <vt:lpstr>Outlier Detection Tests: Spatial Z-test</vt:lpstr>
      <vt:lpstr>Quiz</vt:lpstr>
      <vt:lpstr>Statistically Significant Clusters</vt:lpstr>
      <vt:lpstr>Spatial Scan Statistics (SatScan)</vt:lpstr>
      <vt:lpstr>SatScan Examples</vt:lpstr>
      <vt:lpstr>Location Prediction Problem</vt:lpstr>
      <vt:lpstr>Location Prediction Models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Viswanath Gunturi</cp:lastModifiedBy>
  <cp:revision>1734</cp:revision>
  <dcterms:created xsi:type="dcterms:W3CDTF">2014-06-17T15:17:15Z</dcterms:created>
  <dcterms:modified xsi:type="dcterms:W3CDTF">2016-11-16T13:07:29Z</dcterms:modified>
</cp:coreProperties>
</file>