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58"/>
  </p:notesMasterIdLst>
  <p:handoutMasterIdLst>
    <p:handoutMasterId r:id="rId59"/>
  </p:handoutMasterIdLst>
  <p:sldIdLst>
    <p:sldId id="257" r:id="rId3"/>
    <p:sldId id="258" r:id="rId4"/>
    <p:sldId id="260" r:id="rId5"/>
    <p:sldId id="259" r:id="rId6"/>
    <p:sldId id="261" r:id="rId7"/>
    <p:sldId id="262" r:id="rId8"/>
    <p:sldId id="321" r:id="rId9"/>
    <p:sldId id="263" r:id="rId10"/>
    <p:sldId id="294" r:id="rId11"/>
    <p:sldId id="264" r:id="rId12"/>
    <p:sldId id="270" r:id="rId13"/>
    <p:sldId id="271" r:id="rId14"/>
    <p:sldId id="266" r:id="rId15"/>
    <p:sldId id="269" r:id="rId16"/>
    <p:sldId id="268" r:id="rId17"/>
    <p:sldId id="265" r:id="rId18"/>
    <p:sldId id="322" r:id="rId19"/>
    <p:sldId id="293" r:id="rId20"/>
    <p:sldId id="272" r:id="rId21"/>
    <p:sldId id="273" r:id="rId22"/>
    <p:sldId id="278" r:id="rId23"/>
    <p:sldId id="277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7" r:id="rId52"/>
    <p:sldId id="353" r:id="rId53"/>
    <p:sldId id="352" r:id="rId54"/>
    <p:sldId id="356" r:id="rId55"/>
    <p:sldId id="355" r:id="rId56"/>
    <p:sldId id="354" r:id="rId57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8/7/2016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8/7/2016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8/7/2016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8/7/2016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8/7/2016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8/7/2016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8/7/2016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iiitd.ac.in/~gunturi/courses/mon16/cse5isc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6dY3x-5qX6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D83" TargetMode="External"/><Relationship Id="rId2" Type="http://schemas.openxmlformats.org/officeDocument/2006/relationships/hyperlink" Target="https://en.wikipedia.org/wiki/WGS_8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TRS89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gif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imilarity_(geometry)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/>
              <a:t>Introduction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Introduction to Spatial Computing CSE 5ISC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94" y="6519446"/>
            <a:ext cx="12150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adapted from </a:t>
            </a:r>
            <a:r>
              <a:rPr lang="en-US" altLang="en-US" sz="1600" dirty="0" err="1"/>
              <a:t>Worboys</a:t>
            </a:r>
            <a:r>
              <a:rPr lang="en-US" altLang="en-US" sz="1600" dirty="0"/>
              <a:t> and </a:t>
            </a:r>
            <a:r>
              <a:rPr lang="en-US" altLang="en-US" sz="1600" dirty="0" err="1"/>
              <a:t>Duckham</a:t>
            </a:r>
            <a:r>
              <a:rPr lang="en-US" altLang="en-US" sz="1600" dirty="0"/>
              <a:t> (2004) </a:t>
            </a:r>
            <a:r>
              <a:rPr lang="en-US" altLang="en-US" sz="1600" i="1" dirty="0"/>
              <a:t>GIS: A Computing Perspective</a:t>
            </a:r>
            <a:r>
              <a:rPr lang="en-US" altLang="en-US" sz="1600" dirty="0"/>
              <a:t>, Second Edition, CRC Press</a:t>
            </a:r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3078"/>
            <a:ext cx="10515600" cy="1325563"/>
          </a:xfrm>
        </p:spPr>
        <p:txBody>
          <a:bodyPr/>
          <a:lstStyle/>
          <a:p>
            <a:r>
              <a:rPr lang="en-US" dirty="0"/>
              <a:t>Sample Geographic Locations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5435" y="1897342"/>
            <a:ext cx="6521544" cy="407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/>
              <a:t>Example: “The Potteries”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/>
              <a:t>The Potteries comprise six pottery towns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/>
              <a:t>The region developed during the English industrial revolution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/>
              <a:t>Local communities produced high quality ware from conditions of poverty</a:t>
            </a:r>
          </a:p>
          <a:p>
            <a:endParaRPr lang="en-US" altLang="en-US" sz="2400" dirty="0"/>
          </a:p>
          <a:p>
            <a:pPr lvl="1"/>
            <a:endParaRPr lang="en-US" altLang="en-US" dirty="0"/>
          </a:p>
        </p:txBody>
      </p:sp>
      <p:pic>
        <p:nvPicPr>
          <p:cNvPr id="5" name="Picture 4" descr="potteries_reg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99" y="1690688"/>
            <a:ext cx="3402012" cy="4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0271" y="0"/>
            <a:ext cx="10515600" cy="1325563"/>
          </a:xfrm>
        </p:spPr>
        <p:txBody>
          <a:bodyPr/>
          <a:lstStyle/>
          <a:p>
            <a:r>
              <a:rPr lang="en-US" altLang="en-US" dirty="0"/>
              <a:t>Functionality: layer-based analysis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68188" y="1295400"/>
            <a:ext cx="588981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solidFill>
                  <a:srgbClr val="002060"/>
                </a:solidFill>
              </a:rPr>
              <a:t>Determining the potential of different locations for sand and gravel extraction</a:t>
            </a:r>
          </a:p>
          <a:p>
            <a:pPr lvl="1"/>
            <a:endParaRPr lang="en-US" altLang="en-US" dirty="0"/>
          </a:p>
          <a:p>
            <a:r>
              <a:rPr lang="en-US" altLang="en-US" sz="2400" dirty="0"/>
              <a:t>Drawing together and analyzing data from variety of sources</a:t>
            </a:r>
          </a:p>
          <a:p>
            <a:pPr lvl="2"/>
            <a:r>
              <a:rPr lang="en-US" altLang="en-US" sz="2400" dirty="0"/>
              <a:t>Geological data,</a:t>
            </a:r>
          </a:p>
          <a:p>
            <a:pPr lvl="2"/>
            <a:r>
              <a:rPr lang="en-US" altLang="en-US" sz="2400" dirty="0"/>
              <a:t>urban structure,</a:t>
            </a:r>
          </a:p>
          <a:p>
            <a:pPr lvl="2"/>
            <a:r>
              <a:rPr lang="en-US" altLang="en-US" sz="2400" dirty="0"/>
              <a:t>transportation network, </a:t>
            </a:r>
          </a:p>
          <a:p>
            <a:pPr lvl="2"/>
            <a:r>
              <a:rPr lang="en-US" altLang="en-US" sz="2400" dirty="0"/>
              <a:t>…..</a:t>
            </a:r>
          </a:p>
          <a:p>
            <a:pPr lvl="2"/>
            <a:endParaRPr lang="en-AU" altLang="en-US" dirty="0"/>
          </a:p>
        </p:txBody>
      </p:sp>
      <p:pic>
        <p:nvPicPr>
          <p:cNvPr id="14" name="Picture 4" descr="sand_g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963826"/>
            <a:ext cx="4644682" cy="46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102475" y="5683250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Locations of sand and gravel deposits in the Potteries region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7792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05150"/>
            <a:ext cx="10515600" cy="864318"/>
          </a:xfrm>
        </p:spPr>
        <p:txBody>
          <a:bodyPr/>
          <a:lstStyle/>
          <a:p>
            <a:r>
              <a:rPr lang="en-US" altLang="en-US" dirty="0"/>
              <a:t>Functionality: layer-based analysis</a:t>
            </a: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675688" y="2421405"/>
            <a:ext cx="14398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altLang="en-US" sz="2100" dirty="0"/>
              <a:t>Known sand and </a:t>
            </a:r>
            <a:r>
              <a:rPr lang="en-US" altLang="en-US" sz="2100" dirty="0"/>
              <a:t>gravel</a:t>
            </a:r>
            <a:r>
              <a:rPr lang="en-AU" altLang="en-US" sz="2100" dirty="0"/>
              <a:t> deposits</a:t>
            </a:r>
          </a:p>
        </p:txBody>
      </p:sp>
      <p:pic>
        <p:nvPicPr>
          <p:cNvPr id="5" name="Picture 13" descr="layer_analysi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41" y="4521200"/>
            <a:ext cx="1787063" cy="215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8674212" y="4607397"/>
            <a:ext cx="28826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AU" altLang="en-US" sz="2100" b="1" dirty="0">
                <a:solidFill>
                  <a:srgbClr val="00B050"/>
                </a:solidFill>
              </a:rPr>
              <a:t>Overlay of the </a:t>
            </a:r>
            <a:r>
              <a:rPr lang="en-US" altLang="en-US" sz="2100" b="1" dirty="0">
                <a:solidFill>
                  <a:srgbClr val="00B050"/>
                </a:solidFill>
              </a:rPr>
              <a:t>three</a:t>
            </a:r>
            <a:r>
              <a:rPr lang="en-AU" altLang="en-US" sz="2100" b="1" dirty="0">
                <a:solidFill>
                  <a:srgbClr val="00B050"/>
                </a:solidFill>
              </a:rPr>
              <a:t> other layers giving area that satisfies the query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92275" y="1281113"/>
            <a:ext cx="902294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>
                <a:solidFill>
                  <a:srgbClr val="002060"/>
                </a:solidFill>
              </a:rPr>
              <a:t> </a:t>
            </a:r>
            <a:r>
              <a:rPr lang="en-US" altLang="en-US" sz="2200" b="1" dirty="0">
                <a:solidFill>
                  <a:srgbClr val="002060"/>
                </a:solidFill>
              </a:rPr>
              <a:t>Query: find all locations that are within 0.5 km of a major road, not in a built-up area, and on a sand/gravel deposit</a:t>
            </a:r>
            <a:endParaRPr lang="en-AU" altLang="en-US" sz="22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layer_analys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08" y="2141023"/>
            <a:ext cx="1788307" cy="215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66800" y="2362200"/>
            <a:ext cx="210140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100" dirty="0"/>
              <a:t>0.5 km buffer of major roads (not including the motorway</a:t>
            </a:r>
          </a:p>
        </p:txBody>
      </p:sp>
      <p:pic>
        <p:nvPicPr>
          <p:cNvPr id="10" name="Picture 9" descr="layer_analysis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41" y="2141023"/>
            <a:ext cx="1787063" cy="215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layer_analysi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3" y="4521200"/>
            <a:ext cx="1785271" cy="21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66800" y="4521200"/>
            <a:ext cx="22044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AU" altLang="en-US" sz="2100" dirty="0"/>
              <a:t>Shaded </a:t>
            </a:r>
            <a:r>
              <a:rPr lang="en-US" altLang="en-US" sz="2100" dirty="0"/>
              <a:t>areas</a:t>
            </a:r>
            <a:r>
              <a:rPr lang="en-AU" altLang="en-US" sz="2100" dirty="0"/>
              <a:t> indicate locations that are not built up</a:t>
            </a:r>
          </a:p>
        </p:txBody>
      </p:sp>
    </p:spTree>
    <p:extLst>
      <p:ext uri="{BB962C8B-B14F-4D97-AF65-F5344CB8AC3E}">
        <p14:creationId xmlns:p14="http://schemas.microsoft.com/office/powerpoint/2010/main" val="132703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94795"/>
            <a:ext cx="10515600" cy="933789"/>
          </a:xfrm>
        </p:spPr>
        <p:txBody>
          <a:bodyPr/>
          <a:lstStyle/>
          <a:p>
            <a:r>
              <a:rPr lang="en-US" altLang="en-US" dirty="0"/>
              <a:t>Functionality: Visibility analysis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199" y="1466335"/>
            <a:ext cx="11090190" cy="523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/>
              <a:t>Sometimes it is important to study the visual impact of proposed new buildings, routes, etc.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i="1" dirty="0">
                <a:solidFill>
                  <a:schemeClr val="accent2"/>
                </a:solidFill>
              </a:rPr>
              <a:t>Visibility analysis</a:t>
            </a:r>
            <a:r>
              <a:rPr lang="en-US" altLang="en-US" sz="2400" dirty="0"/>
              <a:t> can be used to evaluate visual impact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err="1"/>
              <a:t>E.g</a:t>
            </a:r>
            <a:r>
              <a:rPr lang="en-US" altLang="en-US" sz="2400" dirty="0"/>
              <a:t>, it the building in the line of sight of the new building.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/>
              <a:t>Is the route visible from enemy posts, etc.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/>
              <a:t>Usually based upon data sets of topographic elevation at point locations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67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0271" y="146562"/>
            <a:ext cx="10515600" cy="1325563"/>
          </a:xfrm>
        </p:spPr>
        <p:txBody>
          <a:bodyPr/>
          <a:lstStyle/>
          <a:p>
            <a:r>
              <a:rPr lang="en-US" altLang="en-US" dirty="0"/>
              <a:t>Functionality: Visibility analysis</a:t>
            </a:r>
            <a:endParaRPr lang="en-US" dirty="0"/>
          </a:p>
        </p:txBody>
      </p:sp>
      <p:pic>
        <p:nvPicPr>
          <p:cNvPr id="4" name="Picture 4" descr="contour_map2"/>
          <p:cNvPicPr>
            <a:picLocks noChangeAspect="1" noChangeArrowheads="1"/>
          </p:cNvPicPr>
          <p:nvPr/>
        </p:nvPicPr>
        <p:blipFill>
          <a:blip r:embed="rId2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1" y="1556372"/>
            <a:ext cx="3859616" cy="385961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iewshed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21" y="1617856"/>
            <a:ext cx="5434914" cy="373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93534" y="5500236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Contour map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128538" y="3305997"/>
            <a:ext cx="1008063" cy="360363"/>
          </a:xfrm>
          <a:prstGeom prst="rightArrow">
            <a:avLst>
              <a:gd name="adj1" fmla="val 50000"/>
              <a:gd name="adj2" fmla="val 69934"/>
            </a:avLst>
          </a:prstGeom>
          <a:solidFill>
            <a:srgbClr val="FFB64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61237" y="5415988"/>
            <a:ext cx="37084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dirty="0"/>
              <a:t>Perspective projection </a:t>
            </a:r>
          </a:p>
          <a:p>
            <a:pPr algn="l">
              <a:spcBef>
                <a:spcPct val="50000"/>
              </a:spcBef>
            </a:pPr>
            <a:r>
              <a:rPr lang="en-US" altLang="en-US" dirty="0"/>
              <a:t>Darker shaded regions give the area from which the marked point would not be visible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7110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447" y="0"/>
            <a:ext cx="10515600" cy="1325563"/>
          </a:xfrm>
        </p:spPr>
        <p:txBody>
          <a:bodyPr/>
          <a:lstStyle/>
          <a:p>
            <a:r>
              <a:rPr lang="en-AU" altLang="en-US" dirty="0"/>
              <a:t>Functionality: location analysis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5083" y="1800692"/>
            <a:ext cx="6033246" cy="3814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600" b="1" dirty="0">
                <a:solidFill>
                  <a:srgbClr val="002060"/>
                </a:solidFill>
              </a:rPr>
              <a:t>Locating/planning a clinic (or any public facility) in the Potteries</a:t>
            </a:r>
          </a:p>
          <a:p>
            <a:pPr lvl="1">
              <a:spcAft>
                <a:spcPts val="1200"/>
              </a:spcAft>
            </a:pPr>
            <a:r>
              <a:rPr lang="en-US" altLang="en-US" sz="2600" dirty="0"/>
              <a:t>Construct the “neighborhood” of clinics, based upon positions of nearby clinics and travel times</a:t>
            </a:r>
          </a:p>
          <a:p>
            <a:pPr lvl="1"/>
            <a:r>
              <a:rPr lang="en-US" altLang="en-US" sz="2600" dirty="0"/>
              <a:t>We can then support decisions to relocate, close, or create a new clinic</a:t>
            </a:r>
          </a:p>
          <a:p>
            <a:pPr lvl="1"/>
            <a:endParaRPr lang="en-US" altLang="en-US" sz="2000" dirty="0"/>
          </a:p>
        </p:txBody>
      </p:sp>
      <p:pic>
        <p:nvPicPr>
          <p:cNvPr id="5" name="Picture 4" descr="proximal_polyg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99" y="1260382"/>
            <a:ext cx="3708572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1989" y="198110"/>
            <a:ext cx="10515600" cy="1083002"/>
          </a:xfrm>
        </p:spPr>
        <p:txBody>
          <a:bodyPr/>
          <a:lstStyle/>
          <a:p>
            <a:r>
              <a:rPr lang="en-US" altLang="en-US" dirty="0"/>
              <a:t>Functionality: network analysis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00217" y="1741114"/>
            <a:ext cx="6776348" cy="3106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Find a route using the major road network, visiting each pottery (and the City Museum) only once, while minimizing the traveling time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A travel-time network between potteries is the required data set</a:t>
            </a:r>
          </a:p>
        </p:txBody>
      </p:sp>
      <p:pic>
        <p:nvPicPr>
          <p:cNvPr id="5" name="Picture 5" descr="optimal_rou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70"/>
          <a:stretch>
            <a:fillRect/>
          </a:stretch>
        </p:blipFill>
        <p:spPr bwMode="auto">
          <a:xfrm>
            <a:off x="8028175" y="1476562"/>
            <a:ext cx="2973387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938246" y="5307387"/>
            <a:ext cx="323177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Derived from average times on the main roads shown on the map</a:t>
            </a:r>
          </a:p>
        </p:txBody>
      </p:sp>
    </p:spTree>
    <p:extLst>
      <p:ext uri="{BB962C8B-B14F-4D97-AF65-F5344CB8AC3E}">
        <p14:creationId xmlns:p14="http://schemas.microsoft.com/office/powerpoint/2010/main" val="7462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3752" y="91018"/>
            <a:ext cx="10515600" cy="823382"/>
          </a:xfrm>
        </p:spPr>
        <p:txBody>
          <a:bodyPr/>
          <a:lstStyle/>
          <a:p>
            <a:r>
              <a:rPr lang="en-US" altLang="en-US" dirty="0"/>
              <a:t>Functionality: Spatial Hotspot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83752" y="1087395"/>
            <a:ext cx="10999573" cy="4411362"/>
          </a:xfrm>
        </p:spPr>
        <p:txBody>
          <a:bodyPr/>
          <a:lstStyle/>
          <a:p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1854 Asiatic Cholera in London</a:t>
            </a:r>
          </a:p>
          <a:p>
            <a:pPr marL="687388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Near Broad St. water pump except a brewery</a:t>
            </a:r>
          </a:p>
          <a:p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07" y="2041524"/>
            <a:ext cx="5954442" cy="408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896"/>
            <a:ext cx="2089013" cy="204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49" y="1969081"/>
            <a:ext cx="5373490" cy="370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004149" y="5834447"/>
            <a:ext cx="32317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Traffic accident hotspots</a:t>
            </a:r>
          </a:p>
        </p:txBody>
      </p:sp>
    </p:spTree>
    <p:extLst>
      <p:ext uri="{BB962C8B-B14F-4D97-AF65-F5344CB8AC3E}">
        <p14:creationId xmlns:p14="http://schemas.microsoft.com/office/powerpoint/2010/main" val="11496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37691" y="2637270"/>
            <a:ext cx="7705437" cy="1325563"/>
          </a:xfrm>
        </p:spPr>
        <p:txBody>
          <a:bodyPr>
            <a:normAutofit/>
          </a:bodyPr>
          <a:lstStyle/>
          <a:p>
            <a:r>
              <a:rPr lang="en-US" dirty="0"/>
              <a:t>Introduction to Spatial Data</a:t>
            </a:r>
          </a:p>
        </p:txBody>
      </p:sp>
    </p:spTree>
    <p:extLst>
      <p:ext uri="{BB962C8B-B14F-4D97-AF65-F5344CB8AC3E}">
        <p14:creationId xmlns:p14="http://schemas.microsoft.com/office/powerpoint/2010/main" val="11307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1724" y="90219"/>
            <a:ext cx="10515600" cy="683741"/>
          </a:xfrm>
        </p:spPr>
        <p:txBody>
          <a:bodyPr>
            <a:normAutofit fontScale="90000"/>
          </a:bodyPr>
          <a:lstStyle/>
          <a:p>
            <a:r>
              <a:rPr lang="en-US" sz="4200" dirty="0"/>
              <a:t>Types of Spatial Data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20348" y="5572136"/>
            <a:ext cx="37699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7030A0"/>
                </a:solidFill>
              </a:rPr>
              <a:t>Raster data is structured as an array or grid of cells, referred to as pixels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61891" y="5242173"/>
            <a:ext cx="477588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2060"/>
                </a:solidFill>
              </a:rPr>
              <a:t>Vector is a finite straight line segment defined by its end points. 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2060"/>
                </a:solidFill>
              </a:rPr>
              <a:t>The locations of end-points are given.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48" y="1147790"/>
            <a:ext cx="3942320" cy="4357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62" y="915233"/>
            <a:ext cx="3919146" cy="420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1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297460"/>
            <a:ext cx="10515600" cy="4942702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rgbClr val="002060"/>
                </a:solidFill>
              </a:rPr>
              <a:t>Office hours: </a:t>
            </a:r>
          </a:p>
          <a:p>
            <a:pPr lvl="1"/>
            <a:r>
              <a:rPr lang="en-US" sz="2300" dirty="0"/>
              <a:t>Tuesday and Thursday 11:30am – 12:30pm </a:t>
            </a:r>
          </a:p>
          <a:p>
            <a:pPr lvl="1"/>
            <a:r>
              <a:rPr lang="en-US" sz="2300" dirty="0"/>
              <a:t>For other times, please send a email to fix an appointment.</a:t>
            </a:r>
          </a:p>
          <a:p>
            <a:pPr lvl="1">
              <a:spcAft>
                <a:spcPts val="1200"/>
              </a:spcAft>
            </a:pPr>
            <a:r>
              <a:rPr lang="en-US" sz="2300" dirty="0"/>
              <a:t>Please use “CSE 5ISC” in the email subject.</a:t>
            </a:r>
          </a:p>
          <a:p>
            <a:r>
              <a:rPr lang="en-US" sz="2300" b="1" dirty="0">
                <a:solidFill>
                  <a:srgbClr val="002060"/>
                </a:solidFill>
              </a:rPr>
              <a:t>Course Web page:</a:t>
            </a:r>
          </a:p>
          <a:p>
            <a:pPr lvl="1">
              <a:spcAft>
                <a:spcPts val="1200"/>
              </a:spcAft>
            </a:pPr>
            <a:r>
              <a:rPr lang="en-US" sz="2300" dirty="0">
                <a:hlinkClick r:id="rId2"/>
              </a:rPr>
              <a:t>http://faculty.iiitd.ac.in/~gunturi/courses/mon16/cse5isc/index.html</a:t>
            </a:r>
            <a:endParaRPr lang="en-US" sz="2300" dirty="0"/>
          </a:p>
          <a:p>
            <a:r>
              <a:rPr lang="en-US" sz="2300" b="1" dirty="0">
                <a:solidFill>
                  <a:srgbClr val="002060"/>
                </a:solidFill>
              </a:rPr>
              <a:t>Course Textbook:</a:t>
            </a:r>
          </a:p>
          <a:p>
            <a:pPr lvl="1"/>
            <a:r>
              <a:rPr lang="en-US" altLang="en-US" sz="2300" dirty="0" err="1"/>
              <a:t>Worboys</a:t>
            </a:r>
            <a:r>
              <a:rPr lang="en-US" altLang="en-US" sz="2300" dirty="0"/>
              <a:t> and </a:t>
            </a:r>
            <a:r>
              <a:rPr lang="en-US" altLang="en-US" sz="2300" dirty="0" err="1"/>
              <a:t>Duckham</a:t>
            </a:r>
            <a:r>
              <a:rPr lang="en-US" altLang="en-US" sz="2300" dirty="0"/>
              <a:t> (2004) </a:t>
            </a:r>
            <a:r>
              <a:rPr lang="en-US" altLang="en-US" sz="2300" i="1" dirty="0"/>
              <a:t>GIS: A Computing Perspective</a:t>
            </a:r>
            <a:r>
              <a:rPr lang="en-US" altLang="en-US" sz="2300" dirty="0"/>
              <a:t>, Second Edition, CRC Press</a:t>
            </a:r>
          </a:p>
          <a:p>
            <a:pPr lvl="1"/>
            <a:r>
              <a:rPr lang="en-US" altLang="en-US" sz="2300" dirty="0"/>
              <a:t>Shashi </a:t>
            </a:r>
            <a:r>
              <a:rPr lang="en-US" altLang="en-US" sz="2300" dirty="0" err="1"/>
              <a:t>Shekhar</a:t>
            </a:r>
            <a:r>
              <a:rPr lang="en-US" altLang="en-US" sz="2300" dirty="0"/>
              <a:t> and Sanjay Chawla (2003): Spatial Databases: A Tour, Prentice Hall </a:t>
            </a:r>
          </a:p>
          <a:p>
            <a:pPr lvl="1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/>
          <a:lstStyle/>
          <a:p>
            <a:r>
              <a:rPr lang="en-US" dirty="0"/>
              <a:t>Course Logistics</a:t>
            </a:r>
          </a:p>
        </p:txBody>
      </p:sp>
    </p:spTree>
    <p:extLst>
      <p:ext uri="{BB962C8B-B14F-4D97-AF65-F5344CB8AC3E}">
        <p14:creationId xmlns:p14="http://schemas.microsoft.com/office/powerpoint/2010/main" val="34431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7627" y="296562"/>
            <a:ext cx="10515600" cy="741405"/>
          </a:xfrm>
        </p:spPr>
        <p:txBody>
          <a:bodyPr>
            <a:normAutofit/>
          </a:bodyPr>
          <a:lstStyle/>
          <a:p>
            <a:r>
              <a:rPr lang="en-US" sz="4200" dirty="0"/>
              <a:t>Types of Spatial Data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66799" y="1510552"/>
            <a:ext cx="10663882" cy="481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solidFill>
                  <a:srgbClr val="002060"/>
                </a:solidFill>
              </a:rPr>
              <a:t>Raster</a:t>
            </a:r>
          </a:p>
          <a:p>
            <a:pPr lvl="1"/>
            <a:r>
              <a:rPr lang="en-US" altLang="en-US" dirty="0"/>
              <a:t>Natural structures to use in computers </a:t>
            </a:r>
          </a:p>
          <a:p>
            <a:pPr lvl="1"/>
            <a:r>
              <a:rPr lang="en-US" altLang="en-US" dirty="0"/>
              <a:t>Most programming languages commonly support array handling and operations</a:t>
            </a:r>
          </a:p>
          <a:p>
            <a:pPr lvl="1">
              <a:spcAft>
                <a:spcPts val="1800"/>
              </a:spcAft>
            </a:pPr>
            <a:r>
              <a:rPr lang="en-US" altLang="en-US" dirty="0"/>
              <a:t>Inefficient in terms of usage of computer storage</a:t>
            </a:r>
          </a:p>
          <a:p>
            <a:pPr marL="457200" lvl="1" indent="0">
              <a:spcAft>
                <a:spcPts val="1800"/>
              </a:spcAft>
              <a:buNone/>
            </a:pPr>
            <a:endParaRPr lang="en-US" altLang="en-US" dirty="0"/>
          </a:p>
          <a:p>
            <a:r>
              <a:rPr lang="en-US" altLang="en-US" sz="2400" b="1" dirty="0">
                <a:solidFill>
                  <a:srgbClr val="002060"/>
                </a:solidFill>
              </a:rPr>
              <a:t>Vector</a:t>
            </a:r>
          </a:p>
          <a:p>
            <a:pPr lvl="1"/>
            <a:r>
              <a:rPr lang="en-US" altLang="en-US" dirty="0"/>
              <a:t>More efficient in its use of computer storage </a:t>
            </a:r>
          </a:p>
          <a:p>
            <a:pPr lvl="1"/>
            <a:r>
              <a:rPr lang="en-US" altLang="en-US" dirty="0"/>
              <a:t>Only points of interest need be stored</a:t>
            </a:r>
          </a:p>
          <a:p>
            <a:pPr lvl="1"/>
            <a:r>
              <a:rPr lang="en-US" altLang="en-US" dirty="0"/>
              <a:t>Assume a hard edged boundary model of the world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86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89647"/>
            <a:ext cx="10515600" cy="975939"/>
          </a:xfrm>
        </p:spPr>
        <p:txBody>
          <a:bodyPr>
            <a:normAutofit/>
          </a:bodyPr>
          <a:lstStyle/>
          <a:p>
            <a:r>
              <a:rPr lang="en-US" sz="4200" dirty="0"/>
              <a:t>Data Capturing: Remote sensing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38200" y="1065585"/>
            <a:ext cx="11138646" cy="567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838200" y="1153468"/>
            <a:ext cx="110160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200" dirty="0"/>
              <a:t>Aerial images of the Earth surface which are digitized to get maps.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4" y="1672237"/>
            <a:ext cx="6143045" cy="4602324"/>
          </a:xfrm>
          <a:prstGeom prst="rect">
            <a:avLst/>
          </a:prstGeom>
        </p:spPr>
      </p:pic>
      <p:pic>
        <p:nvPicPr>
          <p:cNvPr id="14338" name="Picture 2" descr="http://ww1.prweb.com/prfiles/2008/10/09/1452864/0_GeoEye-1_50cm_Kutztown_Univ_07-OCT-2008_Rev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89" y="1761409"/>
            <a:ext cx="5269711" cy="39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7523" y="6323343"/>
            <a:ext cx="4020332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Youtube</a:t>
            </a:r>
            <a:r>
              <a:rPr lang="en-US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a:rPr>
              <a:t> video on digitization</a:t>
            </a:r>
          </a:p>
        </p:txBody>
      </p:sp>
    </p:spTree>
    <p:extLst>
      <p:ext uri="{BB962C8B-B14F-4D97-AF65-F5344CB8AC3E}">
        <p14:creationId xmlns:p14="http://schemas.microsoft.com/office/powerpoint/2010/main" val="25060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89647"/>
            <a:ext cx="10515600" cy="975939"/>
          </a:xfrm>
        </p:spPr>
        <p:txBody>
          <a:bodyPr>
            <a:normAutofit/>
          </a:bodyPr>
          <a:lstStyle/>
          <a:p>
            <a:r>
              <a:rPr lang="en-US" sz="4200" dirty="0"/>
              <a:t>Data Capturing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38200" y="1065585"/>
            <a:ext cx="11138646" cy="567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i="1" dirty="0">
                <a:solidFill>
                  <a:schemeClr val="accent2"/>
                </a:solidFill>
              </a:rPr>
              <a:t>Sensors</a:t>
            </a:r>
            <a:r>
              <a:rPr lang="en-US" altLang="en-US" sz="2400" dirty="0"/>
              <a:t> are a primary source of data for a GIS and are used to measure some feature of the geographic environment</a:t>
            </a:r>
          </a:p>
          <a:p>
            <a:pPr marL="0" indent="0">
              <a:buNone/>
            </a:pPr>
            <a:endParaRPr lang="en-US" altLang="en-US" sz="2400" dirty="0"/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1026" name="Picture 2" descr="http://www.landsurveyors.com/wp-content/uploads/2009/09/Land-Surveying-GPS1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1384"/>
            <a:ext cx="3563471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ijournal.sensorsandsystems.com/newsite/wp-content/uploads/2011/04/hs_V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59" y="1816071"/>
            <a:ext cx="3254188" cy="252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tworks.org/sites/default/files/uploaded_pics/2011/open-street-map-hai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57" y="4390980"/>
            <a:ext cx="4209489" cy="22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76576" y="2977933"/>
            <a:ext cx="2119256" cy="8834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Volunteered Geographic Information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1433" y="4457031"/>
            <a:ext cx="2668793" cy="8834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Land Surveying using GPS devices</a:t>
            </a:r>
          </a:p>
        </p:txBody>
      </p:sp>
      <p:pic>
        <p:nvPicPr>
          <p:cNvPr id="1036" name="Picture 12" descr="http://www.cheshireconservation.org/sites/all/files/images/web_soil_surv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93" y="4260520"/>
            <a:ext cx="3306291" cy="25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7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32183" y="2983425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Basics on Geometry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861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/>
              <a:t>Geometry and Invariance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965914" y="1578309"/>
            <a:ext cx="10855383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en-US" sz="2600" b="1" i="1" dirty="0">
                <a:solidFill>
                  <a:schemeClr val="accent2"/>
                </a:solidFill>
              </a:rPr>
              <a:t>Geometry</a:t>
            </a:r>
            <a:r>
              <a:rPr lang="en-US" altLang="en-US" sz="2600" dirty="0"/>
              <a:t>: provides a formal representation of the abstract properties and structures within a space</a:t>
            </a:r>
          </a:p>
          <a:p>
            <a:pPr>
              <a:spcAft>
                <a:spcPts val="1800"/>
              </a:spcAft>
            </a:pPr>
            <a:endParaRPr lang="en-US" altLang="en-US" sz="2600" dirty="0"/>
          </a:p>
          <a:p>
            <a:r>
              <a:rPr lang="en-US" altLang="en-US" sz="2600" b="1" i="1" dirty="0">
                <a:solidFill>
                  <a:schemeClr val="accent2"/>
                </a:solidFill>
              </a:rPr>
              <a:t>Invariance</a:t>
            </a:r>
            <a:r>
              <a:rPr lang="en-US" altLang="en-US" sz="2600" dirty="0"/>
              <a:t>: a group of transformations of space under which propositions remain true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>
                <a:solidFill>
                  <a:srgbClr val="7030A0"/>
                </a:solidFill>
              </a:rPr>
              <a:t>Distance</a:t>
            </a:r>
            <a:r>
              <a:rPr lang="en-US" altLang="en-US" sz="2600" dirty="0"/>
              <a:t>- translations and rotations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600" b="1" dirty="0">
                <a:solidFill>
                  <a:srgbClr val="7030A0"/>
                </a:solidFill>
              </a:rPr>
              <a:t>Angle and parallelism- </a:t>
            </a:r>
            <a:r>
              <a:rPr lang="en-US" altLang="en-US" sz="2600" dirty="0"/>
              <a:t>translations rotations, and scaling</a:t>
            </a:r>
          </a:p>
        </p:txBody>
      </p:sp>
    </p:spTree>
    <p:extLst>
      <p:ext uri="{BB962C8B-B14F-4D97-AF65-F5344CB8AC3E}">
        <p14:creationId xmlns:p14="http://schemas.microsoft.com/office/powerpoint/2010/main" val="127476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Euclidean Space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07583" y="1295400"/>
            <a:ext cx="10547797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i="1" dirty="0">
                <a:solidFill>
                  <a:schemeClr val="accent2"/>
                </a:solidFill>
              </a:rPr>
              <a:t>Euclidean Space</a:t>
            </a:r>
            <a:r>
              <a:rPr lang="en-US" altLang="en-US" dirty="0"/>
              <a:t>: </a:t>
            </a:r>
            <a:r>
              <a:rPr lang="en-US" altLang="en-US" dirty="0" err="1"/>
              <a:t>coordinatized</a:t>
            </a:r>
            <a:r>
              <a:rPr lang="en-US" altLang="en-US" dirty="0"/>
              <a:t> model of space</a:t>
            </a:r>
          </a:p>
          <a:p>
            <a:pPr lvl="1"/>
            <a:r>
              <a:rPr lang="en-US" altLang="en-US" dirty="0"/>
              <a:t>Transforms spatial properties into properties of tuples of real numbers</a:t>
            </a:r>
          </a:p>
          <a:p>
            <a:pPr lvl="1">
              <a:spcAft>
                <a:spcPts val="1200"/>
              </a:spcAft>
            </a:pPr>
            <a:r>
              <a:rPr lang="en-US" altLang="en-US" dirty="0"/>
              <a:t>Coordinate frame consists of a fixed, distinguished point (origin) and a pair of orthogonal lines (axes), intersecting in the origin</a:t>
            </a:r>
          </a:p>
          <a:p>
            <a:r>
              <a:rPr lang="en-US" altLang="en-US" dirty="0"/>
              <a:t>Point objects</a:t>
            </a:r>
          </a:p>
          <a:p>
            <a:r>
              <a:rPr lang="en-US" altLang="en-US" dirty="0"/>
              <a:t>Line objects</a:t>
            </a:r>
          </a:p>
          <a:p>
            <a:r>
              <a:rPr lang="en-US" altLang="en-US" dirty="0"/>
              <a:t>Polygonal objects</a:t>
            </a:r>
          </a:p>
        </p:txBody>
      </p:sp>
    </p:spTree>
    <p:extLst>
      <p:ext uri="{BB962C8B-B14F-4D97-AF65-F5344CB8AC3E}">
        <p14:creationId xmlns:p14="http://schemas.microsoft.com/office/powerpoint/2010/main" val="180238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Points</a:t>
            </a:r>
            <a:endParaRPr lang="en-US" sz="4200" dirty="0"/>
          </a:p>
        </p:txBody>
      </p:sp>
      <p:sp>
        <p:nvSpPr>
          <p:cNvPr id="2" name="Rectangle 1"/>
          <p:cNvSpPr/>
          <p:nvPr/>
        </p:nvSpPr>
        <p:spPr>
          <a:xfrm>
            <a:off x="838200" y="1014330"/>
            <a:ext cx="1085581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2300" dirty="0">
                <a:latin typeface="+mj-lt"/>
              </a:rPr>
              <a:t>A point in the Cartesian plane </a:t>
            </a:r>
            <a:r>
              <a:rPr lang="en-US" altLang="en-US" sz="2300" dirty="0">
                <a:latin typeface="+mj-lt"/>
              </a:rPr>
              <a:t>R</a:t>
            </a:r>
            <a:r>
              <a:rPr lang="en-US" altLang="en-US" sz="2300" baseline="30000" dirty="0">
                <a:latin typeface="+mj-lt"/>
              </a:rPr>
              <a:t>2 </a:t>
            </a:r>
            <a:r>
              <a:rPr lang="en-AU" altLang="en-US" sz="2300" dirty="0">
                <a:latin typeface="+mj-lt"/>
              </a:rPr>
              <a:t>is associated with a unique pair of real number </a:t>
            </a:r>
            <a:r>
              <a:rPr lang="en-AU" altLang="en-US" sz="2300" i="1" dirty="0">
                <a:latin typeface="+mj-lt"/>
              </a:rPr>
              <a:t>a</a:t>
            </a:r>
            <a:r>
              <a:rPr lang="en-AU" altLang="en-US" sz="2300" dirty="0">
                <a:latin typeface="+mj-lt"/>
              </a:rPr>
              <a:t> = (</a:t>
            </a:r>
            <a:r>
              <a:rPr lang="en-AU" altLang="en-US" sz="2300" i="1" dirty="0" err="1">
                <a:latin typeface="+mj-lt"/>
              </a:rPr>
              <a:t>x</a:t>
            </a:r>
            <a:r>
              <a:rPr lang="en-AU" altLang="en-US" sz="2300" dirty="0" err="1">
                <a:latin typeface="+mj-lt"/>
              </a:rPr>
              <a:t>,</a:t>
            </a:r>
            <a:r>
              <a:rPr lang="en-AU" altLang="en-US" sz="2300" i="1" dirty="0" err="1">
                <a:latin typeface="+mj-lt"/>
              </a:rPr>
              <a:t>y</a:t>
            </a:r>
            <a:r>
              <a:rPr lang="en-AU" altLang="en-US" sz="2300" dirty="0">
                <a:latin typeface="+mj-lt"/>
              </a:rPr>
              <a:t>) measuring distance from the origin in the </a:t>
            </a:r>
            <a:r>
              <a:rPr lang="en-AU" altLang="en-US" sz="2300" i="1" dirty="0">
                <a:latin typeface="+mj-lt"/>
              </a:rPr>
              <a:t>x</a:t>
            </a:r>
            <a:r>
              <a:rPr lang="en-AU" altLang="en-US" sz="2300" dirty="0">
                <a:latin typeface="+mj-lt"/>
              </a:rPr>
              <a:t> and </a:t>
            </a:r>
            <a:r>
              <a:rPr lang="en-AU" altLang="en-US" sz="2300" i="1" dirty="0">
                <a:latin typeface="+mj-lt"/>
              </a:rPr>
              <a:t>y</a:t>
            </a:r>
            <a:r>
              <a:rPr lang="en-AU" altLang="en-US" sz="2300" dirty="0">
                <a:latin typeface="+mj-lt"/>
              </a:rPr>
              <a:t> directions. It is sometimes convenient to think of the point </a:t>
            </a:r>
            <a:r>
              <a:rPr lang="en-AU" altLang="en-US" sz="2300" i="1" dirty="0">
                <a:latin typeface="+mj-lt"/>
              </a:rPr>
              <a:t>a</a:t>
            </a:r>
            <a:r>
              <a:rPr lang="en-AU" altLang="en-US" sz="2300" dirty="0">
                <a:latin typeface="+mj-lt"/>
              </a:rPr>
              <a:t> as a vector.</a:t>
            </a:r>
            <a:endParaRPr lang="en-US" altLang="en-US" sz="2300" dirty="0">
              <a:latin typeface="+mj-lt"/>
            </a:endParaRP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838200" y="2360943"/>
            <a:ext cx="5124717" cy="278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l">
              <a:buFontTx/>
              <a:buBlip>
                <a:blip r:embed="rId4"/>
              </a:buBlip>
            </a:pPr>
            <a:r>
              <a:rPr lang="en-AU" altLang="en-US" sz="2300" dirty="0">
                <a:latin typeface="+mj-lt"/>
              </a:rPr>
              <a:t>Scalar: Addition, subtraction, and multiplication, e.g., </a:t>
            </a:r>
            <a:br>
              <a:rPr lang="en-AU" altLang="en-US" sz="2300" dirty="0">
                <a:latin typeface="+mj-lt"/>
              </a:rPr>
            </a:br>
            <a:r>
              <a:rPr lang="en-AU" altLang="en-US" sz="2300" dirty="0">
                <a:latin typeface="+mj-lt"/>
              </a:rPr>
              <a:t>(x</a:t>
            </a:r>
            <a:r>
              <a:rPr lang="en-AU" altLang="en-US" sz="2300" baseline="-25000" dirty="0">
                <a:latin typeface="+mj-lt"/>
              </a:rPr>
              <a:t>1</a:t>
            </a:r>
            <a:r>
              <a:rPr lang="en-AU" altLang="en-US" sz="2300" dirty="0">
                <a:latin typeface="+mj-lt"/>
              </a:rPr>
              <a:t>, y</a:t>
            </a:r>
            <a:r>
              <a:rPr lang="en-AU" altLang="en-US" sz="2300" baseline="-25000" dirty="0">
                <a:latin typeface="+mj-lt"/>
              </a:rPr>
              <a:t>1</a:t>
            </a:r>
            <a:r>
              <a:rPr lang="en-AU" altLang="en-US" sz="2300" dirty="0">
                <a:latin typeface="+mj-lt"/>
              </a:rPr>
              <a:t>) − (x</a:t>
            </a:r>
            <a:r>
              <a:rPr lang="en-AU" altLang="en-US" sz="2300" baseline="-25000" dirty="0">
                <a:latin typeface="+mj-lt"/>
              </a:rPr>
              <a:t>2</a:t>
            </a:r>
            <a:r>
              <a:rPr lang="en-AU" altLang="en-US" sz="2300" dirty="0">
                <a:latin typeface="+mj-lt"/>
              </a:rPr>
              <a:t>, y</a:t>
            </a:r>
            <a:r>
              <a:rPr lang="en-AU" altLang="en-US" sz="2300" baseline="-25000" dirty="0">
                <a:latin typeface="+mj-lt"/>
              </a:rPr>
              <a:t>2</a:t>
            </a:r>
            <a:r>
              <a:rPr lang="en-AU" altLang="en-US" sz="2300" dirty="0">
                <a:latin typeface="+mj-lt"/>
              </a:rPr>
              <a:t>) = </a:t>
            </a:r>
            <a:br>
              <a:rPr lang="en-AU" altLang="en-US" sz="2300" dirty="0">
                <a:latin typeface="+mj-lt"/>
              </a:rPr>
            </a:br>
            <a:r>
              <a:rPr lang="en-AU" altLang="en-US" sz="2300" dirty="0">
                <a:latin typeface="+mj-lt"/>
              </a:rPr>
              <a:t>(x</a:t>
            </a:r>
            <a:r>
              <a:rPr lang="en-AU" altLang="en-US" sz="2300" baseline="-25000" dirty="0">
                <a:latin typeface="+mj-lt"/>
              </a:rPr>
              <a:t>1</a:t>
            </a:r>
            <a:r>
              <a:rPr lang="en-AU" altLang="en-US" sz="2300" dirty="0">
                <a:latin typeface="+mj-lt"/>
              </a:rPr>
              <a:t> − x</a:t>
            </a:r>
            <a:r>
              <a:rPr lang="en-AU" altLang="en-US" sz="2300" baseline="-25000" dirty="0">
                <a:latin typeface="+mj-lt"/>
              </a:rPr>
              <a:t>2</a:t>
            </a:r>
            <a:r>
              <a:rPr lang="en-AU" altLang="en-US" sz="2300" dirty="0">
                <a:latin typeface="+mj-lt"/>
              </a:rPr>
              <a:t>, y</a:t>
            </a:r>
            <a:r>
              <a:rPr lang="en-AU" altLang="en-US" sz="2300" baseline="-25000" dirty="0">
                <a:latin typeface="+mj-lt"/>
              </a:rPr>
              <a:t>1</a:t>
            </a:r>
            <a:r>
              <a:rPr lang="en-AU" altLang="en-US" sz="2300" dirty="0">
                <a:latin typeface="+mj-lt"/>
              </a:rPr>
              <a:t> − y</a:t>
            </a:r>
            <a:r>
              <a:rPr lang="en-AU" altLang="en-US" sz="2300" baseline="-25000" dirty="0">
                <a:latin typeface="+mj-lt"/>
              </a:rPr>
              <a:t>2</a:t>
            </a:r>
            <a:r>
              <a:rPr lang="en-AU" altLang="en-US" sz="2300" dirty="0">
                <a:latin typeface="+mj-lt"/>
              </a:rPr>
              <a:t>)</a:t>
            </a:r>
          </a:p>
          <a:p>
            <a:pPr lvl="1" algn="l">
              <a:spcBef>
                <a:spcPct val="30000"/>
              </a:spcBef>
              <a:spcAft>
                <a:spcPct val="30000"/>
              </a:spcAft>
              <a:buFontTx/>
              <a:buBlip>
                <a:blip r:embed="rId4"/>
              </a:buBlip>
            </a:pPr>
            <a:r>
              <a:rPr lang="en-AU" altLang="en-US" sz="2300" dirty="0">
                <a:latin typeface="+mj-lt"/>
              </a:rPr>
              <a:t>Norm: </a:t>
            </a:r>
          </a:p>
          <a:p>
            <a:pPr lvl="1" algn="l">
              <a:buFontTx/>
              <a:buBlip>
                <a:blip r:embed="rId4"/>
              </a:buBlip>
            </a:pPr>
            <a:r>
              <a:rPr lang="en-AU" altLang="en-US" sz="2300" dirty="0">
                <a:latin typeface="+mj-lt"/>
              </a:rPr>
              <a:t>Distance: </a:t>
            </a:r>
            <a:r>
              <a:rPr lang="en-US" altLang="en-US" sz="2300" dirty="0">
                <a:latin typeface="+mj-lt"/>
              </a:rPr>
              <a:t>|</a:t>
            </a:r>
            <a:r>
              <a:rPr lang="en-AU" altLang="en-US" sz="2300" dirty="0">
                <a:latin typeface="+mj-lt"/>
              </a:rPr>
              <a:t>ab</a:t>
            </a:r>
            <a:r>
              <a:rPr lang="en-US" altLang="en-US" sz="2300" dirty="0">
                <a:latin typeface="+mj-lt"/>
                <a:sym typeface="Symbol" panose="05050102010706020507" pitchFamily="18" charset="2"/>
              </a:rPr>
              <a:t>|</a:t>
            </a:r>
            <a:r>
              <a:rPr lang="en-AU" altLang="en-US" sz="2300" dirty="0">
                <a:latin typeface="+mj-lt"/>
              </a:rPr>
              <a:t> = </a:t>
            </a:r>
            <a:r>
              <a:rPr lang="en-US" altLang="en-US" sz="2300" dirty="0">
                <a:latin typeface="+mj-lt"/>
              </a:rPr>
              <a:t>||</a:t>
            </a:r>
            <a:r>
              <a:rPr lang="en-AU" altLang="en-US" sz="2300" i="1" dirty="0">
                <a:latin typeface="+mj-lt"/>
              </a:rPr>
              <a:t>a</a:t>
            </a:r>
            <a:r>
              <a:rPr lang="en-AU" altLang="en-US" sz="2300" dirty="0">
                <a:latin typeface="+mj-lt"/>
              </a:rPr>
              <a:t>-</a:t>
            </a:r>
            <a:r>
              <a:rPr lang="en-AU" altLang="en-US" sz="2300" dirty="0">
                <a:latin typeface="+mj-lt"/>
                <a:cs typeface="Arial" panose="020B0604020202020204" pitchFamily="34" charset="0"/>
              </a:rPr>
              <a:t>b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||</a:t>
            </a:r>
            <a:r>
              <a:rPr lang="en-AU" altLang="en-US" sz="2300" dirty="0">
                <a:latin typeface="+mj-lt"/>
              </a:rPr>
              <a:t> </a:t>
            </a:r>
          </a:p>
          <a:p>
            <a:pPr lvl="1" algn="l">
              <a:buFontTx/>
              <a:buBlip>
                <a:blip r:embed="rId4"/>
              </a:buBlip>
            </a:pPr>
            <a:r>
              <a:rPr lang="en-AU" altLang="en-US" sz="2300" dirty="0">
                <a:latin typeface="+mj-lt"/>
              </a:rPr>
              <a:t>Angle between vectors:</a:t>
            </a:r>
            <a:endParaRPr lang="en-US" altLang="en-US" sz="2300" dirty="0">
              <a:latin typeface="+mj-lt"/>
            </a:endParaRPr>
          </a:p>
        </p:txBody>
      </p:sp>
      <p:pic>
        <p:nvPicPr>
          <p:cNvPr id="6" name="Picture 43" descr="euclidean_d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40" y="2708275"/>
            <a:ext cx="3851275" cy="30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3" y="5577414"/>
            <a:ext cx="2910197" cy="64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60" y="3912393"/>
            <a:ext cx="2348911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6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Lines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1120462" y="1030310"/>
                <a:ext cx="10006884" cy="52942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300" dirty="0">
                    <a:latin typeface="+mj-lt"/>
                  </a:rPr>
                  <a:t>The </a:t>
                </a:r>
                <a:r>
                  <a:rPr lang="en-US" altLang="en-US" sz="2300" i="1" dirty="0">
                    <a:latin typeface="+mj-lt"/>
                  </a:rPr>
                  <a:t>line</a:t>
                </a:r>
                <a:r>
                  <a:rPr lang="en-US" altLang="en-US" sz="2300" dirty="0">
                    <a:latin typeface="+mj-lt"/>
                  </a:rPr>
                  <a:t> incident with </a:t>
                </a:r>
                <a:r>
                  <a:rPr lang="en-US" altLang="en-US" sz="2300" i="1" dirty="0">
                    <a:latin typeface="+mj-lt"/>
                    <a:cs typeface="Arial" panose="020B0604020202020204" pitchFamily="34" charset="0"/>
                  </a:rPr>
                  <a:t>a</a:t>
                </a:r>
                <a:r>
                  <a:rPr lang="en-US" altLang="en-US" sz="2300" dirty="0">
                    <a:latin typeface="+mj-lt"/>
                  </a:rPr>
                  <a:t> and </a:t>
                </a:r>
                <a:r>
                  <a:rPr lang="en-US" altLang="en-US" sz="2300" i="1" dirty="0">
                    <a:latin typeface="+mj-lt"/>
                    <a:cs typeface="Arial" panose="020B0604020202020204" pitchFamily="34" charset="0"/>
                  </a:rPr>
                  <a:t>b</a:t>
                </a:r>
                <a:r>
                  <a:rPr lang="en-US" altLang="en-US" sz="2300" dirty="0">
                    <a:latin typeface="+mj-lt"/>
                  </a:rPr>
                  <a:t> is defined as the point set </a:t>
                </a:r>
                <a:br>
                  <a:rPr lang="en-US" altLang="en-US" sz="2300" dirty="0">
                    <a:latin typeface="+mj-lt"/>
                  </a:rPr>
                </a:br>
                <a:r>
                  <a:rPr lang="en-US" altLang="en-US" sz="2300" dirty="0">
                    <a:latin typeface="+mj-lt"/>
                  </a:rPr>
                  <a:t>{</a:t>
                </a:r>
                <a:r>
                  <a:rPr lang="en-US" altLang="en-US" sz="2300" dirty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i="1" dirty="0">
                    <a:latin typeface="+mj-lt"/>
                  </a:rPr>
                  <a:t>a</a:t>
                </a:r>
                <a:r>
                  <a:rPr lang="en-US" altLang="en-US" sz="2300" dirty="0">
                    <a:latin typeface="+mj-lt"/>
                  </a:rPr>
                  <a:t> + (1 −</a:t>
                </a:r>
                <a:r>
                  <a:rPr lang="en-US" altLang="en-US" sz="2300" dirty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dirty="0">
                    <a:latin typeface="+mj-lt"/>
                  </a:rPr>
                  <a:t> )</a:t>
                </a:r>
                <a:r>
                  <a:rPr lang="en-US" altLang="en-US" sz="2300" i="1" dirty="0">
                    <a:latin typeface="+mj-lt"/>
                  </a:rPr>
                  <a:t>b </a:t>
                </a:r>
                <a:r>
                  <a:rPr lang="en-US" altLang="en-US" sz="2300" dirty="0">
                    <a:latin typeface="+mj-lt"/>
                  </a:rPr>
                  <a:t>| </a:t>
                </a:r>
                <a:r>
                  <a:rPr lang="en-US" altLang="en-US" sz="2300" dirty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dirty="0">
                    <a:latin typeface="+mj-lt"/>
                  </a:rPr>
                  <a:t> is a real number }</a:t>
                </a:r>
              </a:p>
              <a:p>
                <a:r>
                  <a:rPr lang="en-US" altLang="en-US" sz="2300" dirty="0">
                    <a:latin typeface="+mj-lt"/>
                  </a:rPr>
                  <a:t>The </a:t>
                </a:r>
                <a:r>
                  <a:rPr lang="en-US" altLang="en-US" sz="2300" i="1" dirty="0">
                    <a:latin typeface="+mj-lt"/>
                  </a:rPr>
                  <a:t>line</a:t>
                </a:r>
                <a:r>
                  <a:rPr lang="en-US" altLang="en-US" sz="2300" dirty="0">
                    <a:latin typeface="+mj-lt"/>
                  </a:rPr>
                  <a:t> segment between </a:t>
                </a:r>
                <a:r>
                  <a:rPr lang="en-US" altLang="en-US" sz="2300" i="1" dirty="0">
                    <a:latin typeface="+mj-lt"/>
                  </a:rPr>
                  <a:t>a</a:t>
                </a:r>
                <a:r>
                  <a:rPr lang="en-US" altLang="en-US" sz="2300" dirty="0">
                    <a:latin typeface="+mj-lt"/>
                  </a:rPr>
                  <a:t> and </a:t>
                </a:r>
                <a:r>
                  <a:rPr lang="en-US" altLang="en-US" sz="2300" i="1" dirty="0">
                    <a:latin typeface="+mj-lt"/>
                  </a:rPr>
                  <a:t>b</a:t>
                </a:r>
                <a:r>
                  <a:rPr lang="en-US" altLang="en-US" sz="2300" dirty="0">
                    <a:latin typeface="+mj-lt"/>
                  </a:rPr>
                  <a:t> is defined as the point set {</a:t>
                </a:r>
                <a:r>
                  <a:rPr lang="en-US" altLang="en-US" sz="2300" dirty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i="1" dirty="0">
                    <a:latin typeface="+mj-lt"/>
                  </a:rPr>
                  <a:t>a</a:t>
                </a:r>
                <a:r>
                  <a:rPr lang="en-US" altLang="en-US" sz="2300" dirty="0">
                    <a:latin typeface="+mj-lt"/>
                  </a:rPr>
                  <a:t> + (1 −</a:t>
                </a:r>
                <a:r>
                  <a:rPr lang="en-US" altLang="en-US" sz="2300" dirty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dirty="0">
                    <a:latin typeface="+mj-lt"/>
                  </a:rPr>
                  <a:t> )</a:t>
                </a:r>
                <a:r>
                  <a:rPr lang="en-US" altLang="en-US" sz="2300" i="1" dirty="0">
                    <a:latin typeface="+mj-lt"/>
                  </a:rPr>
                  <a:t>b </a:t>
                </a:r>
                <a:r>
                  <a:rPr lang="en-US" altLang="en-US" sz="2300" dirty="0">
                    <a:latin typeface="+mj-lt"/>
                  </a:rPr>
                  <a:t>| </a:t>
                </a:r>
                <a:r>
                  <a:rPr lang="en-US" altLang="en-US" sz="2300" dirty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300" dirty="0">
                    <a:latin typeface="+mj-lt"/>
                  </a:rPr>
                  <a:t> [0, 1]}</a:t>
                </a:r>
              </a:p>
              <a:p>
                <a:r>
                  <a:rPr lang="en-US" altLang="en-US" sz="2300" dirty="0">
                    <a:latin typeface="+mj-lt"/>
                  </a:rPr>
                  <a:t>The </a:t>
                </a:r>
                <a:r>
                  <a:rPr lang="en-US" altLang="en-US" sz="2300" i="1" dirty="0">
                    <a:latin typeface="+mj-lt"/>
                  </a:rPr>
                  <a:t>half line</a:t>
                </a:r>
                <a:r>
                  <a:rPr lang="en-US" altLang="en-US" sz="2300" dirty="0">
                    <a:latin typeface="+mj-lt"/>
                  </a:rPr>
                  <a:t> radiating from </a:t>
                </a:r>
                <a:r>
                  <a:rPr lang="en-US" altLang="en-US" sz="2300" i="1" dirty="0">
                    <a:latin typeface="+mj-lt"/>
                  </a:rPr>
                  <a:t>b</a:t>
                </a:r>
                <a:r>
                  <a:rPr lang="en-US" altLang="en-US" sz="2300" dirty="0">
                    <a:latin typeface="+mj-lt"/>
                  </a:rPr>
                  <a:t> and passing through </a:t>
                </a:r>
                <a:r>
                  <a:rPr lang="en-US" altLang="en-US" sz="2300" i="1" dirty="0">
                    <a:latin typeface="+mj-lt"/>
                  </a:rPr>
                  <a:t>a</a:t>
                </a:r>
                <a:r>
                  <a:rPr lang="en-US" altLang="en-US" sz="2300" dirty="0">
                    <a:latin typeface="+mj-lt"/>
                  </a:rPr>
                  <a:t> is defined as the point set {</a:t>
                </a:r>
                <a:r>
                  <a:rPr lang="en-US" altLang="en-US" sz="2300" dirty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i="1" dirty="0">
                    <a:latin typeface="+mj-lt"/>
                  </a:rPr>
                  <a:t>a</a:t>
                </a:r>
                <a:r>
                  <a:rPr lang="en-US" altLang="en-US" sz="2300" dirty="0">
                    <a:latin typeface="+mj-lt"/>
                  </a:rPr>
                  <a:t> + (1 − </a:t>
                </a:r>
                <a:r>
                  <a:rPr lang="en-US" altLang="en-US" sz="2300" dirty="0">
                    <a:latin typeface="+mj-lt"/>
                    <a:sym typeface="Symbol" panose="05050102010706020507" pitchFamily="18" charset="2"/>
                  </a:rPr>
                  <a:t></a:t>
                </a:r>
                <a:r>
                  <a:rPr lang="en-US" altLang="en-US" sz="2300" dirty="0">
                    <a:latin typeface="+mj-lt"/>
                  </a:rPr>
                  <a:t>)</a:t>
                </a:r>
                <a:r>
                  <a:rPr lang="en-US" altLang="en-US" sz="2300" i="1" dirty="0">
                    <a:latin typeface="+mj-lt"/>
                  </a:rPr>
                  <a:t>b </a:t>
                </a:r>
                <a:r>
                  <a:rPr lang="en-US" altLang="en-US" sz="2300" dirty="0">
                    <a:latin typeface="+mj-lt"/>
                  </a:rPr>
                  <a:t>| </a:t>
                </a:r>
                <a:r>
                  <a:rPr lang="en-US" altLang="en-US" sz="2300" dirty="0">
                    <a:latin typeface="+mj-lt"/>
                    <a:sym typeface="Symbol" panose="05050102010706020507" pitchFamily="18" charset="2"/>
                  </a:rPr>
                  <a:t>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</m:oMath>
                </a14:m>
                <a:r>
                  <a:rPr lang="en-US" altLang="en-US" sz="2300" dirty="0">
                    <a:latin typeface="+mj-lt"/>
                  </a:rPr>
                  <a:t>  0}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462" y="1030310"/>
                <a:ext cx="10006884" cy="5294290"/>
              </a:xfrm>
              <a:prstGeom prst="rect">
                <a:avLst/>
              </a:prstGeom>
              <a:blipFill rotWithShape="0">
                <a:blip r:embed="rId2"/>
                <a:stretch>
                  <a:fillRect l="-731" t="-1496" r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7" descr="parameterized_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22750"/>
            <a:ext cx="7283338" cy="305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Polygon Objects</a:t>
            </a:r>
            <a:endParaRPr lang="en-US" sz="4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60809" y="1402106"/>
            <a:ext cx="10560677" cy="3342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>
                <a:latin typeface="+mj-lt"/>
              </a:rPr>
              <a:t>A </a:t>
            </a:r>
            <a:r>
              <a:rPr lang="en-US" altLang="en-US" sz="2400" b="1" i="1" dirty="0">
                <a:solidFill>
                  <a:srgbClr val="7030A0"/>
                </a:solidFill>
                <a:latin typeface="+mj-lt"/>
              </a:rPr>
              <a:t>polyline</a:t>
            </a:r>
            <a:r>
              <a:rPr lang="en-US" altLang="en-US" sz="2400" dirty="0">
                <a:latin typeface="+mj-lt"/>
              </a:rPr>
              <a:t> in R</a:t>
            </a:r>
            <a:r>
              <a:rPr lang="en-US" altLang="en-US" sz="2400" baseline="30000" dirty="0">
                <a:latin typeface="+mj-lt"/>
              </a:rPr>
              <a:t>2</a:t>
            </a:r>
            <a:r>
              <a:rPr lang="en-US" altLang="en-US" sz="2400" dirty="0">
                <a:latin typeface="+mj-lt"/>
              </a:rPr>
              <a:t> is a finite set of line segments (called </a:t>
            </a:r>
            <a:r>
              <a:rPr lang="en-US" altLang="en-US" sz="2400" i="1" dirty="0">
                <a:latin typeface="+mj-lt"/>
              </a:rPr>
              <a:t>edges</a:t>
            </a:r>
            <a:r>
              <a:rPr lang="en-US" altLang="en-US" sz="2400" dirty="0">
                <a:latin typeface="+mj-lt"/>
              </a:rPr>
              <a:t>) such that each edge end-point is shared by exactly two edges, except possibly for two points, called the </a:t>
            </a:r>
            <a:r>
              <a:rPr lang="en-US" altLang="en-US" sz="2400" i="1" dirty="0">
                <a:latin typeface="+mj-lt"/>
              </a:rPr>
              <a:t>extremes</a:t>
            </a:r>
            <a:r>
              <a:rPr lang="en-US" altLang="en-US" sz="2400" dirty="0">
                <a:latin typeface="+mj-lt"/>
              </a:rPr>
              <a:t> of the polyline.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If no two edges intersect </a:t>
            </a:r>
            <a:r>
              <a:rPr lang="en-US" altLang="en-US" sz="2400" dirty="0">
                <a:latin typeface="+mj-lt"/>
              </a:rPr>
              <a:t>at any place other than possibly at their end-points, 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the polyline is</a:t>
            </a:r>
            <a:r>
              <a:rPr lang="en-US" altLang="en-US" sz="2400" b="1" i="1" dirty="0">
                <a:solidFill>
                  <a:srgbClr val="7030A0"/>
                </a:solidFill>
                <a:latin typeface="+mj-lt"/>
              </a:rPr>
              <a:t> simple</a:t>
            </a:r>
            <a:r>
              <a:rPr lang="en-US" altLang="en-US" sz="2400" dirty="0">
                <a:latin typeface="+mj-lt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>
                <a:latin typeface="+mj-lt"/>
              </a:rPr>
              <a:t>A 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polyline is </a:t>
            </a:r>
            <a:r>
              <a:rPr lang="en-US" altLang="en-US" sz="2400" b="1" i="1" dirty="0">
                <a:solidFill>
                  <a:srgbClr val="7030A0"/>
                </a:solidFill>
                <a:latin typeface="+mj-lt"/>
              </a:rPr>
              <a:t>closed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 if it has no extreme points</a:t>
            </a:r>
            <a:r>
              <a:rPr lang="en-US" alt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3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Polygon Objects</a:t>
            </a:r>
            <a:endParaRPr lang="en-US" sz="4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44333" y="1410343"/>
            <a:ext cx="10560677" cy="328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>
                <a:latin typeface="+mj-lt"/>
              </a:rPr>
              <a:t>A 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(</a:t>
            </a:r>
            <a:r>
              <a:rPr lang="en-US" altLang="en-US" sz="2400" b="1" i="1" dirty="0">
                <a:solidFill>
                  <a:srgbClr val="7030A0"/>
                </a:solidFill>
                <a:latin typeface="+mj-lt"/>
              </a:rPr>
              <a:t>simple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) polygon </a:t>
            </a:r>
            <a:r>
              <a:rPr lang="en-US" altLang="en-US" sz="2400" dirty="0">
                <a:latin typeface="+mj-lt"/>
              </a:rPr>
              <a:t>is the area 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enclosed by a simple closed polyline</a:t>
            </a:r>
            <a:r>
              <a:rPr lang="en-US" altLang="en-US" sz="2400" dirty="0">
                <a:latin typeface="+mj-lt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>
                <a:latin typeface="+mj-lt"/>
              </a:rPr>
              <a:t>This polyline forms the </a:t>
            </a:r>
            <a:r>
              <a:rPr lang="en-US" altLang="en-US" sz="2400" i="1" dirty="0">
                <a:latin typeface="+mj-lt"/>
              </a:rPr>
              <a:t>boundary</a:t>
            </a:r>
            <a:r>
              <a:rPr lang="en-US" altLang="en-US" sz="2400" dirty="0">
                <a:latin typeface="+mj-lt"/>
              </a:rPr>
              <a:t> of the polygon. 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Each end-point of an edge </a:t>
            </a:r>
            <a:r>
              <a:rPr lang="en-US" altLang="en-US" sz="2400" dirty="0">
                <a:latin typeface="+mj-lt"/>
              </a:rPr>
              <a:t>of the polyline is 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called a </a:t>
            </a:r>
            <a:r>
              <a:rPr lang="en-US" altLang="en-US" sz="2400" b="1" i="1" dirty="0">
                <a:solidFill>
                  <a:srgbClr val="7030A0"/>
                </a:solidFill>
                <a:latin typeface="+mj-lt"/>
              </a:rPr>
              <a:t>vertex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 of the polygon</a:t>
            </a:r>
            <a:r>
              <a:rPr lang="en-US" altLang="en-US" sz="2400" dirty="0">
                <a:latin typeface="+mj-lt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>
                <a:latin typeface="+mj-lt"/>
              </a:rPr>
              <a:t>A </a:t>
            </a:r>
            <a:r>
              <a:rPr lang="en-US" altLang="en-US" sz="2400" b="1" i="1" dirty="0">
                <a:solidFill>
                  <a:srgbClr val="7030A0"/>
                </a:solidFill>
                <a:latin typeface="+mj-lt"/>
              </a:rPr>
              <a:t>convex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 polygon </a:t>
            </a:r>
            <a:r>
              <a:rPr lang="en-US" altLang="en-US" sz="2400" dirty="0">
                <a:latin typeface="+mj-lt"/>
              </a:rPr>
              <a:t>has 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every point </a:t>
            </a:r>
            <a:r>
              <a:rPr lang="en-US" altLang="en-US" sz="2400" b="1" i="1" dirty="0" err="1">
                <a:solidFill>
                  <a:srgbClr val="7030A0"/>
                </a:solidFill>
                <a:latin typeface="+mj-lt"/>
              </a:rPr>
              <a:t>intervisible</a:t>
            </a:r>
            <a:endParaRPr lang="en-US" altLang="en-US" sz="2400" b="1" i="1" dirty="0">
              <a:solidFill>
                <a:srgbClr val="7030A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>
                <a:latin typeface="+mj-lt"/>
              </a:rPr>
              <a:t>A </a:t>
            </a:r>
            <a:r>
              <a:rPr lang="en-US" altLang="en-US" sz="2400" i="1" dirty="0">
                <a:latin typeface="+mj-lt"/>
              </a:rPr>
              <a:t>star-shaped</a:t>
            </a:r>
            <a:r>
              <a:rPr lang="en-US" altLang="en-US" sz="2400" dirty="0">
                <a:latin typeface="+mj-lt"/>
              </a:rPr>
              <a:t> or </a:t>
            </a:r>
            <a:r>
              <a:rPr lang="en-US" altLang="en-US" sz="2400" i="1" dirty="0">
                <a:latin typeface="+mj-lt"/>
              </a:rPr>
              <a:t>semi-convex</a:t>
            </a:r>
            <a:r>
              <a:rPr lang="en-US" altLang="en-US" sz="2400" dirty="0">
                <a:latin typeface="+mj-lt"/>
              </a:rPr>
              <a:t> polygon has at least one point that is </a:t>
            </a:r>
            <a:r>
              <a:rPr lang="en-US" altLang="en-US" sz="2400" dirty="0" err="1">
                <a:latin typeface="+mj-lt"/>
              </a:rPr>
              <a:t>intervisible</a:t>
            </a:r>
            <a:r>
              <a:rPr lang="en-US" altLang="en-US" sz="2400" dirty="0">
                <a:latin typeface="+mj-lt"/>
              </a:rPr>
              <a:t>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155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5800" y="1224649"/>
            <a:ext cx="11353800" cy="5133589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b="1" dirty="0">
                <a:solidFill>
                  <a:srgbClr val="002060"/>
                </a:solidFill>
              </a:rPr>
              <a:t>4 homework assignments </a:t>
            </a:r>
            <a:r>
              <a:rPr lang="en-US" sz="2600" dirty="0"/>
              <a:t>(12% each) to be done in a team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Can contain both textbook and programming parts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Teams of size 1, 2, or 3.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Teams of size 1 and 2 same work for same deadline.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Teams of size 3, extra work for same deadline.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b="1" dirty="0">
                <a:solidFill>
                  <a:srgbClr val="002060"/>
                </a:solidFill>
              </a:rPr>
              <a:t>Mid-term Exam  </a:t>
            </a:r>
            <a:r>
              <a:rPr lang="en-US" sz="2600" dirty="0"/>
              <a:t>17%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b="1" dirty="0">
                <a:solidFill>
                  <a:srgbClr val="002060"/>
                </a:solidFill>
              </a:rPr>
              <a:t>Final Exam </a:t>
            </a:r>
            <a:r>
              <a:rPr lang="en-US" sz="2600" dirty="0"/>
              <a:t>22%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b="1" dirty="0">
                <a:solidFill>
                  <a:srgbClr val="002060"/>
                </a:solidFill>
              </a:rPr>
              <a:t>One quiz  </a:t>
            </a:r>
            <a:r>
              <a:rPr lang="en-US" sz="2600" dirty="0"/>
              <a:t>13%  (Oct 6 2016)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/>
              <a:t>Academic Dishonesty policy of IIIT Delhi does apply</a:t>
            </a:r>
            <a:endParaRPr lang="en-US" sz="13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5800" y="1215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300" dirty="0"/>
              <a:t>Course Structure</a:t>
            </a:r>
          </a:p>
        </p:txBody>
      </p:sp>
    </p:spTree>
    <p:extLst>
      <p:ext uri="{BB962C8B-B14F-4D97-AF65-F5344CB8AC3E}">
        <p14:creationId xmlns:p14="http://schemas.microsoft.com/office/powerpoint/2010/main" val="256710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Polygon Objects</a:t>
            </a:r>
            <a:endParaRPr lang="en-US" sz="4200" dirty="0"/>
          </a:p>
        </p:txBody>
      </p:sp>
      <p:pic>
        <p:nvPicPr>
          <p:cNvPr id="4" name="Picture 7" descr="polylines_polyg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5" y="1138496"/>
            <a:ext cx="9303026" cy="505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Polygonal Objects</a:t>
            </a:r>
            <a:endParaRPr lang="en-US" sz="4200" dirty="0"/>
          </a:p>
        </p:txBody>
      </p:sp>
      <p:sp>
        <p:nvSpPr>
          <p:cNvPr id="2" name="Rectangle 1"/>
          <p:cNvSpPr/>
          <p:nvPr/>
        </p:nvSpPr>
        <p:spPr>
          <a:xfrm>
            <a:off x="838200" y="1335230"/>
            <a:ext cx="107707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en-US" sz="2600" b="1" i="1" dirty="0">
                <a:solidFill>
                  <a:schemeClr val="accent2"/>
                </a:solidFill>
              </a:rPr>
              <a:t>Monotone chain</a:t>
            </a:r>
            <a:r>
              <a:rPr lang="en-US" altLang="en-US" sz="2600" dirty="0"/>
              <a:t>: there is some line in the Euclidean plane such that the projection of the vertices onto the line preserves the ordering of the list of points in the chain</a:t>
            </a:r>
          </a:p>
          <a:p>
            <a:pPr>
              <a:spcAft>
                <a:spcPts val="1800"/>
              </a:spcAft>
            </a:pPr>
            <a:r>
              <a:rPr lang="en-US" altLang="en-US" sz="2600" b="1" i="1" dirty="0">
                <a:solidFill>
                  <a:schemeClr val="accent2"/>
                </a:solidFill>
              </a:rPr>
              <a:t>Monotone polygon:</a:t>
            </a:r>
            <a:r>
              <a:rPr lang="en-US" altLang="en-US" sz="2600" dirty="0"/>
              <a:t> if the boundary can be split into two polylines, such that the chain of vertices of each polyline is a monotone chain</a:t>
            </a:r>
          </a:p>
          <a:p>
            <a:pPr>
              <a:spcAft>
                <a:spcPts val="1800"/>
              </a:spcAft>
            </a:pPr>
            <a:r>
              <a:rPr lang="en-US" altLang="en-US" sz="2600" b="1" i="1" dirty="0">
                <a:solidFill>
                  <a:schemeClr val="accent2"/>
                </a:solidFill>
              </a:rPr>
              <a:t>Triangulation</a:t>
            </a:r>
            <a:r>
              <a:rPr lang="en-US" altLang="en-US" sz="2600" dirty="0"/>
              <a:t>: partitioning of the polygon into triangles that intersect only at their mutual boundaries</a:t>
            </a:r>
          </a:p>
        </p:txBody>
      </p:sp>
    </p:spTree>
    <p:extLst>
      <p:ext uri="{BB962C8B-B14F-4D97-AF65-F5344CB8AC3E}">
        <p14:creationId xmlns:p14="http://schemas.microsoft.com/office/powerpoint/2010/main" val="12517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Polygonal Objects</a:t>
            </a:r>
            <a:endParaRPr lang="en-US" sz="4200" dirty="0"/>
          </a:p>
        </p:txBody>
      </p:sp>
      <p:pic>
        <p:nvPicPr>
          <p:cNvPr id="4" name="Picture 7" descr="monotone_ch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69" y="1298713"/>
            <a:ext cx="5286444" cy="379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onotone_poly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06" y="1298713"/>
            <a:ext cx="3525098" cy="34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23106" y="4850432"/>
            <a:ext cx="28134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monotone polyline</a:t>
            </a:r>
          </a:p>
        </p:txBody>
      </p:sp>
    </p:spTree>
    <p:extLst>
      <p:ext uri="{BB962C8B-B14F-4D97-AF65-F5344CB8AC3E}">
        <p14:creationId xmlns:p14="http://schemas.microsoft.com/office/powerpoint/2010/main" val="303654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Transformations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954157" y="1295400"/>
                <a:ext cx="10734260" cy="50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en-US" sz="2200" dirty="0">
                    <a:latin typeface="+mj-lt"/>
                  </a:rPr>
                  <a:t>Transformations preserve particular properties of embedded objects</a:t>
                </a:r>
              </a:p>
              <a:p>
                <a:pPr lvl="1"/>
                <a:r>
                  <a:rPr lang="en-US" altLang="en-US" sz="2200" dirty="0">
                    <a:latin typeface="+mj-lt"/>
                  </a:rPr>
                  <a:t>Similarity transformations</a:t>
                </a:r>
              </a:p>
              <a:p>
                <a:pPr lvl="1"/>
                <a:r>
                  <a:rPr lang="en-US" altLang="en-US" sz="2200" dirty="0">
                    <a:latin typeface="+mj-lt"/>
                  </a:rPr>
                  <a:t>Projective transformations</a:t>
                </a:r>
              </a:p>
              <a:p>
                <a:pPr lvl="1"/>
                <a:r>
                  <a:rPr lang="en-US" altLang="en-US" sz="2200" dirty="0">
                    <a:latin typeface="+mj-lt"/>
                  </a:rPr>
                  <a:t>Topological transformation</a:t>
                </a:r>
              </a:p>
              <a:p>
                <a:pPr lvl="1"/>
                <a:r>
                  <a:rPr lang="en-US" altLang="en-US" sz="2200" dirty="0"/>
                  <a:t>Affine transformations</a:t>
                </a:r>
                <a:endParaRPr lang="en-US" altLang="en-US" sz="2200" dirty="0">
                  <a:latin typeface="+mj-lt"/>
                </a:endParaRPr>
              </a:p>
              <a:p>
                <a:r>
                  <a:rPr lang="en-US" altLang="en-US" sz="2200" dirty="0">
                    <a:latin typeface="+mj-lt"/>
                  </a:rPr>
                  <a:t>Some formulas can be provided</a:t>
                </a:r>
              </a:p>
              <a:p>
                <a:pPr lvl="1"/>
                <a:r>
                  <a:rPr lang="en-US" altLang="en-US" sz="2200" dirty="0">
                    <a:latin typeface="+mj-lt"/>
                  </a:rPr>
                  <a:t>Translation: through real constants </a:t>
                </a:r>
                <a:r>
                  <a:rPr lang="en-US" altLang="en-US" sz="2200" i="1" dirty="0">
                    <a:latin typeface="+mj-lt"/>
                  </a:rPr>
                  <a:t>a</a:t>
                </a:r>
                <a:r>
                  <a:rPr lang="en-US" altLang="en-US" sz="2200" dirty="0">
                    <a:latin typeface="+mj-lt"/>
                  </a:rPr>
                  <a:t> and </a:t>
                </a:r>
                <a:r>
                  <a:rPr lang="en-US" altLang="en-US" sz="2200" i="1" dirty="0">
                    <a:latin typeface="+mj-lt"/>
                  </a:rPr>
                  <a:t>b</a:t>
                </a:r>
              </a:p>
              <a:p>
                <a:pPr lvl="2"/>
                <a:r>
                  <a:rPr lang="en-US" altLang="en-US" sz="2200" dirty="0">
                    <a:latin typeface="+mj-lt"/>
                  </a:rPr>
                  <a:t>(</a:t>
                </a:r>
                <a:r>
                  <a:rPr lang="en-US" altLang="en-US" sz="2200" i="1" dirty="0" err="1">
                    <a:latin typeface="+mj-lt"/>
                  </a:rPr>
                  <a:t>x</a:t>
                </a:r>
                <a:r>
                  <a:rPr lang="en-US" altLang="en-US" sz="2200" dirty="0" err="1">
                    <a:latin typeface="+mj-lt"/>
                  </a:rPr>
                  <a:t>,</a:t>
                </a:r>
                <a:r>
                  <a:rPr lang="en-US" altLang="en-US" sz="2200" i="1" dirty="0" err="1">
                    <a:latin typeface="+mj-lt"/>
                  </a:rPr>
                  <a:t>y</a:t>
                </a:r>
                <a:r>
                  <a:rPr lang="en-US" altLang="en-US" sz="2200" dirty="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(</a:t>
                </a:r>
                <a:r>
                  <a:rPr lang="en-US" altLang="en-US" sz="2200" i="1" dirty="0" err="1">
                    <a:latin typeface="+mj-lt"/>
                  </a:rPr>
                  <a:t>x</a:t>
                </a:r>
                <a:r>
                  <a:rPr lang="en-US" altLang="en-US" sz="2200" dirty="0" err="1">
                    <a:latin typeface="+mj-lt"/>
                  </a:rPr>
                  <a:t>+</a:t>
                </a:r>
                <a:r>
                  <a:rPr lang="en-US" altLang="en-US" sz="2200" i="1" dirty="0" err="1">
                    <a:latin typeface="+mj-lt"/>
                  </a:rPr>
                  <a:t>a</a:t>
                </a:r>
                <a:r>
                  <a:rPr lang="en-US" altLang="en-US" sz="2200" dirty="0" err="1">
                    <a:latin typeface="+mj-lt"/>
                  </a:rPr>
                  <a:t>,</a:t>
                </a:r>
                <a:r>
                  <a:rPr lang="en-US" altLang="en-US" sz="2200" i="1" dirty="0" err="1">
                    <a:latin typeface="+mj-lt"/>
                  </a:rPr>
                  <a:t>y</a:t>
                </a:r>
                <a:r>
                  <a:rPr lang="en-US" altLang="en-US" sz="2200" dirty="0" err="1">
                    <a:latin typeface="+mj-lt"/>
                  </a:rPr>
                  <a:t>+</a:t>
                </a:r>
                <a:r>
                  <a:rPr lang="en-US" altLang="en-US" sz="2200" i="1" dirty="0" err="1">
                    <a:latin typeface="+mj-lt"/>
                  </a:rPr>
                  <a:t>b</a:t>
                </a:r>
                <a:r>
                  <a:rPr lang="en-US" altLang="en-US" sz="2200" dirty="0">
                    <a:latin typeface="+mj-lt"/>
                  </a:rPr>
                  <a:t>)</a:t>
                </a:r>
              </a:p>
              <a:p>
                <a:pPr lvl="1"/>
                <a:r>
                  <a:rPr lang="en-US" altLang="en-US" sz="2200" dirty="0">
                    <a:latin typeface="+mj-lt"/>
                  </a:rPr>
                  <a:t>Rotation: through angle 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>
                    <a:latin typeface="+mj-lt"/>
                  </a:rPr>
                  <a:t> about origin</a:t>
                </a:r>
              </a:p>
              <a:p>
                <a:pPr lvl="2"/>
                <a:r>
                  <a:rPr lang="en-US" altLang="en-US" sz="2200" dirty="0">
                    <a:latin typeface="+mj-lt"/>
                  </a:rPr>
                  <a:t>(</a:t>
                </a:r>
                <a:r>
                  <a:rPr lang="en-US" altLang="en-US" sz="2200" i="1" dirty="0" err="1">
                    <a:latin typeface="+mj-lt"/>
                  </a:rPr>
                  <a:t>x</a:t>
                </a:r>
                <a:r>
                  <a:rPr lang="en-US" altLang="en-US" sz="2200" dirty="0" err="1">
                    <a:latin typeface="+mj-lt"/>
                  </a:rPr>
                  <a:t>,</a:t>
                </a:r>
                <a:r>
                  <a:rPr lang="en-US" altLang="en-US" sz="2200" i="1" dirty="0" err="1">
                    <a:latin typeface="+mj-lt"/>
                  </a:rPr>
                  <a:t>y</a:t>
                </a:r>
                <a:r>
                  <a:rPr lang="en-US" altLang="en-US" sz="2200" dirty="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 (</a:t>
                </a:r>
                <a:r>
                  <a:rPr lang="en-US" altLang="en-US" sz="2200" i="1" dirty="0">
                    <a:latin typeface="+mj-lt"/>
                  </a:rPr>
                  <a:t>x</a:t>
                </a:r>
                <a:r>
                  <a:rPr lang="en-US" altLang="en-US" sz="2200" dirty="0">
                    <a:latin typeface="+mj-lt"/>
                  </a:rPr>
                  <a:t> cos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>
                    <a:latin typeface="+mj-lt"/>
                  </a:rPr>
                  <a:t> - </a:t>
                </a:r>
                <a:r>
                  <a:rPr lang="en-US" altLang="en-US" sz="2200" i="1" dirty="0">
                    <a:latin typeface="+mj-lt"/>
                  </a:rPr>
                  <a:t>y</a:t>
                </a:r>
                <a:r>
                  <a:rPr lang="en-US" altLang="en-US" sz="2200" dirty="0">
                    <a:latin typeface="+mj-lt"/>
                  </a:rPr>
                  <a:t> sin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>
                    <a:latin typeface="+mj-lt"/>
                  </a:rPr>
                  <a:t>, </a:t>
                </a:r>
                <a:r>
                  <a:rPr lang="en-US" altLang="en-US" sz="2200" i="1" dirty="0">
                    <a:latin typeface="+mj-lt"/>
                  </a:rPr>
                  <a:t>x</a:t>
                </a:r>
                <a:r>
                  <a:rPr lang="en-US" altLang="en-US" sz="2200" dirty="0">
                    <a:latin typeface="+mj-lt"/>
                  </a:rPr>
                  <a:t> sin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>
                    <a:latin typeface="+mj-lt"/>
                  </a:rPr>
                  <a:t> + </a:t>
                </a:r>
                <a:r>
                  <a:rPr lang="en-US" altLang="en-US" sz="2200" i="1" dirty="0">
                    <a:latin typeface="+mj-lt"/>
                  </a:rPr>
                  <a:t>y</a:t>
                </a:r>
                <a:r>
                  <a:rPr lang="en-US" altLang="en-US" sz="2200" dirty="0">
                    <a:latin typeface="+mj-lt"/>
                  </a:rPr>
                  <a:t> cos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>
                    <a:latin typeface="+mj-lt"/>
                  </a:rPr>
                  <a:t>)</a:t>
                </a:r>
              </a:p>
              <a:p>
                <a:pPr lvl="1"/>
                <a:r>
                  <a:rPr lang="en-US" altLang="en-US" sz="2200" dirty="0">
                    <a:latin typeface="+mj-lt"/>
                  </a:rPr>
                  <a:t>Reflection: in line through origin at angle 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>
                    <a:latin typeface="+mj-lt"/>
                  </a:rPr>
                  <a:t> to </a:t>
                </a:r>
                <a:r>
                  <a:rPr lang="en-US" altLang="en-US" sz="2200" i="1" dirty="0">
                    <a:latin typeface="+mj-lt"/>
                  </a:rPr>
                  <a:t>x</a:t>
                </a:r>
                <a:r>
                  <a:rPr lang="en-US" altLang="en-US" sz="2200" dirty="0">
                    <a:latin typeface="+mj-lt"/>
                  </a:rPr>
                  <a:t>-axis</a:t>
                </a:r>
              </a:p>
              <a:p>
                <a:pPr lvl="2"/>
                <a:r>
                  <a:rPr lang="en-US" altLang="en-US" sz="2200" dirty="0">
                    <a:latin typeface="+mj-lt"/>
                  </a:rPr>
                  <a:t>(</a:t>
                </a:r>
                <a:r>
                  <a:rPr lang="en-US" altLang="en-US" sz="2200" i="1" dirty="0" err="1">
                    <a:latin typeface="+mj-lt"/>
                  </a:rPr>
                  <a:t>x</a:t>
                </a:r>
                <a:r>
                  <a:rPr lang="en-US" altLang="en-US" sz="2200" dirty="0" err="1">
                    <a:latin typeface="+mj-lt"/>
                  </a:rPr>
                  <a:t>,</a:t>
                </a:r>
                <a:r>
                  <a:rPr lang="en-US" altLang="en-US" sz="2200" i="1" dirty="0" err="1">
                    <a:latin typeface="+mj-lt"/>
                  </a:rPr>
                  <a:t>y</a:t>
                </a:r>
                <a:r>
                  <a:rPr lang="en-US" altLang="en-US" sz="2200" dirty="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(</a:t>
                </a:r>
                <a:r>
                  <a:rPr lang="en-US" altLang="en-US" sz="2200" i="1" dirty="0">
                    <a:latin typeface="+mj-lt"/>
                  </a:rPr>
                  <a:t>x</a:t>
                </a:r>
                <a:r>
                  <a:rPr lang="en-US" altLang="en-US" sz="2200" dirty="0">
                    <a:latin typeface="+mj-lt"/>
                  </a:rPr>
                  <a:t> cos2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>
                    <a:latin typeface="+mj-lt"/>
                  </a:rPr>
                  <a:t> + </a:t>
                </a:r>
                <a:r>
                  <a:rPr lang="en-US" altLang="en-US" sz="2200" i="1" dirty="0">
                    <a:latin typeface="+mj-lt"/>
                  </a:rPr>
                  <a:t>y</a:t>
                </a:r>
                <a:r>
                  <a:rPr lang="en-US" altLang="en-US" sz="2200" dirty="0">
                    <a:latin typeface="+mj-lt"/>
                  </a:rPr>
                  <a:t> sin2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>
                    <a:latin typeface="+mj-lt"/>
                  </a:rPr>
                  <a:t>, </a:t>
                </a:r>
                <a:r>
                  <a:rPr lang="en-US" altLang="en-US" sz="2200" i="1" dirty="0">
                    <a:latin typeface="+mj-lt"/>
                  </a:rPr>
                  <a:t>x</a:t>
                </a:r>
                <a:r>
                  <a:rPr lang="en-US" altLang="en-US" sz="2200" dirty="0">
                    <a:latin typeface="+mj-lt"/>
                  </a:rPr>
                  <a:t> sin2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 </a:t>
                </a:r>
                <a:r>
                  <a:rPr lang="en-US" altLang="en-US" sz="2200" dirty="0">
                    <a:latin typeface="+mj-lt"/>
                  </a:rPr>
                  <a:t>- </a:t>
                </a:r>
                <a:r>
                  <a:rPr lang="en-US" altLang="en-US" sz="2200" i="1" dirty="0">
                    <a:latin typeface="+mj-lt"/>
                  </a:rPr>
                  <a:t>y</a:t>
                </a:r>
                <a:r>
                  <a:rPr lang="en-US" altLang="en-US" sz="2200" dirty="0">
                    <a:latin typeface="+mj-lt"/>
                  </a:rPr>
                  <a:t> cos2</a:t>
                </a:r>
                <a:r>
                  <a:rPr lang="en-US" altLang="en-US" sz="2200" dirty="0">
                    <a:latin typeface="+mj-lt"/>
                    <a:sym typeface="Symbol" panose="05050102010706020507" pitchFamily="18" charset="2"/>
                  </a:rPr>
                  <a:t></a:t>
                </a:r>
                <a:r>
                  <a:rPr lang="en-US" altLang="en-US" sz="22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7" y="1295400"/>
                <a:ext cx="10734260" cy="5029200"/>
              </a:xfrm>
              <a:prstGeom prst="rect">
                <a:avLst/>
              </a:prstGeom>
              <a:blipFill rotWithShape="0">
                <a:blip r:embed="rId2"/>
                <a:stretch>
                  <a:fillRect l="-625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89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2988244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Coordinate systems for Earth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486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Euclidean space for Earth??</a:t>
            </a:r>
            <a:endParaRPr lang="en-US" sz="4200" dirty="0"/>
          </a:p>
        </p:txBody>
      </p:sp>
      <p:pic>
        <p:nvPicPr>
          <p:cNvPr id="1026" name="Picture 2" descr="http://www.esri.com/news/arcuser/0111/graphics/geodesic_1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6" y="1166203"/>
            <a:ext cx="4749174" cy="38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ri.com/news/arcuser/0111/graphics/geodesic_2_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68" y="1166203"/>
            <a:ext cx="4885588" cy="395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5059" y="5199601"/>
            <a:ext cx="4061255" cy="869961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Original map showing regions with 10,000 and 15,000 km from North Korea</a:t>
            </a:r>
          </a:p>
        </p:txBody>
      </p:sp>
      <p:sp>
        <p:nvSpPr>
          <p:cNvPr id="5" name="Rectangle 4"/>
          <p:cNvSpPr/>
          <p:nvPr/>
        </p:nvSpPr>
        <p:spPr>
          <a:xfrm>
            <a:off x="7043351" y="5199601"/>
            <a:ext cx="4036541" cy="781069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Corrected map using Geodesic distances.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27363" y="6303659"/>
            <a:ext cx="9199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More info on http://www.esri.com/news/arcuser/0111/geodesic.html</a:t>
            </a:r>
          </a:p>
        </p:txBody>
      </p:sp>
    </p:spTree>
    <p:extLst>
      <p:ext uri="{BB962C8B-B14F-4D97-AF65-F5344CB8AC3E}">
        <p14:creationId xmlns:p14="http://schemas.microsoft.com/office/powerpoint/2010/main" val="22313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2" y="161916"/>
            <a:ext cx="11206019" cy="1004287"/>
          </a:xfrm>
        </p:spPr>
        <p:txBody>
          <a:bodyPr>
            <a:normAutofit/>
          </a:bodyPr>
          <a:lstStyle/>
          <a:p>
            <a:r>
              <a:rPr lang="en-US" sz="4200" dirty="0"/>
              <a:t>Geographic Coordinates: spherical model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40905" y="1295400"/>
            <a:ext cx="6531314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b="1" dirty="0">
                <a:latin typeface="+mj-lt"/>
              </a:rPr>
              <a:t>Latitude</a:t>
            </a:r>
          </a:p>
          <a:p>
            <a:pPr lvl="1"/>
            <a:r>
              <a:rPr lang="en-US" sz="2100" dirty="0">
                <a:latin typeface="+mj-lt"/>
              </a:rPr>
              <a:t> Angle between the equatorial plane and line joining the point to the center of the ellipsoid</a:t>
            </a:r>
            <a:endParaRPr lang="en-US" altLang="en-US" sz="2100" dirty="0">
              <a:latin typeface="+mj-lt"/>
            </a:endParaRPr>
          </a:p>
          <a:p>
            <a:r>
              <a:rPr lang="en-US" altLang="en-US" sz="2400" b="1" dirty="0">
                <a:latin typeface="+mj-lt"/>
              </a:rPr>
              <a:t>Longitude</a:t>
            </a:r>
          </a:p>
          <a:p>
            <a:pPr lvl="1"/>
            <a:r>
              <a:rPr lang="en-US" sz="2100" dirty="0"/>
              <a:t>Angle east or west from a reference meridian to another meridian that passes through that point</a:t>
            </a:r>
            <a:endParaRPr lang="en-US" altLang="en-US" sz="2100" dirty="0">
              <a:latin typeface="+mj-lt"/>
            </a:endParaRPr>
          </a:p>
        </p:txBody>
      </p:sp>
      <p:pic>
        <p:nvPicPr>
          <p:cNvPr id="9" name="Picture 8" descr="Earth cutout showing angles that determine longitude and latitude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19" y="3065374"/>
            <a:ext cx="4675845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e earth with the prime meridian and equator indic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95" y="4606747"/>
            <a:ext cx="21209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84618" y="6269131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Prime Meridian</a:t>
            </a:r>
          </a:p>
        </p:txBody>
      </p:sp>
    </p:spTree>
    <p:extLst>
      <p:ext uri="{BB962C8B-B14F-4D97-AF65-F5344CB8AC3E}">
        <p14:creationId xmlns:p14="http://schemas.microsoft.com/office/powerpoint/2010/main" val="297659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/>
              <a:t>Geodetic Coordinates –Ellipsoid model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40905" y="1295400"/>
            <a:ext cx="10724621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300" dirty="0">
                <a:latin typeface="+mj-lt"/>
              </a:rPr>
              <a:t>Another coordinate system which uses a different set of reference points (</a:t>
            </a:r>
            <a:r>
              <a:rPr lang="en-US" altLang="en-US" sz="2300" dirty="0" err="1">
                <a:latin typeface="+mj-lt"/>
              </a:rPr>
              <a:t>Datums</a:t>
            </a:r>
            <a:r>
              <a:rPr lang="en-US" altLang="en-US" sz="2300" dirty="0">
                <a:latin typeface="+mj-lt"/>
              </a:rPr>
              <a:t>) for locating places.</a:t>
            </a:r>
          </a:p>
          <a:p>
            <a:pPr>
              <a:spcAft>
                <a:spcPts val="1200"/>
              </a:spcAft>
            </a:pPr>
            <a:r>
              <a:rPr lang="en-US" altLang="en-US" sz="2300" dirty="0">
                <a:latin typeface="+mj-lt"/>
              </a:rPr>
              <a:t>A Datum defines a reference point (or a reference frame) for localizing.</a:t>
            </a:r>
          </a:p>
          <a:p>
            <a:pPr>
              <a:spcAft>
                <a:spcPts val="1200"/>
              </a:spcAft>
            </a:pPr>
            <a:r>
              <a:rPr lang="en-US" sz="2300" dirty="0">
                <a:latin typeface="+mj-lt"/>
              </a:rPr>
              <a:t>Datum uses an ellipsoid to defines latitude, longitude and altitude coordinates.</a:t>
            </a:r>
          </a:p>
          <a:p>
            <a:pPr lvl="1"/>
            <a:r>
              <a:rPr lang="en-US" altLang="en-US" sz="2300" dirty="0">
                <a:latin typeface="+mj-lt"/>
              </a:rPr>
              <a:t>Horizontal Datum: For latitude and Longitude</a:t>
            </a:r>
          </a:p>
          <a:p>
            <a:pPr lvl="1"/>
            <a:r>
              <a:rPr lang="en-US" altLang="en-US" sz="2300" dirty="0">
                <a:latin typeface="+mj-lt"/>
              </a:rPr>
              <a:t>Vertical Datum: For elevation</a:t>
            </a:r>
          </a:p>
          <a:p>
            <a:r>
              <a:rPr lang="en-US" altLang="en-US" sz="2300" dirty="0">
                <a:latin typeface="+mj-lt"/>
              </a:rPr>
              <a:t>Multiple standards exist. </a:t>
            </a:r>
          </a:p>
          <a:p>
            <a:pPr lvl="1"/>
            <a:r>
              <a:rPr lang="en-US" sz="2300" dirty="0">
                <a:latin typeface="+mj-lt"/>
              </a:rPr>
              <a:t> </a:t>
            </a:r>
            <a:r>
              <a:rPr lang="en-US" sz="2300" dirty="0">
                <a:latin typeface="+mj-lt"/>
                <a:hlinkClick r:id="rId2" tooltip="WGS 84"/>
              </a:rPr>
              <a:t>WGS 84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>
                <a:latin typeface="+mj-lt"/>
                <a:hlinkClick r:id="rId3" tooltip="NAD83"/>
              </a:rPr>
              <a:t>AD83</a:t>
            </a:r>
            <a:r>
              <a:rPr lang="en-US" sz="2300" dirty="0">
                <a:latin typeface="+mj-lt"/>
              </a:rPr>
              <a:t>  and </a:t>
            </a:r>
            <a:r>
              <a:rPr lang="en-US" sz="2300" dirty="0">
                <a:latin typeface="+mj-lt"/>
                <a:hlinkClick r:id="rId4" tooltip="ETRS89"/>
              </a:rPr>
              <a:t>ETRS89</a:t>
            </a:r>
            <a:endParaRPr lang="en-US" altLang="en-US" sz="23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85163" y="6340764"/>
            <a:ext cx="606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Refer https://en.wikipedia.org/wiki/Geodetic_datum</a:t>
            </a:r>
          </a:p>
        </p:txBody>
      </p:sp>
    </p:spTree>
    <p:extLst>
      <p:ext uri="{BB962C8B-B14F-4D97-AF65-F5344CB8AC3E}">
        <p14:creationId xmlns:p14="http://schemas.microsoft.com/office/powerpoint/2010/main" val="180702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/>
              <p:cNvSpPr>
                <a:spLocks noGrp="1"/>
              </p:cNvSpPr>
              <p:nvPr>
                <p:ph type="title"/>
              </p:nvPr>
            </p:nvSpPr>
            <p:spPr>
              <a:xfrm>
                <a:off x="718127" y="78788"/>
                <a:ext cx="10515600" cy="1004287"/>
              </a:xfrm>
            </p:spPr>
            <p:txBody>
              <a:bodyPr>
                <a:normAutofit/>
              </a:bodyPr>
              <a:lstStyle/>
              <a:p>
                <a:r>
                  <a:rPr lang="en-US" sz="3500" dirty="0"/>
                  <a:t>Geodetic Coordinates –</a:t>
                </a:r>
                <a:r>
                  <a:rPr lang="en-US" sz="3500" dirty="0" err="1"/>
                  <a:t>Lat</a:t>
                </a:r>
                <a:r>
                  <a:rPr lang="en-US" sz="3500" dirty="0"/>
                  <a:t> (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500" dirty="0"/>
                  <a:t> and Long (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500" dirty="0"/>
              </a:p>
            </p:txBody>
          </p:sp>
        </mc:Choice>
        <mc:Fallback xmlns="">
          <p:sp>
            <p:nvSpPr>
              <p:cNvPr id="13" name="Title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8127" y="78788"/>
                <a:ext cx="10515600" cy="1004287"/>
              </a:xfrm>
              <a:blipFill rotWithShape="0">
                <a:blip r:embed="rId2"/>
                <a:stretch>
                  <a:fillRect l="-1739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27" y="990712"/>
            <a:ext cx="10459652" cy="4927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5976" y="6183906"/>
            <a:ext cx="816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geoid is a representation of the surface of the earth that it would assume if the sea covered the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8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/>
              <a:t>Multiple </a:t>
            </a:r>
            <a:r>
              <a:rPr lang="en-US" sz="4200" dirty="0" err="1"/>
              <a:t>datums</a:t>
            </a:r>
            <a:endParaRPr lang="en-US" sz="4200" dirty="0"/>
          </a:p>
        </p:txBody>
      </p:sp>
      <p:pic>
        <p:nvPicPr>
          <p:cNvPr id="4" name="Picture 3" descr="The fit of the ge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1313986"/>
            <a:ext cx="6031345" cy="222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arth-centered datum vs. Local dat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4086659"/>
            <a:ext cx="5883564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umpy eart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902" y="896360"/>
            <a:ext cx="3051375" cy="306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02595" y="3967479"/>
            <a:ext cx="3607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The geoid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equipotential surface with respect to gravity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Defines the zero elevation.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06543" y="5906261"/>
            <a:ext cx="658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Refer http://support.esri.com/technical-article/000006398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7635" y="632388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www.esri.com/news/arcuser/0703/geoid1of3.html</a:t>
            </a:r>
          </a:p>
        </p:txBody>
      </p:sp>
    </p:spTree>
    <p:extLst>
      <p:ext uri="{BB962C8B-B14F-4D97-AF65-F5344CB8AC3E}">
        <p14:creationId xmlns:p14="http://schemas.microsoft.com/office/powerpoint/2010/main" val="25687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5946"/>
            <a:ext cx="10515600" cy="917242"/>
          </a:xfrm>
        </p:spPr>
        <p:txBody>
          <a:bodyPr>
            <a:normAutofit/>
          </a:bodyPr>
          <a:lstStyle/>
          <a:p>
            <a:r>
              <a:rPr lang="en-US" sz="4200" dirty="0"/>
              <a:t>Spatial Computing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351776" y="1018997"/>
            <a:ext cx="9975850" cy="762000"/>
          </a:xfrm>
          <a:prstGeom prst="round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200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Broadly defined as composed of computing activities which focus on data which either spatially or </a:t>
            </a:r>
            <a:r>
              <a:rPr lang="en-US" sz="2200" dirty="0" err="1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spatio</a:t>
            </a:r>
            <a:r>
              <a:rPr lang="en-US" sz="2200" dirty="0">
                <a:solidFill>
                  <a:schemeClr val="tx2"/>
                </a:solidFill>
                <a:latin typeface="+mj-lt"/>
                <a:cs typeface="Helvetica" panose="020B0604020202020204" pitchFamily="34" charset="0"/>
              </a:rPr>
              <a:t>-temporally oriented. 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" name="Picture 15" descr="large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744" y="4478016"/>
            <a:ext cx="1486180" cy="198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35" y="2048865"/>
            <a:ext cx="2441482" cy="12200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307"/>
            <a:ext cx="2514320" cy="7185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0" y="3393662"/>
            <a:ext cx="1940019" cy="1420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85" y="2952916"/>
            <a:ext cx="1396534" cy="144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53" y="3523165"/>
            <a:ext cx="1414743" cy="22103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041528375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146" y="4300057"/>
            <a:ext cx="1490848" cy="22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65" y="4592390"/>
            <a:ext cx="1619250" cy="215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694" y="1836806"/>
            <a:ext cx="2828085" cy="14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46" y="3239311"/>
            <a:ext cx="4209587" cy="90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630" y="1825625"/>
            <a:ext cx="1467809" cy="35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2423" y="5306453"/>
            <a:ext cx="2697816" cy="1050807"/>
          </a:xfrm>
          <a:prstGeom prst="rect">
            <a:avLst/>
          </a:prstGeom>
        </p:spPr>
      </p:pic>
      <p:pic>
        <p:nvPicPr>
          <p:cNvPr id="17" name="Picture 16" descr="http://ecx.images-amazon.com/images/I/416DIBBjPoL._SY344_BO1,204,203,200_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47" y="4300056"/>
            <a:ext cx="1767176" cy="22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3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/>
              <a:t>Projected Coordinates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22098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Flattening the Earth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9" name="Picture 8" descr="Globe to map: geographic coordinates converted to planar coordin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03" y="2802284"/>
            <a:ext cx="4953000" cy="1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/>
              <a:t>Projected Coordinates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1163782" y="1620982"/>
            <a:ext cx="8975436" cy="443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300" dirty="0"/>
              <a:t>A map project can distort one or several of the following properties</a:t>
            </a:r>
          </a:p>
          <a:p>
            <a:pPr lvl="1"/>
            <a:r>
              <a:rPr lang="en-US" altLang="en-US" sz="2200" dirty="0"/>
              <a:t>Shape</a:t>
            </a:r>
          </a:p>
          <a:p>
            <a:pPr lvl="1"/>
            <a:r>
              <a:rPr lang="en-US" altLang="en-US" sz="2200" dirty="0"/>
              <a:t>Area</a:t>
            </a:r>
          </a:p>
          <a:p>
            <a:pPr lvl="1"/>
            <a:r>
              <a:rPr lang="en-US" altLang="en-US" sz="2200" dirty="0"/>
              <a:t>Distance</a:t>
            </a:r>
          </a:p>
          <a:p>
            <a:pPr lvl="1"/>
            <a:r>
              <a:rPr lang="en-US" altLang="en-US" sz="2200" dirty="0"/>
              <a:t>Direction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300" dirty="0"/>
              <a:t>Some projections specialize in preserving one or several of these features, but none preserve all.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300" dirty="0"/>
              <a:t>Many types are available. For more details refer: https://en.wikipedia.org/wiki/List_of_map_projections</a:t>
            </a:r>
          </a:p>
          <a:p>
            <a:pPr lvl="1"/>
            <a:endParaRPr lang="en-US" altLang="en-US" sz="2300" dirty="0"/>
          </a:p>
          <a:p>
            <a:endParaRPr lang="en-US" altLang="en-US" sz="23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347260" y="6409377"/>
            <a:ext cx="927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Refer: http://www.progonos.com/furuti/MapProj/Normal/TOC/cartTOC.html</a:t>
            </a:r>
          </a:p>
        </p:txBody>
      </p:sp>
    </p:spTree>
    <p:extLst>
      <p:ext uri="{BB962C8B-B14F-4D97-AF65-F5344CB8AC3E}">
        <p14:creationId xmlns:p14="http://schemas.microsoft.com/office/powerpoint/2010/main" val="33101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/>
              <a:t>Map-Projection Distortion: Shape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727363" y="1349182"/>
            <a:ext cx="11126886" cy="42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400" dirty="0"/>
              <a:t>Projection can distort the shape of a feature. 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Conformal Map: </a:t>
            </a:r>
            <a:r>
              <a:rPr lang="en-US" sz="2400" dirty="0"/>
              <a:t>Any two lines in the map follow the same angle as the corresponding original lines on the Earth.</a:t>
            </a:r>
            <a:endParaRPr lang="en-US" altLang="en-US" sz="2400" dirty="0"/>
          </a:p>
          <a:p>
            <a:pPr>
              <a:spcAft>
                <a:spcPts val="1200"/>
              </a:spcAft>
            </a:pPr>
            <a:r>
              <a:rPr lang="en-US" altLang="en-US" sz="2400" i="1" dirty="0"/>
              <a:t>Conformal</a:t>
            </a:r>
            <a:r>
              <a:rPr lang="en-US" altLang="en-US" sz="2400" dirty="0"/>
              <a:t> maps preserve the shape of smaller, local geographic features, while general shapes of larger features are distorted.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In other words, they </a:t>
            </a:r>
            <a:r>
              <a:rPr lang="en-US" sz="2400" dirty="0"/>
              <a:t>map infinitesimal circles of constant size anywhere on the Earth to infinitesimal circles of varying sizes on the map.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Other projections distort them into ellipses. 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Conformal maps also preserve constant scale locally.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347260" y="6409377"/>
            <a:ext cx="927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http://www.progonos.com/furuti/MapProj/Normal/TOC/cartTOC.html</a:t>
            </a:r>
          </a:p>
        </p:txBody>
      </p:sp>
    </p:spTree>
    <p:extLst>
      <p:ext uri="{BB962C8B-B14F-4D97-AF65-F5344CB8AC3E}">
        <p14:creationId xmlns:p14="http://schemas.microsoft.com/office/powerpoint/2010/main" val="5496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200" dirty="0"/>
              <a:t>Map-Projection Distortion: Area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727363" y="1507947"/>
            <a:ext cx="11085946" cy="406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/>
              <a:t>Projection can distort the property of </a:t>
            </a:r>
            <a:r>
              <a:rPr lang="en-US" altLang="en-US" sz="2400" i="1" dirty="0"/>
              <a:t>equal area (or equivalent)</a:t>
            </a:r>
            <a:r>
              <a:rPr lang="en-US" altLang="en-US" sz="2400" dirty="0"/>
              <a:t>,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/>
              <a:t>Meaning that features have the correct area relative to one another.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/>
              <a:t>Map projections that maintain this property are often called </a:t>
            </a:r>
            <a:r>
              <a:rPr lang="en-US" altLang="en-US" sz="2400" i="1" dirty="0"/>
              <a:t>equal area map projections.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/>
              <a:t>For instance, if S America is 8x larger than Greenland on the globe, it will be 8x larger on map as well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>
                <a:solidFill>
                  <a:srgbClr val="7030A0"/>
                </a:solidFill>
              </a:rPr>
              <a:t>No map projection can have both </a:t>
            </a:r>
            <a:r>
              <a:rPr lang="en-US" altLang="en-US" sz="2400" b="1" dirty="0" err="1">
                <a:solidFill>
                  <a:srgbClr val="7030A0"/>
                </a:solidFill>
              </a:rPr>
              <a:t>conformality</a:t>
            </a:r>
            <a:r>
              <a:rPr lang="en-US" altLang="en-US" sz="2400" b="1" dirty="0">
                <a:solidFill>
                  <a:srgbClr val="7030A0"/>
                </a:solidFill>
              </a:rPr>
              <a:t> and equal area; sacrifice shape to preserve area and vice versa</a:t>
            </a:r>
          </a:p>
          <a:p>
            <a:endParaRPr lang="en-US" altLang="en-US" sz="23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347260" y="6409377"/>
            <a:ext cx="9275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http://www.progonos.com/furuti/MapProj/Normal/TOC/cartTOC.html</a:t>
            </a:r>
          </a:p>
        </p:txBody>
      </p:sp>
    </p:spTree>
    <p:extLst>
      <p:ext uri="{BB962C8B-B14F-4D97-AF65-F5344CB8AC3E}">
        <p14:creationId xmlns:p14="http://schemas.microsoft.com/office/powerpoint/2010/main" val="293516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857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Map-Projection Distortion: Distance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852233" y="991866"/>
            <a:ext cx="10012218" cy="271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If a line from </a:t>
            </a:r>
            <a:r>
              <a:rPr lang="en-US" altLang="en-US" sz="20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 to </a:t>
            </a:r>
            <a:r>
              <a:rPr lang="en-US" altLang="en-US" sz="20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 on a map is the same distance (accounting for scale) that it is on the earth, then the map line has true scale. 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No map has true scale everywhere, but most maps have at least one or two lines of true scale. 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 </a:t>
            </a:r>
            <a:r>
              <a:rPr lang="en-US" altLang="en-US" sz="2000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equidistant 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map is one that preserves true scale for all straight lines passing through a single, specified point.</a:t>
            </a:r>
            <a:endParaRPr lang="en-US" altLang="en-US" sz="2000" dirty="0">
              <a:latin typeface="+mj-lt"/>
            </a:endParaRP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2050" name="Picture 2" descr="http://www.progonos.com/furuti/MapProj/Dither/CartProp/DistPres/Img/Z1/mp2_EqdCyl-s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31" y="3412835"/>
            <a:ext cx="5176293" cy="24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gonos.com/furuti/MapProj/Dither/CartProp/DistPres/Img/Z1/mp2_Orthographic-s72-z-45-x-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31" y="3218872"/>
            <a:ext cx="28003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905164" y="5869709"/>
            <a:ext cx="8975436" cy="90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/>
              <a:t>A is equidistant from B and C.</a:t>
            </a:r>
          </a:p>
          <a:p>
            <a:pPr marL="0" indent="0">
              <a:buNone/>
            </a:pPr>
            <a:r>
              <a:rPr lang="en-US" altLang="en-US" sz="2000" dirty="0"/>
              <a:t>Distance between D and C is actually zero (they are at pole) </a:t>
            </a:r>
          </a:p>
          <a:p>
            <a:pPr lvl="1"/>
            <a:endParaRPr lang="en-US" altLang="en-US" sz="2000" dirty="0"/>
          </a:p>
          <a:p>
            <a:endParaRPr lang="en-US" altLang="en-US" sz="23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31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857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Map-Projection Distortion: Direction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870705" y="1195066"/>
            <a:ext cx="10012218" cy="271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/>
              <a:t>Direction, or </a:t>
            </a:r>
            <a:r>
              <a:rPr lang="en-US" sz="2000" i="1" dirty="0"/>
              <a:t>azimuth</a:t>
            </a:r>
            <a:r>
              <a:rPr lang="en-US" sz="2000" dirty="0"/>
              <a:t>, is measured in degrees of angle from north.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On the earth, this means that the direction from </a:t>
            </a:r>
            <a:r>
              <a:rPr lang="en-US" sz="2000" i="1" dirty="0"/>
              <a:t>a</a:t>
            </a:r>
            <a:r>
              <a:rPr lang="en-US" sz="2000" dirty="0"/>
              <a:t> to </a:t>
            </a:r>
            <a:r>
              <a:rPr lang="en-US" sz="2000" i="1" dirty="0"/>
              <a:t>b</a:t>
            </a:r>
            <a:r>
              <a:rPr lang="en-US" sz="2000" dirty="0"/>
              <a:t> is the angle between the meridian on which </a:t>
            </a:r>
            <a:r>
              <a:rPr lang="en-US" sz="2000" i="1" dirty="0"/>
              <a:t>a</a:t>
            </a:r>
            <a:r>
              <a:rPr lang="en-US" sz="2000" dirty="0"/>
              <a:t> lies and the great circle arc connecting </a:t>
            </a:r>
            <a:r>
              <a:rPr lang="en-US" sz="2000" i="1" dirty="0"/>
              <a:t>a</a:t>
            </a:r>
            <a:r>
              <a:rPr lang="en-US" sz="2000" dirty="0"/>
              <a:t> to </a:t>
            </a:r>
            <a:r>
              <a:rPr lang="en-US" sz="2000" i="1" dirty="0"/>
              <a:t>b</a:t>
            </a:r>
            <a:r>
              <a:rPr lang="en-US" sz="2000" dirty="0"/>
              <a:t>.</a:t>
            </a:r>
          </a:p>
          <a:p>
            <a:r>
              <a:rPr lang="en-US" sz="2000" dirty="0"/>
              <a:t>If the azimuth value from </a:t>
            </a:r>
            <a:r>
              <a:rPr lang="en-US" sz="2000" i="1" dirty="0"/>
              <a:t>a</a:t>
            </a:r>
            <a:r>
              <a:rPr lang="en-US" sz="2000" dirty="0"/>
              <a:t> to </a:t>
            </a:r>
            <a:r>
              <a:rPr lang="en-US" sz="2000" i="1" dirty="0"/>
              <a:t>b</a:t>
            </a:r>
            <a:r>
              <a:rPr lang="en-US" sz="2000" dirty="0"/>
              <a:t> is the same on a map as on the earth, then the map preserves direction from </a:t>
            </a:r>
            <a:r>
              <a:rPr lang="en-US" sz="2000" i="1" dirty="0"/>
              <a:t>a</a:t>
            </a:r>
            <a:r>
              <a:rPr lang="en-US" sz="2000" dirty="0"/>
              <a:t> to </a:t>
            </a:r>
            <a:r>
              <a:rPr lang="en-US" sz="2000" i="1" dirty="0"/>
              <a:t>b</a:t>
            </a:r>
            <a:r>
              <a:rPr lang="en-US" sz="2000" dirty="0"/>
              <a:t>. </a:t>
            </a:r>
          </a:p>
          <a:p>
            <a:r>
              <a:rPr lang="en-US" sz="2000" dirty="0"/>
              <a:t>An </a:t>
            </a:r>
            <a:r>
              <a:rPr lang="en-US" sz="2000" i="1" dirty="0"/>
              <a:t>azimuthal projection</a:t>
            </a:r>
            <a:r>
              <a:rPr lang="en-US" sz="2000" dirty="0"/>
              <a:t> is one that preserves direction for all straight lines passing through a single, specified point. No map has true direction everywhere.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10242" name="Picture 2" descr="Azim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63" y="3908135"/>
            <a:ext cx="2628902" cy="25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Cylindrical Map Projection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073727" y="1600200"/>
            <a:ext cx="5181600" cy="445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 Created by wrapping a cylinder around a globe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 The meridians in cylindrical projections are equally spaced.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The spacing between parallel lines of latitude increases toward the poles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meridians never converge so poles can’t be shown.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26" name="Picture 7" descr="1cylinder_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25" y="1034473"/>
            <a:ext cx="3749893" cy="219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latlong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25" y="3239041"/>
            <a:ext cx="3840019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954982" y="617696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dirty="0"/>
              <a:t>Source: ESRI</a:t>
            </a:r>
          </a:p>
        </p:txBody>
      </p:sp>
    </p:spTree>
    <p:extLst>
      <p:ext uri="{BB962C8B-B14F-4D97-AF65-F5344CB8AC3E}">
        <p14:creationId xmlns:p14="http://schemas.microsoft.com/office/powerpoint/2010/main" val="21046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Conical Projection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472219" y="444976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dirty="0"/>
              <a:t>Source: ESRI</a:t>
            </a:r>
          </a:p>
        </p:txBody>
      </p:sp>
      <p:pic>
        <p:nvPicPr>
          <p:cNvPr id="8" name="Picture 2" descr="1coni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19" y="2754858"/>
            <a:ext cx="4355292" cy="31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9019" y="1385454"/>
            <a:ext cx="76962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Projects a globe onto a cone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In simplest case, globe touches cone along a single latitude line, or tangent, called standard parallel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Other latitude lines are projected onto cone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To flatten the cone, it must be cut along a line of longitude (see image)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The opposite line of longitude				 called the central meridian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altLang="en-US" sz="2800" b="1" dirty="0">
              <a:latin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622181" y="5213904"/>
            <a:ext cx="1878093" cy="103440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8964038" y="4985886"/>
            <a:ext cx="1636294" cy="101162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8359740" y="5997512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dirty="0"/>
              <a:t>Source: ESRI</a:t>
            </a:r>
          </a:p>
        </p:txBody>
      </p:sp>
      <p:sp>
        <p:nvSpPr>
          <p:cNvPr id="4" name="Rectangle 3"/>
          <p:cNvSpPr/>
          <p:nvPr/>
        </p:nvSpPr>
        <p:spPr>
          <a:xfrm>
            <a:off x="9733668" y="5997512"/>
            <a:ext cx="209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Standard Parallel</a:t>
            </a:r>
          </a:p>
        </p:txBody>
      </p:sp>
      <p:sp>
        <p:nvSpPr>
          <p:cNvPr id="7" name="Rectangle 6"/>
          <p:cNvSpPr/>
          <p:nvPr/>
        </p:nvSpPr>
        <p:spPr>
          <a:xfrm>
            <a:off x="5592091" y="6271385"/>
            <a:ext cx="2060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Central Meridian</a:t>
            </a:r>
          </a:p>
        </p:txBody>
      </p:sp>
    </p:spTree>
    <p:extLst>
      <p:ext uri="{BB962C8B-B14F-4D97-AF65-F5344CB8AC3E}">
        <p14:creationId xmlns:p14="http://schemas.microsoft.com/office/powerpoint/2010/main" val="40292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Azimuthal Projection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04511" y="1166203"/>
            <a:ext cx="7232583" cy="345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b="1" dirty="0">
                <a:latin typeface="+mj-lt"/>
              </a:rPr>
              <a:t>Planar or Azimuthal Projections:</a:t>
            </a:r>
            <a:r>
              <a:rPr lang="en-US" altLang="en-US" sz="2300" dirty="0">
                <a:latin typeface="+mj-lt"/>
              </a:rPr>
              <a:t> simply project a globe onto a flat plane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Any point of contact may be used but the poles are most commonly used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When another location is used, it is generally to make a small map of a specific area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300" dirty="0">
                <a:latin typeface="+mj-lt"/>
              </a:rPr>
              <a:t>When the poles are used, longitude lines look like hub and spokes</a:t>
            </a:r>
            <a:endParaRPr lang="en-US" altLang="en-US" sz="2300" b="1" dirty="0">
              <a:latin typeface="+mj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539437" y="5037609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dirty="0"/>
              <a:t>Source: ESRI</a:t>
            </a:r>
          </a:p>
        </p:txBody>
      </p:sp>
      <p:pic>
        <p:nvPicPr>
          <p:cNvPr id="12" name="Picture 7" descr="1plane2_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39" y="1166203"/>
            <a:ext cx="2435192" cy="381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5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Pop Question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00763" y="1166203"/>
            <a:ext cx="11039446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altLang="en-US" dirty="0">
                <a:latin typeface="+mj-lt"/>
              </a:rPr>
              <a:t>Consider the following classes of transformations for Euclidean spaces</a:t>
            </a:r>
          </a:p>
          <a:p>
            <a:pPr lvl="1" eaLnBrk="0" hangingPunct="0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  <a:latin typeface="+mj-lt"/>
              </a:rPr>
              <a:t>Translation</a:t>
            </a:r>
            <a:r>
              <a:rPr lang="en-US" altLang="en-US" dirty="0">
                <a:latin typeface="+mj-lt"/>
              </a:rPr>
              <a:t> – Move all objects linearly in same direction by same amount</a:t>
            </a:r>
          </a:p>
          <a:p>
            <a:pPr lvl="1" eaLnBrk="0" hangingPunct="0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  <a:latin typeface="+mj-lt"/>
              </a:rPr>
              <a:t>Similarity</a:t>
            </a:r>
            <a:r>
              <a:rPr lang="en-US" altLang="en-US" dirty="0">
                <a:latin typeface="+mj-lt"/>
              </a:rPr>
              <a:t> – Either rotate all objects in same direction around an axis OR Perform rotation followed by uniform scaling</a:t>
            </a:r>
          </a:p>
          <a:p>
            <a:pPr lvl="1" eaLnBrk="0" hangingPunct="0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  <a:latin typeface="+mj-lt"/>
              </a:rPr>
              <a:t>Projective </a:t>
            </a:r>
            <a:r>
              <a:rPr lang="en-US" altLang="en-US" dirty="0">
                <a:latin typeface="+mj-lt"/>
              </a:rPr>
              <a:t>– Using a light source and a mapping plane. For this question assume that all objects are on a plane and there is light source outside the plane.  </a:t>
            </a:r>
            <a:endParaRPr lang="en-US" altLang="en-US" b="1" dirty="0">
              <a:solidFill>
                <a:srgbClr val="0070C0"/>
              </a:solidFill>
              <a:latin typeface="+mj-lt"/>
            </a:endParaRPr>
          </a:p>
          <a:p>
            <a:pPr lvl="1" eaLnBrk="0" hangingPunct="0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altLang="en-US" b="1" dirty="0">
                <a:solidFill>
                  <a:srgbClr val="0070C0"/>
                </a:solidFill>
                <a:latin typeface="+mj-lt"/>
              </a:rPr>
              <a:t>Topological </a:t>
            </a:r>
            <a:r>
              <a:rPr lang="en-US" altLang="en-US" dirty="0">
                <a:latin typeface="+mj-lt"/>
              </a:rPr>
              <a:t>–  For this question assume that all objects are on a plane. You can perform elastic deformation of the plane without tear.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778807" y="6193748"/>
            <a:ext cx="31614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100" b="1" dirty="0">
                <a:solidFill>
                  <a:srgbClr val="7030A0"/>
                </a:solidFill>
                <a:latin typeface="+mj-lt"/>
              </a:rPr>
              <a:t>… </a:t>
            </a:r>
            <a:r>
              <a:rPr lang="en-US" altLang="en-US" sz="2100" b="1" dirty="0" err="1">
                <a:solidFill>
                  <a:srgbClr val="7030A0"/>
                </a:solidFill>
                <a:latin typeface="+mj-lt"/>
              </a:rPr>
              <a:t>Contd</a:t>
            </a:r>
            <a:r>
              <a:rPr lang="en-US" altLang="en-US" sz="2100" b="1" dirty="0">
                <a:solidFill>
                  <a:srgbClr val="7030A0"/>
                </a:solidFill>
                <a:latin typeface="+mj-lt"/>
              </a:rPr>
              <a:t>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1271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62607" y="37000"/>
            <a:ext cx="10515600" cy="730017"/>
          </a:xfrm>
        </p:spPr>
        <p:txBody>
          <a:bodyPr>
            <a:normAutofit/>
          </a:bodyPr>
          <a:lstStyle/>
          <a:p>
            <a:r>
              <a:rPr lang="en-US" sz="3800" dirty="0"/>
              <a:t>Spatial Computing: Emerging Trend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795" y="741190"/>
            <a:ext cx="8359899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Penetration of Internet (Internet of Things)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Several platforms are location aware (e.g., smartphones)</a:t>
            </a:r>
          </a:p>
          <a:p>
            <a:pPr marL="342900" indent="-342900">
              <a:spcAft>
                <a:spcPts val="60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en-US" sz="2200" dirty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rPr>
              <a:t>Many more travel phenomena are observable</a:t>
            </a:r>
          </a:p>
          <a:p>
            <a:pPr>
              <a:buClr>
                <a:srgbClr val="FFFB3F"/>
              </a:buClr>
              <a:buSzPct val="85000"/>
              <a:defRPr/>
            </a:pPr>
            <a:r>
              <a:rPr lang="en-US" sz="2200" dirty="0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  <a:sym typeface="Wingdings" panose="05000000000000000000" pitchFamily="2" charset="2"/>
              </a:rPr>
              <a:t>	</a:t>
            </a:r>
            <a:endParaRPr lang="en-US" sz="2200" b="1" dirty="0">
              <a:solidFill>
                <a:schemeClr val="tx2"/>
              </a:solidFill>
              <a:latin typeface="+mj-lt"/>
              <a:ea typeface="MS PGothic" charset="0"/>
              <a:cs typeface="MS PGothic" charset="0"/>
            </a:endParaRPr>
          </a:p>
        </p:txBody>
      </p:sp>
      <p:pic>
        <p:nvPicPr>
          <p:cNvPr id="7" name="Picture 6" descr="http://startupbootcamp.org/assets/images/blog/Berlin/jan-2015/connected-c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057" y="2020328"/>
            <a:ext cx="2466198" cy="189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s://thenypost.files.wordpress.com/2014/10/uber-germany_injun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3" y="4960238"/>
            <a:ext cx="2581598" cy="17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99" y="4695219"/>
            <a:ext cx="3948663" cy="1982310"/>
          </a:xfrm>
          <a:prstGeom prst="rect">
            <a:avLst/>
          </a:prstGeom>
        </p:spPr>
      </p:pic>
      <p:pic>
        <p:nvPicPr>
          <p:cNvPr id="10" name="Picture 2" descr="http://www.rita.dot.gov/sites/default/files/rd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03" y="3862070"/>
            <a:ext cx="1804750" cy="17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8373762" y="6092310"/>
            <a:ext cx="3276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8739110" y="760538"/>
            <a:ext cx="3105431" cy="1143000"/>
            <a:chOff x="96" y="1008"/>
            <a:chExt cx="2016" cy="720"/>
          </a:xfrm>
        </p:grpSpPr>
        <p:pic>
          <p:nvPicPr>
            <p:cNvPr id="14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" y="1008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1059"/>
              <a:ext cx="684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672" y="1094"/>
              <a:ext cx="792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941" b="1" dirty="0">
                  <a:solidFill>
                    <a:schemeClr val="tx2"/>
                  </a:solidFill>
                </a:rPr>
                <a:t>Smarter</a:t>
              </a:r>
              <a:br>
                <a:rPr lang="en-US" altLang="en-US" sz="1941" dirty="0">
                  <a:solidFill>
                    <a:schemeClr val="tx2"/>
                  </a:solidFill>
                </a:rPr>
              </a:br>
              <a:r>
                <a:rPr lang="en-US" altLang="en-US" sz="1941" dirty="0">
                  <a:solidFill>
                    <a:schemeClr val="tx2"/>
                  </a:solidFill>
                </a:rPr>
                <a:t>Planet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96" y="1008"/>
              <a:ext cx="2016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4" descr="http://events.unisfair.com/env1/ec_556/1149356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01" y="1944985"/>
            <a:ext cx="386672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specterra.com.au/images/precision_agriculture/pivot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57" y="4462239"/>
            <a:ext cx="4328488" cy="235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specterra.com.au/images/PCD_ke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08" y="6339732"/>
            <a:ext cx="3623437" cy="50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ecx.images-amazon.com/images/I/51yNrQ884hL._SY344_BO1,204,203,200_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15" y="4128114"/>
            <a:ext cx="1504634" cy="21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fb.org/image.asp?ImageID=725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" y="2104024"/>
            <a:ext cx="3144287" cy="23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0" y="1960245"/>
            <a:ext cx="2037925" cy="241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Pop Question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27363" y="1166203"/>
            <a:ext cx="10987559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7030A0"/>
                </a:solidFill>
                <a:latin typeface="+mj-lt"/>
              </a:rPr>
              <a:t>Which of the following are preserved by each of the previous mentioned  transformations:</a:t>
            </a:r>
          </a:p>
          <a:p>
            <a:pPr eaLnBrk="0" hangingPunct="0">
              <a:spcBef>
                <a:spcPct val="50000"/>
              </a:spcBef>
            </a:pPr>
            <a:endParaRPr lang="en-US" altLang="en-US" b="1" dirty="0">
              <a:solidFill>
                <a:srgbClr val="7030A0"/>
              </a:solidFill>
              <a:latin typeface="+mj-lt"/>
            </a:endParaRPr>
          </a:p>
          <a:p>
            <a:pPr marL="457200" indent="-457200" eaLnBrk="0" hangingPunct="0">
              <a:spcBef>
                <a:spcPts val="1200"/>
              </a:spcBef>
              <a:spcAft>
                <a:spcPts val="1200"/>
              </a:spcAft>
              <a:buAutoNum type="alphaLcParenBoth"/>
            </a:pPr>
            <a:r>
              <a:rPr lang="en-US" altLang="en-US" b="1" dirty="0">
                <a:solidFill>
                  <a:srgbClr val="7030A0"/>
                </a:solidFill>
                <a:latin typeface="+mj-lt"/>
              </a:rPr>
              <a:t>Shape  </a:t>
            </a:r>
            <a:r>
              <a:rPr lang="en-US" altLang="en-US" b="1" dirty="0">
                <a:solidFill>
                  <a:srgbClr val="7030A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en-US" dirty="0">
                <a:latin typeface="+mj-lt"/>
                <a:sym typeface="Wingdings" panose="05000000000000000000" pitchFamily="2" charset="2"/>
              </a:rPr>
              <a:t>Circle should stay as circle and not change to ellipse</a:t>
            </a:r>
            <a:r>
              <a:rPr lang="en-US" altLang="en-US" b="1" dirty="0">
                <a:solidFill>
                  <a:srgbClr val="7030A0"/>
                </a:solidFill>
                <a:latin typeface="+mj-lt"/>
                <a:sym typeface="Wingdings" panose="05000000000000000000" pitchFamily="2" charset="2"/>
              </a:rPr>
              <a:t>.</a:t>
            </a:r>
            <a:r>
              <a:rPr lang="en-US" altLang="en-US" b="1" dirty="0">
                <a:solidFill>
                  <a:srgbClr val="7030A0"/>
                </a:solidFill>
                <a:latin typeface="+mj-lt"/>
              </a:rPr>
              <a:t> </a:t>
            </a:r>
          </a:p>
          <a:p>
            <a:pPr marL="457200" indent="-457200" eaLnBrk="0" hangingPunct="0">
              <a:spcBef>
                <a:spcPts val="1200"/>
              </a:spcBef>
              <a:spcAft>
                <a:spcPts val="1200"/>
              </a:spcAft>
              <a:buAutoNum type="alphaLcParenBoth"/>
            </a:pPr>
            <a:r>
              <a:rPr lang="en-US" altLang="en-US" b="1" dirty="0">
                <a:solidFill>
                  <a:srgbClr val="7030A0"/>
                </a:solidFill>
                <a:latin typeface="+mj-lt"/>
              </a:rPr>
              <a:t>Size </a:t>
            </a:r>
            <a:r>
              <a:rPr lang="en-US" altLang="en-US" b="1" dirty="0">
                <a:solidFill>
                  <a:srgbClr val="7030A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en-US" dirty="0">
                <a:latin typeface="+mj-lt"/>
                <a:sym typeface="Wingdings" panose="05000000000000000000" pitchFamily="2" charset="2"/>
              </a:rPr>
              <a:t>Relative sizes are maintained</a:t>
            </a:r>
            <a:r>
              <a:rPr lang="en-US" altLang="en-US" b="1" dirty="0">
                <a:solidFill>
                  <a:srgbClr val="7030A0"/>
                </a:solidFill>
                <a:latin typeface="+mj-lt"/>
                <a:sym typeface="Wingdings" panose="05000000000000000000" pitchFamily="2" charset="2"/>
              </a:rPr>
              <a:t>.</a:t>
            </a:r>
            <a:endParaRPr lang="en-US" altLang="en-US" b="1" dirty="0">
              <a:solidFill>
                <a:srgbClr val="7030A0"/>
              </a:solidFill>
              <a:latin typeface="+mj-lt"/>
            </a:endParaRPr>
          </a:p>
          <a:p>
            <a:pPr marL="457200" indent="-457200" eaLnBrk="0" hangingPunct="0">
              <a:spcBef>
                <a:spcPts val="1200"/>
              </a:spcBef>
              <a:spcAft>
                <a:spcPts val="1200"/>
              </a:spcAft>
              <a:buAutoNum type="alphaLcParenBoth"/>
            </a:pPr>
            <a:r>
              <a:rPr lang="en-US" altLang="en-US" b="1" dirty="0">
                <a:solidFill>
                  <a:srgbClr val="7030A0"/>
                </a:solidFill>
                <a:latin typeface="+mj-lt"/>
              </a:rPr>
              <a:t>Distance </a:t>
            </a:r>
            <a:r>
              <a:rPr lang="en-US" altLang="en-US" b="1" dirty="0">
                <a:solidFill>
                  <a:srgbClr val="7030A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en-US" dirty="0">
                <a:latin typeface="+mj-lt"/>
                <a:sym typeface="Wingdings" panose="05000000000000000000" pitchFamily="2" charset="2"/>
              </a:rPr>
              <a:t>All distances expand or shrink by the same factor.</a:t>
            </a:r>
            <a:endParaRPr lang="en-US" altLang="en-US" dirty="0">
              <a:latin typeface="+mj-lt"/>
            </a:endParaRPr>
          </a:p>
          <a:p>
            <a:pPr marL="457200" indent="-457200" eaLnBrk="0" hangingPunct="0">
              <a:spcBef>
                <a:spcPts val="1200"/>
              </a:spcBef>
              <a:spcAft>
                <a:spcPts val="1200"/>
              </a:spcAft>
              <a:buAutoNum type="alphaLcParenBoth"/>
            </a:pPr>
            <a:r>
              <a:rPr lang="en-US" altLang="en-US" b="1" dirty="0">
                <a:solidFill>
                  <a:srgbClr val="7030A0"/>
                </a:solidFill>
                <a:latin typeface="+mj-lt"/>
              </a:rPr>
              <a:t>Direction </a:t>
            </a:r>
            <a:r>
              <a:rPr lang="en-US" altLang="en-US" b="1" dirty="0">
                <a:solidFill>
                  <a:srgbClr val="7030A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altLang="en-US" dirty="0">
                <a:latin typeface="+mj-lt"/>
                <a:sym typeface="Wingdings" panose="05000000000000000000" pitchFamily="2" charset="2"/>
              </a:rPr>
              <a:t>If an object is 45 N of object B it remains so.</a:t>
            </a:r>
            <a:endParaRPr lang="en-US" altLang="en-US" dirty="0">
              <a:latin typeface="+mj-lt"/>
            </a:endParaRPr>
          </a:p>
          <a:p>
            <a:pPr marL="457200" indent="-457200" eaLnBrk="0" hangingPunct="0">
              <a:spcBef>
                <a:spcPts val="1200"/>
              </a:spcBef>
              <a:spcAft>
                <a:spcPts val="1200"/>
              </a:spcAft>
              <a:buAutoNum type="alphaLcParenBoth"/>
            </a:pPr>
            <a:r>
              <a:rPr lang="en-US" altLang="en-US" b="1" dirty="0">
                <a:solidFill>
                  <a:srgbClr val="7030A0"/>
                </a:solidFill>
                <a:latin typeface="+mj-lt"/>
              </a:rPr>
              <a:t>Occlusion (in front of) </a:t>
            </a:r>
            <a:r>
              <a:rPr lang="en-US" altLang="en-US" b="1" dirty="0">
                <a:solidFill>
                  <a:srgbClr val="7030A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altLang="en-US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If the only way to reach object C from A is through C, then it remains so. Further assume that you can move only in straight lines. </a:t>
            </a:r>
          </a:p>
        </p:txBody>
      </p:sp>
    </p:spTree>
    <p:extLst>
      <p:ext uri="{BB962C8B-B14F-4D97-AF65-F5344CB8AC3E}">
        <p14:creationId xmlns:p14="http://schemas.microsoft.com/office/powerpoint/2010/main" val="32872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95655"/>
            <a:ext cx="10515600" cy="64646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Mathematical Definitions of transformations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27363" y="742122"/>
            <a:ext cx="1112008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7030A0"/>
                </a:solidFill>
                <a:latin typeface="+mj-lt"/>
              </a:rPr>
              <a:t>Translation (e.g., moving an object linearly)</a:t>
            </a:r>
          </a:p>
          <a:p>
            <a:pPr marL="108585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latin typeface="+mj-lt"/>
              </a:rPr>
              <a:t>Moves every point of a figure or a space by the same amount in a given direction.</a:t>
            </a:r>
          </a:p>
          <a:p>
            <a:pPr marL="108585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+mj-lt"/>
              </a:rPr>
              <a:t>Refer: https://en.wikipedia.org/wiki/Translation_(geometry)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7030A0"/>
                </a:solidFill>
                <a:latin typeface="+mj-lt"/>
              </a:rPr>
              <a:t>Similarity (e.g., rotation, rotation &amp; scaling)</a:t>
            </a:r>
          </a:p>
          <a:p>
            <a:pPr marL="108585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+mj-lt"/>
              </a:rPr>
              <a:t>A circle should stay circle and not change to ellipse. </a:t>
            </a:r>
          </a:p>
          <a:p>
            <a:pPr marL="108585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+mj-lt"/>
              </a:rPr>
              <a:t>Refer: </a:t>
            </a:r>
            <a:r>
              <a:rPr lang="en-US" altLang="en-US" sz="2000" dirty="0">
                <a:latin typeface="+mj-lt"/>
                <a:hlinkClick r:id="rId2"/>
              </a:rPr>
              <a:t>https://en.wikipedia.org/wiki/Similarity_(geometry)</a:t>
            </a:r>
            <a:endParaRPr lang="en-US" altLang="en-US" sz="2000" dirty="0">
              <a:latin typeface="+mj-lt"/>
            </a:endParaRPr>
          </a:p>
          <a:p>
            <a:pPr marL="108585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0070C0"/>
                </a:solidFill>
                <a:latin typeface="+mj-lt"/>
              </a:rPr>
              <a:t>https://en.wikipedia.org/wiki/Scaling_(geometry)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7030A0"/>
                </a:solidFill>
                <a:latin typeface="+mj-lt"/>
              </a:rPr>
              <a:t>Projective (e.g., slide projectors)</a:t>
            </a:r>
          </a:p>
          <a:p>
            <a:pPr marL="108585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+mj-lt"/>
              </a:rPr>
              <a:t>Project objects onto a plane; we have a light source and a mapping plane</a:t>
            </a:r>
          </a:p>
          <a:p>
            <a:pPr marL="108585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+mj-lt"/>
              </a:rPr>
              <a:t>http://www.geom.uiuc.edu/docs/reference/CRC-formulas/node16.html</a:t>
            </a:r>
            <a:endParaRPr lang="en-US" altLang="en-US" sz="2000" b="1" dirty="0">
              <a:solidFill>
                <a:srgbClr val="7030A0"/>
              </a:solidFill>
              <a:latin typeface="+mj-lt"/>
            </a:endParaRPr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7030A0"/>
                </a:solidFill>
                <a:latin typeface="+mj-lt"/>
              </a:rPr>
              <a:t>Topological (e.g., elastic deformation without tear</a:t>
            </a:r>
            <a:r>
              <a:rPr lang="en-US" altLang="en-US" sz="2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30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Pop Question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13174" y="5111368"/>
            <a:ext cx="10129789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100" b="1" dirty="0">
                <a:solidFill>
                  <a:srgbClr val="0070C0"/>
                </a:solidFill>
                <a:latin typeface="+mj-lt"/>
              </a:rPr>
              <a:t>Which of the above transformations are  closest  to following map projections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100" b="1" dirty="0">
                <a:solidFill>
                  <a:srgbClr val="0070C0"/>
                </a:solidFill>
                <a:latin typeface="+mj-lt"/>
              </a:rPr>
              <a:t>(a) Cylindrical,  (b) Azimuthal projection 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00763" y="1166203"/>
            <a:ext cx="1069549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altLang="en-US" dirty="0">
                <a:latin typeface="+mj-lt"/>
              </a:rPr>
              <a:t>Consider the following classes of transformations for Euclidean spaces</a:t>
            </a:r>
          </a:p>
          <a:p>
            <a:pPr lvl="1" eaLnBrk="0" hangingPunct="0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altLang="en-US" dirty="0">
                <a:latin typeface="+mj-lt"/>
              </a:rPr>
              <a:t>Translation (e.g., moving an object linearly)</a:t>
            </a:r>
          </a:p>
          <a:p>
            <a:pPr lvl="1" eaLnBrk="0" hangingPunct="0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altLang="en-US" dirty="0">
                <a:latin typeface="+mj-lt"/>
              </a:rPr>
              <a:t>Similarity (e.g., rotation, rotation &amp; scaling)</a:t>
            </a:r>
          </a:p>
          <a:p>
            <a:pPr lvl="1" eaLnBrk="0" hangingPunct="0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altLang="en-US" dirty="0">
                <a:latin typeface="+mj-lt"/>
              </a:rPr>
              <a:t>Projective (e.g., slide projectors)</a:t>
            </a:r>
          </a:p>
          <a:p>
            <a:pPr lvl="1" eaLnBrk="0" hangingPunct="0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altLang="en-US" dirty="0">
                <a:latin typeface="+mj-lt"/>
              </a:rPr>
              <a:t>Topological (e.g., elastic deformation without tear)</a:t>
            </a:r>
          </a:p>
        </p:txBody>
      </p:sp>
    </p:spTree>
    <p:extLst>
      <p:ext uri="{BB962C8B-B14F-4D97-AF65-F5344CB8AC3E}">
        <p14:creationId xmlns:p14="http://schemas.microsoft.com/office/powerpoint/2010/main" val="15714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3" y="985838"/>
            <a:ext cx="11551634" cy="534352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Pop Question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0800" y="5262149"/>
            <a:ext cx="1143000" cy="410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0070C0"/>
                </a:solidFill>
              </a:rPr>
              <a:t>Closest</a:t>
            </a:r>
          </a:p>
        </p:txBody>
      </p:sp>
      <p:sp>
        <p:nvSpPr>
          <p:cNvPr id="11" name="Speech Bubble: Rectangle with Corners Rounded 10"/>
          <p:cNvSpPr/>
          <p:nvPr/>
        </p:nvSpPr>
        <p:spPr>
          <a:xfrm>
            <a:off x="5529260" y="1827600"/>
            <a:ext cx="5386390" cy="3073014"/>
          </a:xfrm>
          <a:prstGeom prst="wedgeRoundRectCallout">
            <a:avLst/>
          </a:prstGeom>
          <a:solidFill>
            <a:schemeClr val="bg1"/>
          </a:solidFill>
          <a:effectLst>
            <a:outerShdw blurRad="381000" dist="12700" dir="5400000" sx="105000" sy="105000" rotWithShape="0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Term “</a:t>
            </a:r>
            <a:r>
              <a:rPr lang="en-US" sz="2400" b="1" dirty="0">
                <a:solidFill>
                  <a:schemeClr val="tx1"/>
                </a:solidFill>
              </a:rPr>
              <a:t>Closest</a:t>
            </a:r>
            <a:r>
              <a:rPr lang="en-US" sz="2400" dirty="0">
                <a:solidFill>
                  <a:schemeClr val="tx1"/>
                </a:solidFill>
              </a:rPr>
              <a:t>” should be stressed here. In reality all projections are functions which map a geodetic coordinate to an (X,Y) on a plane. This question should be seen only as a thought provoking exercise rather than a mathematical fact</a:t>
            </a:r>
          </a:p>
        </p:txBody>
      </p:sp>
    </p:spTree>
    <p:extLst>
      <p:ext uri="{BB962C8B-B14F-4D97-AF65-F5344CB8AC3E}">
        <p14:creationId xmlns:p14="http://schemas.microsoft.com/office/powerpoint/2010/main" val="16451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7"/>
            <a:ext cx="10515600" cy="63321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Pop Question – Answers Cylindrical </a:t>
            </a:r>
            <a:r>
              <a:rPr lang="en-US" sz="4000" dirty="0" err="1"/>
              <a:t>Proj</a:t>
            </a:r>
            <a:endParaRPr lang="en-US" sz="4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27363" y="980661"/>
            <a:ext cx="7262576" cy="5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70C0"/>
                </a:solidFill>
                <a:latin typeface="+mj-lt"/>
              </a:rPr>
              <a:t>Projective (e.g., slide projectors) – YES</a:t>
            </a:r>
          </a:p>
          <a:p>
            <a:pPr marL="108585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j-lt"/>
              </a:rPr>
              <a:t>But depends a whole lot of the position of the light source.</a:t>
            </a:r>
          </a:p>
          <a:p>
            <a:pPr marL="108585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j-lt"/>
              </a:rPr>
              <a:t>Point source vs Straight line source.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70C0"/>
                </a:solidFill>
                <a:latin typeface="+mj-lt"/>
              </a:rPr>
              <a:t>Topological (e.g., elastic deformation without tear) – YES </a:t>
            </a:r>
          </a:p>
          <a:p>
            <a:pPr marL="108585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j-lt"/>
              </a:rPr>
              <a:t>Assume a rubber sheet is covered on earth surface to take an imprint and then open up</a:t>
            </a:r>
          </a:p>
          <a:p>
            <a:pPr marL="1085850" lvl="1" indent="-342900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j-lt"/>
              </a:rPr>
              <a:t>Depends on the area of the rubber sheet taken. </a:t>
            </a:r>
          </a:p>
        </p:txBody>
      </p:sp>
      <p:pic>
        <p:nvPicPr>
          <p:cNvPr id="6" name="Picture 7" descr="1cylinder_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65" y="2170490"/>
            <a:ext cx="3749893" cy="219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27363" y="161916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Pop Question – Answers Azimuthal </a:t>
            </a:r>
            <a:r>
              <a:rPr lang="en-US" sz="4000" dirty="0" err="1"/>
              <a:t>Proj</a:t>
            </a:r>
            <a:endParaRPr lang="en-US" sz="40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00763" y="1166203"/>
            <a:ext cx="726257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70C0"/>
                </a:solidFill>
                <a:latin typeface="+mj-lt"/>
              </a:rPr>
              <a:t>Projective (e.g., slide projectors) – YES</a:t>
            </a:r>
          </a:p>
          <a:p>
            <a:pPr marL="1085850" lvl="1" indent="-3429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j-lt"/>
              </a:rPr>
              <a:t>Can assume a light source at the center of the earth and a mapping plane.</a:t>
            </a:r>
          </a:p>
          <a:p>
            <a:pPr marL="1085850" lvl="1" indent="-3429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j-lt"/>
              </a:rPr>
              <a:t>Depends a whole lot of the position of the light source.</a:t>
            </a:r>
          </a:p>
          <a:p>
            <a:pPr marL="1085850" lvl="1" indent="-3429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latin typeface="+mj-lt"/>
              </a:rPr>
              <a:t>Refer https://en.wikipedia.org/wiki/Azimuthal_equidistant_projection </a:t>
            </a:r>
          </a:p>
          <a:p>
            <a:pPr marL="342900" indent="-3429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70C0"/>
                </a:solidFill>
                <a:latin typeface="+mj-lt"/>
              </a:rPr>
              <a:t>Topological (e.g., elastic deformation without tear) – YES </a:t>
            </a:r>
          </a:p>
        </p:txBody>
      </p:sp>
      <p:pic>
        <p:nvPicPr>
          <p:cNvPr id="7" name="Picture 7" descr="1plane2_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17" y="1166203"/>
            <a:ext cx="344779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5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72065"/>
            <a:ext cx="10515600" cy="551111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Conceptual Modeling</a:t>
            </a:r>
          </a:p>
          <a:p>
            <a:pPr lvl="1"/>
            <a:r>
              <a:rPr lang="en-US" sz="2000" dirty="0"/>
              <a:t>Fundamental Spatial Concepts, localization, etc. 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Models of Geo-spatial information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Algorithms for Spatial Data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Triangulation, </a:t>
            </a:r>
            <a:r>
              <a:rPr lang="en-US" sz="2000" dirty="0" err="1"/>
              <a:t>Vornoi</a:t>
            </a:r>
            <a:r>
              <a:rPr lang="en-US" sz="2000" dirty="0"/>
              <a:t> diagrams etc.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Spatial index structures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R-tree, quad tree etc.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Query processing on spatial index structures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KNN and nearest neighbors etc.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Spatial Networks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Spatial Data Mining</a:t>
            </a:r>
          </a:p>
          <a:p>
            <a:r>
              <a:rPr lang="en-US" sz="2200" dirty="0"/>
              <a:t>Check schedule on the class homepage.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7990"/>
            <a:ext cx="10515600" cy="854075"/>
          </a:xfrm>
        </p:spPr>
        <p:txBody>
          <a:bodyPr>
            <a:normAutofit/>
          </a:bodyPr>
          <a:lstStyle/>
          <a:p>
            <a:r>
              <a:rPr lang="en-US" sz="4000" dirty="0"/>
              <a:t>Topics planned…</a:t>
            </a:r>
          </a:p>
        </p:txBody>
      </p:sp>
    </p:spTree>
    <p:extLst>
      <p:ext uri="{BB962C8B-B14F-4D97-AF65-F5344CB8AC3E}">
        <p14:creationId xmlns:p14="http://schemas.microsoft.com/office/powerpoint/2010/main" val="21957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72065"/>
            <a:ext cx="10515600" cy="5511113"/>
          </a:xfrm>
        </p:spPr>
        <p:txBody>
          <a:bodyPr>
            <a:normAutofit/>
          </a:bodyPr>
          <a:lstStyle/>
          <a:p>
            <a:r>
              <a:rPr lang="en-US" sz="2400" b="1" dirty="0"/>
              <a:t>Conceptual Modeling</a:t>
            </a:r>
          </a:p>
          <a:p>
            <a:pPr lvl="1"/>
            <a:r>
              <a:rPr lang="en-US" sz="2000" dirty="0"/>
              <a:t>Fundamental Spatial Concepts, localization, etc. 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Models of Geo-spatial information</a:t>
            </a:r>
          </a:p>
          <a:p>
            <a:r>
              <a:rPr lang="en-US" sz="2400" b="1" dirty="0"/>
              <a:t>Algorithms for Spatial Data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Triangulation, </a:t>
            </a:r>
            <a:r>
              <a:rPr lang="en-US" sz="2000" dirty="0" err="1"/>
              <a:t>Voronoi</a:t>
            </a:r>
            <a:r>
              <a:rPr lang="en-US" sz="2000" dirty="0"/>
              <a:t> diagrams etc.</a:t>
            </a:r>
          </a:p>
          <a:p>
            <a:r>
              <a:rPr lang="en-US" sz="2400" b="1" dirty="0"/>
              <a:t>Spatial index structures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R-tree, quad tree etc.</a:t>
            </a:r>
          </a:p>
          <a:p>
            <a:r>
              <a:rPr lang="en-US" sz="2400" b="1" dirty="0"/>
              <a:t>Query processing on spatial index structures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KNN and nearest neighbors etc.</a:t>
            </a:r>
          </a:p>
          <a:p>
            <a:r>
              <a:rPr lang="en-US" sz="2400" b="1" dirty="0"/>
              <a:t>Spatial Networks</a:t>
            </a:r>
          </a:p>
          <a:p>
            <a:r>
              <a:rPr lang="en-US" sz="2400" b="1" dirty="0"/>
              <a:t>Spatial Data Mining</a:t>
            </a:r>
          </a:p>
          <a:p>
            <a:r>
              <a:rPr lang="en-US" sz="2200" dirty="0"/>
              <a:t>Check schedule on the class homepage.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17990"/>
            <a:ext cx="10515600" cy="854075"/>
          </a:xfrm>
        </p:spPr>
        <p:txBody>
          <a:bodyPr>
            <a:normAutofit/>
          </a:bodyPr>
          <a:lstStyle/>
          <a:p>
            <a:r>
              <a:rPr lang="en-US" sz="4000" dirty="0"/>
              <a:t>Topics planned…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50660" y="1894703"/>
            <a:ext cx="4003589" cy="3138616"/>
          </a:xfrm>
          <a:prstGeom prst="roundRect">
            <a:avLst/>
          </a:prstGeom>
          <a:noFill/>
          <a:ln w="41275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</a:rPr>
              <a:t>Focus is on bringing out the uniqueness of spatial data.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</a:rPr>
              <a:t>Evaluate feasibility of traditional techs.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</a:rPr>
              <a:t>Data Eng. for Spatial</a:t>
            </a:r>
          </a:p>
        </p:txBody>
      </p:sp>
    </p:spTree>
    <p:extLst>
      <p:ext uri="{BB962C8B-B14F-4D97-AF65-F5344CB8AC3E}">
        <p14:creationId xmlns:p14="http://schemas.microsoft.com/office/powerpoint/2010/main" val="4753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2242" y="1278565"/>
            <a:ext cx="11469130" cy="5153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GIS is the application software to store, retrieve, visualize and analyze geo-spatial data.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Spatial Computing is the core “Computer Science” inside a GIS.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Spatial Computing can go beyond geo-spatial.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Typically Encompasses:</a:t>
            </a:r>
          </a:p>
          <a:p>
            <a:pPr lvl="1"/>
            <a:r>
              <a:rPr lang="en-US" dirty="0"/>
              <a:t>Spatial and </a:t>
            </a:r>
            <a:r>
              <a:rPr lang="en-US" dirty="0" err="1"/>
              <a:t>spatio</a:t>
            </a:r>
            <a:r>
              <a:rPr lang="en-US" dirty="0"/>
              <a:t>-temporal databases</a:t>
            </a:r>
          </a:p>
          <a:p>
            <a:pPr lvl="1"/>
            <a:r>
              <a:rPr lang="en-US" dirty="0"/>
              <a:t>Spatial and spatial-temporal data mining</a:t>
            </a:r>
          </a:p>
          <a:p>
            <a:pPr lvl="1"/>
            <a:r>
              <a:rPr lang="en-US" dirty="0"/>
              <a:t>……….</a:t>
            </a:r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97011" y="233320"/>
            <a:ext cx="1051560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Spatial Computing Vs Geographic Information Systems/Science</a:t>
            </a:r>
          </a:p>
        </p:txBody>
      </p:sp>
    </p:spTree>
    <p:extLst>
      <p:ext uri="{BB962C8B-B14F-4D97-AF65-F5344CB8AC3E}">
        <p14:creationId xmlns:p14="http://schemas.microsoft.com/office/powerpoint/2010/main" val="41571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36412" y="1789404"/>
            <a:ext cx="11169072" cy="31403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Sample Functionalities of GIS</a:t>
            </a:r>
            <a:br>
              <a:rPr lang="en-US" dirty="0"/>
            </a:br>
            <a:r>
              <a:rPr lang="en-US" dirty="0"/>
              <a:t>               Or 			</a:t>
            </a:r>
            <a:br>
              <a:rPr lang="en-US" dirty="0"/>
            </a:br>
            <a:r>
              <a:rPr lang="en-US" dirty="0"/>
              <a:t>P</a:t>
            </a:r>
            <a:r>
              <a:rPr lang="en-US" sz="4000" dirty="0"/>
              <a:t>roblems considered in Spatial Computing</a:t>
            </a:r>
          </a:p>
        </p:txBody>
      </p:sp>
    </p:spTree>
    <p:extLst>
      <p:ext uri="{BB962C8B-B14F-4D97-AF65-F5344CB8AC3E}">
        <p14:creationId xmlns:p14="http://schemas.microsoft.com/office/powerpoint/2010/main" val="38559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os \alpha = \frac{x_ax_b+y_ay_b}{\vert\vert a\vert\vert\cdot\vert\vert b\vert\vert}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8"/>
  <p:tag name="BOXHEIGHT" val="330"/>
  <p:tag name="BOXFONT" val="18"/>
  <p:tag name="BOXWRAP" val="False"/>
  <p:tag name="WORKAROUNDTRANSPARENCYBUG" val="False"/>
  <p:tag name="ALLOWFONTSUBSTITUTION" val="False"/>
  <p:tag name="BITMAPFORMAT" val="pngmono"/>
  <p:tag name="ORIGWIDTH" val="158"/>
  <p:tag name="PICTUREFILESIZE" val="10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vert\vert a \vert\vert= \sqrt{(x^2+y^2)}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8"/>
  <p:tag name="BOXHEIGHT" val="330"/>
  <p:tag name="BOXFONT" val="18"/>
  <p:tag name="BOXWRAP" val="False"/>
  <p:tag name="WORKAROUNDTRANSPARENCYBUG" val="False"/>
  <p:tag name="ALLOWFONTSUBSTITUTION" val="False"/>
  <p:tag name="BITMAPFORMAT" val="pngmono"/>
  <p:tag name="ORIGWIDTH" val="174"/>
  <p:tag name="PICTUREFILESIZE" val="8507"/>
</p:tagLst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2585</Words>
  <Application>Microsoft Office PowerPoint</Application>
  <PresentationFormat>Widescreen</PresentationFormat>
  <Paragraphs>359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MS PGothic</vt:lpstr>
      <vt:lpstr>Arial</vt:lpstr>
      <vt:lpstr>Cambria Math</vt:lpstr>
      <vt:lpstr>Century Gothic</vt:lpstr>
      <vt:lpstr>Helvetica</vt:lpstr>
      <vt:lpstr>Microsoft Sans Serif</vt:lpstr>
      <vt:lpstr>Symbol</vt:lpstr>
      <vt:lpstr>Times New Roman</vt:lpstr>
      <vt:lpstr>Wingdings</vt:lpstr>
      <vt:lpstr>Presentation level design</vt:lpstr>
      <vt:lpstr>Introduction to Spatial Computing CSE 5ISC</vt:lpstr>
      <vt:lpstr>Course Logistics</vt:lpstr>
      <vt:lpstr>Course Structure</vt:lpstr>
      <vt:lpstr>Spatial Computing</vt:lpstr>
      <vt:lpstr>Spatial Computing: Emerging Trend</vt:lpstr>
      <vt:lpstr>Topics planned…</vt:lpstr>
      <vt:lpstr>Topics planned…</vt:lpstr>
      <vt:lpstr>Spatial Computing Vs Geographic Information Systems/Science</vt:lpstr>
      <vt:lpstr>Sample Functionalities of GIS                Or     Problems considered in Spatial Computing</vt:lpstr>
      <vt:lpstr>Sample Geographic Locations</vt:lpstr>
      <vt:lpstr>Functionality: layer-based analysis</vt:lpstr>
      <vt:lpstr>Functionality: layer-based analysis</vt:lpstr>
      <vt:lpstr>Functionality: Visibility analysis</vt:lpstr>
      <vt:lpstr>Functionality: Visibility analysis</vt:lpstr>
      <vt:lpstr>Functionality: location analysis</vt:lpstr>
      <vt:lpstr>Functionality: network analysis</vt:lpstr>
      <vt:lpstr>Functionality: Spatial Hotspot</vt:lpstr>
      <vt:lpstr>Introduction to Spatial Data</vt:lpstr>
      <vt:lpstr>Types of Spatial Data</vt:lpstr>
      <vt:lpstr>Types of Spatial Data</vt:lpstr>
      <vt:lpstr>Data Capturing: Remote sensing </vt:lpstr>
      <vt:lpstr>Data Capturing </vt:lpstr>
      <vt:lpstr>Basics on Geometry</vt:lpstr>
      <vt:lpstr>Geometry and Invariance</vt:lpstr>
      <vt:lpstr>Euclidean Space</vt:lpstr>
      <vt:lpstr>Points</vt:lpstr>
      <vt:lpstr>Lines</vt:lpstr>
      <vt:lpstr>Polygon Objects</vt:lpstr>
      <vt:lpstr>Polygon Objects</vt:lpstr>
      <vt:lpstr>Polygon Objects</vt:lpstr>
      <vt:lpstr>Polygonal Objects</vt:lpstr>
      <vt:lpstr>Polygonal Objects</vt:lpstr>
      <vt:lpstr>Transformations</vt:lpstr>
      <vt:lpstr>Coordinate systems for Earth</vt:lpstr>
      <vt:lpstr>Euclidean space for Earth??</vt:lpstr>
      <vt:lpstr>Geographic Coordinates: spherical model</vt:lpstr>
      <vt:lpstr>Geodetic Coordinates –Ellipsoid model</vt:lpstr>
      <vt:lpstr>Geodetic Coordinates –Lat (ϕ) and Long (λ) </vt:lpstr>
      <vt:lpstr>Multiple datums</vt:lpstr>
      <vt:lpstr>Projected Coordinates</vt:lpstr>
      <vt:lpstr>Projected Coordinates</vt:lpstr>
      <vt:lpstr>Map-Projection Distortion: Shape</vt:lpstr>
      <vt:lpstr>Map-Projection Distortion: Area</vt:lpstr>
      <vt:lpstr>Map-Projection Distortion: Distance</vt:lpstr>
      <vt:lpstr>Map-Projection Distortion: Direction</vt:lpstr>
      <vt:lpstr>Cylindrical Map Projection</vt:lpstr>
      <vt:lpstr>Conical Projection</vt:lpstr>
      <vt:lpstr>Azimuthal Projection</vt:lpstr>
      <vt:lpstr>Pop Question</vt:lpstr>
      <vt:lpstr>Pop Question</vt:lpstr>
      <vt:lpstr>Mathematical Definitions of transformations</vt:lpstr>
      <vt:lpstr>Pop Question</vt:lpstr>
      <vt:lpstr>Pop Question</vt:lpstr>
      <vt:lpstr>Pop Question – Answers Cylindrical Proj</vt:lpstr>
      <vt:lpstr>Pop Question – Answers Azimuthal Proj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2016-08-07T10:41:04Z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