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3"/>
  </p:notesMasterIdLst>
  <p:handoutMasterIdLst>
    <p:handoutMasterId r:id="rId14"/>
  </p:handoutMasterIdLst>
  <p:sldIdLst>
    <p:sldId id="258" r:id="rId3"/>
    <p:sldId id="260" r:id="rId4"/>
    <p:sldId id="259" r:id="rId5"/>
    <p:sldId id="265" r:id="rId6"/>
    <p:sldId id="261" r:id="rId7"/>
    <p:sldId id="263" r:id="rId8"/>
    <p:sldId id="262" r:id="rId9"/>
    <p:sldId id="264"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notesViewPr>
    <p:cSldViewPr snapToGrid="0" showGuides="1">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t>9/19/2015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t>‹#›</a:t>
            </a:fld>
            <a:endParaRPr lang="en-US"/>
          </a:p>
        </p:txBody>
      </p:sp>
    </p:spTree>
    <p:extLst>
      <p:ext uri="{BB962C8B-B14F-4D97-AF65-F5344CB8AC3E}">
        <p14:creationId xmlns:p14="http://schemas.microsoft.com/office/powerpoint/2010/main"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t>9/19/2015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t>‹#›</a:t>
            </a:fld>
            <a:endParaRPr lang="en-US"/>
          </a:p>
        </p:txBody>
      </p:sp>
    </p:spTree>
    <p:extLst>
      <p:ext uri="{BB962C8B-B14F-4D97-AF65-F5344CB8AC3E}">
        <p14:creationId xmlns:p14="http://schemas.microsoft.com/office/powerpoint/2010/main"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t>9/19/2015</a:t>
            </a:fld>
            <a:endParaRPr lang="en-US"/>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81080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t>9/19/2015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439293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t>9/19/2015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297126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t>9/19/2015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818076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t>9/19/2015</a:t>
            </a:fld>
            <a:endParaRPr lang="en-US"/>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294145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t>9/19/2015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71780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t>9/19/2015</a:t>
            </a:fld>
            <a:endParaRPr lang="en-US"/>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2510624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t>9/19/2015</a:t>
            </a:fld>
            <a:endParaRPr lang="en-US"/>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9402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t>9/19/2015</a:t>
            </a:fld>
            <a:endParaRPr lang="en-US"/>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5234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t>9/19/2015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3014592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t>9/19/2015</a:t>
            </a:fld>
            <a:endParaRPr lang="en-US"/>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Tree>
    <p:extLst>
      <p:ext uri="{BB962C8B-B14F-4D97-AF65-F5344CB8AC3E}">
        <p14:creationId xmlns:p14="http://schemas.microsoft.com/office/powerpoint/2010/main" val="1595501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t>9/19/2015</a:t>
            </a:fld>
            <a:endParaRPr lang="en-US"/>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026730" y="1160144"/>
            <a:ext cx="10938170" cy="943364"/>
          </a:xfrm>
        </p:spPr>
        <p:txBody>
          <a:bodyPr>
            <a:normAutofit/>
          </a:bodyPr>
          <a:lstStyle/>
          <a:p>
            <a:pPr lvl="0">
              <a:spcBef>
                <a:spcPts val="600"/>
              </a:spcBef>
              <a:spcAft>
                <a:spcPts val="1200"/>
              </a:spcAft>
            </a:pPr>
            <a:r>
              <a:rPr lang="en-US" sz="2000" dirty="0" smtClean="0"/>
              <a:t>Trace the incremental algorithm for constructing convex data on the sample point data given below. Intermediate steps should be shown First, two steps have been shown in the figure. </a:t>
            </a:r>
          </a:p>
        </p:txBody>
      </p:sp>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Convex Hull:</a:t>
            </a:r>
            <a:endParaRPr lang="en-US" sz="3800" dirty="0"/>
          </a:p>
        </p:txBody>
      </p:sp>
      <p:sp>
        <p:nvSpPr>
          <p:cNvPr id="2" name="Oval 1"/>
          <p:cNvSpPr/>
          <p:nvPr/>
        </p:nvSpPr>
        <p:spPr>
          <a:xfrm>
            <a:off x="978243" y="3639273"/>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5" name="Rectangle 14"/>
          <p:cNvSpPr/>
          <p:nvPr/>
        </p:nvSpPr>
        <p:spPr>
          <a:xfrm>
            <a:off x="838200" y="3927597"/>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23" name="Oval 22"/>
          <p:cNvSpPr/>
          <p:nvPr/>
        </p:nvSpPr>
        <p:spPr>
          <a:xfrm>
            <a:off x="1596240" y="446062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4" name="Rectangle 23"/>
          <p:cNvSpPr/>
          <p:nvPr/>
        </p:nvSpPr>
        <p:spPr>
          <a:xfrm>
            <a:off x="1456197" y="474894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28" name="Oval 27"/>
          <p:cNvSpPr/>
          <p:nvPr/>
        </p:nvSpPr>
        <p:spPr>
          <a:xfrm>
            <a:off x="1881120" y="367600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9" name="Rectangle 28"/>
          <p:cNvSpPr/>
          <p:nvPr/>
        </p:nvSpPr>
        <p:spPr>
          <a:xfrm>
            <a:off x="1741077" y="396433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30" name="Oval 29"/>
          <p:cNvSpPr/>
          <p:nvPr/>
        </p:nvSpPr>
        <p:spPr>
          <a:xfrm>
            <a:off x="2589316" y="385110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Rectangle 30"/>
          <p:cNvSpPr/>
          <p:nvPr/>
        </p:nvSpPr>
        <p:spPr>
          <a:xfrm>
            <a:off x="2449273" y="413942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32" name="Oval 31"/>
          <p:cNvSpPr/>
          <p:nvPr/>
        </p:nvSpPr>
        <p:spPr>
          <a:xfrm>
            <a:off x="2894116" y="288273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3" name="Rectangle 32"/>
          <p:cNvSpPr/>
          <p:nvPr/>
        </p:nvSpPr>
        <p:spPr>
          <a:xfrm>
            <a:off x="2754073" y="317106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34" name="Oval 33"/>
          <p:cNvSpPr/>
          <p:nvPr/>
        </p:nvSpPr>
        <p:spPr>
          <a:xfrm>
            <a:off x="3602312" y="361624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5" name="Rectangle 34"/>
          <p:cNvSpPr/>
          <p:nvPr/>
        </p:nvSpPr>
        <p:spPr>
          <a:xfrm>
            <a:off x="3462269" y="390456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cxnSp>
        <p:nvCxnSpPr>
          <p:cNvPr id="17" name="Straight Arrow Connector 16"/>
          <p:cNvCxnSpPr/>
          <p:nvPr/>
        </p:nvCxnSpPr>
        <p:spPr>
          <a:xfrm>
            <a:off x="733286" y="5421086"/>
            <a:ext cx="3303037" cy="0"/>
          </a:xfrm>
          <a:prstGeom prst="straightConnector1">
            <a:avLst/>
          </a:prstGeom>
          <a:ln w="22225">
            <a:tailEnd type="triangle" w="lg" len="lg"/>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978243" y="5493207"/>
            <a:ext cx="2365438" cy="519657"/>
          </a:xfrm>
          <a:prstGeom prst="rect">
            <a:avLst/>
          </a:prstGeom>
          <a:no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Increasing X-coordinate</a:t>
            </a:r>
            <a:endParaRPr lang="en-US" dirty="0"/>
          </a:p>
        </p:txBody>
      </p:sp>
      <p:sp>
        <p:nvSpPr>
          <p:cNvPr id="37" name="Oval 36"/>
          <p:cNvSpPr/>
          <p:nvPr/>
        </p:nvSpPr>
        <p:spPr>
          <a:xfrm>
            <a:off x="4752936" y="369903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8" name="Rectangle 37"/>
          <p:cNvSpPr/>
          <p:nvPr/>
        </p:nvSpPr>
        <p:spPr>
          <a:xfrm>
            <a:off x="4612893" y="398736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39" name="Oval 38"/>
          <p:cNvSpPr/>
          <p:nvPr/>
        </p:nvSpPr>
        <p:spPr>
          <a:xfrm>
            <a:off x="5370933" y="4520386"/>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0" name="Rectangle 39"/>
          <p:cNvSpPr/>
          <p:nvPr/>
        </p:nvSpPr>
        <p:spPr>
          <a:xfrm>
            <a:off x="5230890" y="4808710"/>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41" name="Oval 40"/>
          <p:cNvSpPr/>
          <p:nvPr/>
        </p:nvSpPr>
        <p:spPr>
          <a:xfrm>
            <a:off x="5655813" y="373577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Rectangle 41"/>
          <p:cNvSpPr/>
          <p:nvPr/>
        </p:nvSpPr>
        <p:spPr>
          <a:xfrm>
            <a:off x="5515770" y="402409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43" name="Oval 42"/>
          <p:cNvSpPr/>
          <p:nvPr/>
        </p:nvSpPr>
        <p:spPr>
          <a:xfrm>
            <a:off x="6364009" y="3910870"/>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4" name="Rectangle 43"/>
          <p:cNvSpPr/>
          <p:nvPr/>
        </p:nvSpPr>
        <p:spPr>
          <a:xfrm>
            <a:off x="6223966" y="4199194"/>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45" name="Oval 44"/>
          <p:cNvSpPr/>
          <p:nvPr/>
        </p:nvSpPr>
        <p:spPr>
          <a:xfrm>
            <a:off x="6668809" y="2942503"/>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6" name="Rectangle 45"/>
          <p:cNvSpPr/>
          <p:nvPr/>
        </p:nvSpPr>
        <p:spPr>
          <a:xfrm>
            <a:off x="6528766" y="3230827"/>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47" name="Oval 46"/>
          <p:cNvSpPr/>
          <p:nvPr/>
        </p:nvSpPr>
        <p:spPr>
          <a:xfrm>
            <a:off x="7377005" y="367600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Rectangle 47"/>
          <p:cNvSpPr/>
          <p:nvPr/>
        </p:nvSpPr>
        <p:spPr>
          <a:xfrm>
            <a:off x="7236962" y="396433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50" name="Rectangle 49"/>
          <p:cNvSpPr/>
          <p:nvPr/>
        </p:nvSpPr>
        <p:spPr>
          <a:xfrm>
            <a:off x="5978473" y="5291462"/>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1</a:t>
            </a:r>
            <a:endParaRPr lang="en-US" dirty="0"/>
          </a:p>
        </p:txBody>
      </p:sp>
      <p:cxnSp>
        <p:nvCxnSpPr>
          <p:cNvPr id="51" name="Straight Connector 50"/>
          <p:cNvCxnSpPr>
            <a:stCxn id="37" idx="5"/>
            <a:endCxn id="39" idx="0"/>
          </p:cNvCxnSpPr>
          <p:nvPr/>
        </p:nvCxnSpPr>
        <p:spPr>
          <a:xfrm>
            <a:off x="4865439" y="3818572"/>
            <a:ext cx="571397" cy="701814"/>
          </a:xfrm>
          <a:prstGeom prst="line">
            <a:avLst/>
          </a:prstGeom>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8445250" y="3718033"/>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3" name="Rectangle 52"/>
          <p:cNvSpPr/>
          <p:nvPr/>
        </p:nvSpPr>
        <p:spPr>
          <a:xfrm>
            <a:off x="8305207" y="4006357"/>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54" name="Oval 53"/>
          <p:cNvSpPr/>
          <p:nvPr/>
        </p:nvSpPr>
        <p:spPr>
          <a:xfrm>
            <a:off x="9063247" y="453938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5" name="Rectangle 54"/>
          <p:cNvSpPr/>
          <p:nvPr/>
        </p:nvSpPr>
        <p:spPr>
          <a:xfrm>
            <a:off x="8923204" y="482770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56" name="Oval 55"/>
          <p:cNvSpPr/>
          <p:nvPr/>
        </p:nvSpPr>
        <p:spPr>
          <a:xfrm>
            <a:off x="9348127" y="375476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7" name="Rectangle 56"/>
          <p:cNvSpPr/>
          <p:nvPr/>
        </p:nvSpPr>
        <p:spPr>
          <a:xfrm>
            <a:off x="9208084" y="404309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58" name="Oval 57"/>
          <p:cNvSpPr/>
          <p:nvPr/>
        </p:nvSpPr>
        <p:spPr>
          <a:xfrm>
            <a:off x="10056323" y="392986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9" name="Rectangle 58"/>
          <p:cNvSpPr/>
          <p:nvPr/>
        </p:nvSpPr>
        <p:spPr>
          <a:xfrm>
            <a:off x="9916280" y="421818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60" name="Oval 59"/>
          <p:cNvSpPr/>
          <p:nvPr/>
        </p:nvSpPr>
        <p:spPr>
          <a:xfrm>
            <a:off x="10361123" y="296149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1" name="Rectangle 60"/>
          <p:cNvSpPr/>
          <p:nvPr/>
        </p:nvSpPr>
        <p:spPr>
          <a:xfrm>
            <a:off x="10221080" y="324982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62" name="Oval 61"/>
          <p:cNvSpPr/>
          <p:nvPr/>
        </p:nvSpPr>
        <p:spPr>
          <a:xfrm>
            <a:off x="11069319" y="369500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3" name="Rectangle 62"/>
          <p:cNvSpPr/>
          <p:nvPr/>
        </p:nvSpPr>
        <p:spPr>
          <a:xfrm>
            <a:off x="10929276" y="398332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64" name="Rectangle 63"/>
          <p:cNvSpPr/>
          <p:nvPr/>
        </p:nvSpPr>
        <p:spPr>
          <a:xfrm>
            <a:off x="9670787" y="5310457"/>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2</a:t>
            </a:r>
            <a:endParaRPr lang="en-US" dirty="0"/>
          </a:p>
        </p:txBody>
      </p:sp>
      <p:cxnSp>
        <p:nvCxnSpPr>
          <p:cNvPr id="65" name="Straight Connector 64"/>
          <p:cNvCxnSpPr>
            <a:stCxn id="52" idx="5"/>
            <a:endCxn id="54" idx="0"/>
          </p:cNvCxnSpPr>
          <p:nvPr/>
        </p:nvCxnSpPr>
        <p:spPr>
          <a:xfrm>
            <a:off x="8557753" y="3837567"/>
            <a:ext cx="571397" cy="701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54" idx="0"/>
            <a:endCxn id="56" idx="3"/>
          </p:cNvCxnSpPr>
          <p:nvPr/>
        </p:nvCxnSpPr>
        <p:spPr>
          <a:xfrm flipV="1">
            <a:off x="9129150" y="3874301"/>
            <a:ext cx="238280" cy="66508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8884348" y="4172679"/>
            <a:ext cx="72340" cy="2093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8884348" y="4190030"/>
            <a:ext cx="97051" cy="1834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a:stCxn id="52" idx="7"/>
            <a:endCxn id="56" idx="1"/>
          </p:cNvCxnSpPr>
          <p:nvPr/>
        </p:nvCxnSpPr>
        <p:spPr>
          <a:xfrm>
            <a:off x="8557753" y="3738542"/>
            <a:ext cx="809677" cy="367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11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73444" y="134208"/>
            <a:ext cx="10515600" cy="1004287"/>
          </a:xfrm>
        </p:spPr>
        <p:txBody>
          <a:bodyPr>
            <a:normAutofit/>
          </a:bodyPr>
          <a:lstStyle/>
          <a:p>
            <a:r>
              <a:rPr lang="en-US" sz="3800" dirty="0" smtClean="0"/>
              <a:t>Question on Spatial Query Languages</a:t>
            </a:r>
            <a:endParaRPr lang="en-US" sz="3800" dirty="0"/>
          </a:p>
        </p:txBody>
      </p:sp>
      <p:sp>
        <p:nvSpPr>
          <p:cNvPr id="66" name="Content Placeholder 13"/>
          <p:cNvSpPr>
            <a:spLocks noGrp="1"/>
          </p:cNvSpPr>
          <p:nvPr>
            <p:ph idx="1"/>
          </p:nvPr>
        </p:nvSpPr>
        <p:spPr>
          <a:xfrm>
            <a:off x="673444" y="1138495"/>
            <a:ext cx="11353800" cy="5520575"/>
          </a:xfrm>
        </p:spPr>
        <p:txBody>
          <a:bodyPr>
            <a:normAutofit/>
          </a:bodyPr>
          <a:lstStyle/>
          <a:p>
            <a:pPr marL="0" indent="0">
              <a:buNone/>
            </a:pPr>
            <a:r>
              <a:rPr lang="en-US" sz="2000" dirty="0"/>
              <a:t>Provide the English statement of the following SQL </a:t>
            </a:r>
            <a:r>
              <a:rPr lang="en-US" sz="2000" dirty="0" smtClean="0"/>
              <a:t>query: </a:t>
            </a:r>
          </a:p>
          <a:p>
            <a:pPr marL="0" indent="0">
              <a:buNone/>
            </a:pPr>
            <a:endParaRPr lang="en-US" sz="2000" dirty="0"/>
          </a:p>
          <a:p>
            <a:pPr marL="0" indent="0">
              <a:buNone/>
            </a:pPr>
            <a:r>
              <a:rPr lang="en-US" sz="2000" dirty="0" smtClean="0"/>
              <a:t>SELECT </a:t>
            </a:r>
            <a:r>
              <a:rPr lang="en-US" sz="2000" dirty="0"/>
              <a:t>Co1.Name </a:t>
            </a:r>
            <a:endParaRPr lang="en-US" sz="2000" dirty="0" smtClean="0"/>
          </a:p>
          <a:p>
            <a:pPr marL="0" indent="0">
              <a:buNone/>
            </a:pPr>
            <a:r>
              <a:rPr lang="en-US" sz="2000" dirty="0" smtClean="0"/>
              <a:t>FROM </a:t>
            </a:r>
            <a:r>
              <a:rPr lang="en-US" sz="2000" dirty="0"/>
              <a:t>COUNTRY_SPATIAL CoS1, COUNTRY_SPATIAL CoS2 </a:t>
            </a:r>
            <a:endParaRPr lang="en-US" sz="2000" dirty="0" smtClean="0"/>
          </a:p>
          <a:p>
            <a:pPr marL="0" indent="0">
              <a:buNone/>
            </a:pPr>
            <a:r>
              <a:rPr lang="en-US" sz="2000" dirty="0" smtClean="0"/>
              <a:t>WHERE </a:t>
            </a:r>
            <a:r>
              <a:rPr lang="en-US" sz="2000" dirty="0"/>
              <a:t>Touch (CoS1.Shape, CoS2.Shape) = 1 AND CoS2.Name = ‘</a:t>
            </a:r>
            <a:r>
              <a:rPr lang="en-US" sz="2000" dirty="0" smtClean="0"/>
              <a:t>Canada</a:t>
            </a:r>
          </a:p>
        </p:txBody>
      </p:sp>
    </p:spTree>
    <p:extLst>
      <p:ext uri="{BB962C8B-B14F-4D97-AF65-F5344CB8AC3E}">
        <p14:creationId xmlns:p14="http://schemas.microsoft.com/office/powerpoint/2010/main" val="407704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43596" y="1014643"/>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5" name="Rectangle 14"/>
          <p:cNvSpPr/>
          <p:nvPr/>
        </p:nvSpPr>
        <p:spPr>
          <a:xfrm>
            <a:off x="703553" y="1302967"/>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23" name="Oval 22"/>
          <p:cNvSpPr/>
          <p:nvPr/>
        </p:nvSpPr>
        <p:spPr>
          <a:xfrm>
            <a:off x="1461593" y="183599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4" name="Rectangle 23"/>
          <p:cNvSpPr/>
          <p:nvPr/>
        </p:nvSpPr>
        <p:spPr>
          <a:xfrm>
            <a:off x="1321550" y="212431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28" name="Oval 27"/>
          <p:cNvSpPr/>
          <p:nvPr/>
        </p:nvSpPr>
        <p:spPr>
          <a:xfrm>
            <a:off x="1746473" y="105137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9" name="Rectangle 28"/>
          <p:cNvSpPr/>
          <p:nvPr/>
        </p:nvSpPr>
        <p:spPr>
          <a:xfrm>
            <a:off x="1606430" y="133970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30" name="Oval 29"/>
          <p:cNvSpPr/>
          <p:nvPr/>
        </p:nvSpPr>
        <p:spPr>
          <a:xfrm>
            <a:off x="2454669" y="122647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1" name="Rectangle 30"/>
          <p:cNvSpPr/>
          <p:nvPr/>
        </p:nvSpPr>
        <p:spPr>
          <a:xfrm>
            <a:off x="2314626" y="151479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32" name="Oval 31"/>
          <p:cNvSpPr/>
          <p:nvPr/>
        </p:nvSpPr>
        <p:spPr>
          <a:xfrm>
            <a:off x="2759469" y="25810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3" name="Rectangle 32"/>
          <p:cNvSpPr/>
          <p:nvPr/>
        </p:nvSpPr>
        <p:spPr>
          <a:xfrm>
            <a:off x="2619426" y="54643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34" name="Oval 33"/>
          <p:cNvSpPr/>
          <p:nvPr/>
        </p:nvSpPr>
        <p:spPr>
          <a:xfrm>
            <a:off x="3467665" y="99161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5" name="Rectangle 34"/>
          <p:cNvSpPr/>
          <p:nvPr/>
        </p:nvSpPr>
        <p:spPr>
          <a:xfrm>
            <a:off x="3327622" y="127993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37" name="Oval 36"/>
          <p:cNvSpPr/>
          <p:nvPr/>
        </p:nvSpPr>
        <p:spPr>
          <a:xfrm>
            <a:off x="4709807" y="874600"/>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8" name="Rectangle 37"/>
          <p:cNvSpPr/>
          <p:nvPr/>
        </p:nvSpPr>
        <p:spPr>
          <a:xfrm>
            <a:off x="4569764" y="1162924"/>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39" name="Oval 38"/>
          <p:cNvSpPr/>
          <p:nvPr/>
        </p:nvSpPr>
        <p:spPr>
          <a:xfrm>
            <a:off x="5327804" y="169594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0" name="Rectangle 39"/>
          <p:cNvSpPr/>
          <p:nvPr/>
        </p:nvSpPr>
        <p:spPr>
          <a:xfrm>
            <a:off x="5187761" y="198427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41" name="Oval 40"/>
          <p:cNvSpPr/>
          <p:nvPr/>
        </p:nvSpPr>
        <p:spPr>
          <a:xfrm>
            <a:off x="5612684" y="911334"/>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2" name="Rectangle 41"/>
          <p:cNvSpPr/>
          <p:nvPr/>
        </p:nvSpPr>
        <p:spPr>
          <a:xfrm>
            <a:off x="5472641" y="1199658"/>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43" name="Oval 42"/>
          <p:cNvSpPr/>
          <p:nvPr/>
        </p:nvSpPr>
        <p:spPr>
          <a:xfrm>
            <a:off x="6320880" y="108643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4" name="Rectangle 43"/>
          <p:cNvSpPr/>
          <p:nvPr/>
        </p:nvSpPr>
        <p:spPr>
          <a:xfrm>
            <a:off x="6180837" y="137475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45" name="Oval 44"/>
          <p:cNvSpPr/>
          <p:nvPr/>
        </p:nvSpPr>
        <p:spPr>
          <a:xfrm>
            <a:off x="6625680" y="11806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6" name="Rectangle 45"/>
          <p:cNvSpPr/>
          <p:nvPr/>
        </p:nvSpPr>
        <p:spPr>
          <a:xfrm>
            <a:off x="6485637" y="40638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47" name="Oval 46"/>
          <p:cNvSpPr/>
          <p:nvPr/>
        </p:nvSpPr>
        <p:spPr>
          <a:xfrm>
            <a:off x="7333876" y="851569"/>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8" name="Rectangle 47"/>
          <p:cNvSpPr/>
          <p:nvPr/>
        </p:nvSpPr>
        <p:spPr>
          <a:xfrm>
            <a:off x="7193833" y="1139893"/>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50" name="Rectangle 49"/>
          <p:cNvSpPr/>
          <p:nvPr/>
        </p:nvSpPr>
        <p:spPr>
          <a:xfrm>
            <a:off x="2003230" y="2472823"/>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3</a:t>
            </a:r>
            <a:endParaRPr lang="en-US" dirty="0"/>
          </a:p>
        </p:txBody>
      </p:sp>
      <p:sp>
        <p:nvSpPr>
          <p:cNvPr id="52" name="Oval 51"/>
          <p:cNvSpPr/>
          <p:nvPr/>
        </p:nvSpPr>
        <p:spPr>
          <a:xfrm>
            <a:off x="8611574" y="94462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3" name="Rectangle 52"/>
          <p:cNvSpPr/>
          <p:nvPr/>
        </p:nvSpPr>
        <p:spPr>
          <a:xfrm>
            <a:off x="8471531" y="123294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54" name="Oval 53"/>
          <p:cNvSpPr/>
          <p:nvPr/>
        </p:nvSpPr>
        <p:spPr>
          <a:xfrm>
            <a:off x="9229571" y="1765970"/>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5" name="Rectangle 54"/>
          <p:cNvSpPr/>
          <p:nvPr/>
        </p:nvSpPr>
        <p:spPr>
          <a:xfrm>
            <a:off x="9089528" y="2054294"/>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56" name="Oval 55"/>
          <p:cNvSpPr/>
          <p:nvPr/>
        </p:nvSpPr>
        <p:spPr>
          <a:xfrm>
            <a:off x="9514451" y="981356"/>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7" name="Rectangle 56"/>
          <p:cNvSpPr/>
          <p:nvPr/>
        </p:nvSpPr>
        <p:spPr>
          <a:xfrm>
            <a:off x="9374408" y="1269680"/>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58" name="Oval 57"/>
          <p:cNvSpPr/>
          <p:nvPr/>
        </p:nvSpPr>
        <p:spPr>
          <a:xfrm>
            <a:off x="10222647" y="1156454"/>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9" name="Rectangle 58"/>
          <p:cNvSpPr/>
          <p:nvPr/>
        </p:nvSpPr>
        <p:spPr>
          <a:xfrm>
            <a:off x="10082604" y="1444778"/>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60" name="Oval 59"/>
          <p:cNvSpPr/>
          <p:nvPr/>
        </p:nvSpPr>
        <p:spPr>
          <a:xfrm>
            <a:off x="10527447" y="18808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1" name="Rectangle 60"/>
          <p:cNvSpPr/>
          <p:nvPr/>
        </p:nvSpPr>
        <p:spPr>
          <a:xfrm>
            <a:off x="10387404" y="47641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62" name="Oval 61"/>
          <p:cNvSpPr/>
          <p:nvPr/>
        </p:nvSpPr>
        <p:spPr>
          <a:xfrm>
            <a:off x="11235643" y="92159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3" name="Rectangle 62"/>
          <p:cNvSpPr/>
          <p:nvPr/>
        </p:nvSpPr>
        <p:spPr>
          <a:xfrm>
            <a:off x="11095600" y="120991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64" name="Rectangle 63"/>
          <p:cNvSpPr/>
          <p:nvPr/>
        </p:nvSpPr>
        <p:spPr>
          <a:xfrm>
            <a:off x="5904997" y="2542845"/>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4</a:t>
            </a:r>
            <a:endParaRPr lang="en-US" dirty="0"/>
          </a:p>
        </p:txBody>
      </p:sp>
      <p:sp>
        <p:nvSpPr>
          <p:cNvPr id="66" name="Rectangle 65"/>
          <p:cNvSpPr/>
          <p:nvPr/>
        </p:nvSpPr>
        <p:spPr>
          <a:xfrm>
            <a:off x="10004246" y="2548888"/>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5</a:t>
            </a:r>
            <a:endParaRPr lang="en-US" dirty="0"/>
          </a:p>
        </p:txBody>
      </p:sp>
      <p:sp>
        <p:nvSpPr>
          <p:cNvPr id="68" name="Oval 67"/>
          <p:cNvSpPr/>
          <p:nvPr/>
        </p:nvSpPr>
        <p:spPr>
          <a:xfrm>
            <a:off x="843596" y="4499077"/>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0" name="Rectangle 69"/>
          <p:cNvSpPr/>
          <p:nvPr/>
        </p:nvSpPr>
        <p:spPr>
          <a:xfrm>
            <a:off x="703553" y="4787401"/>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71" name="Oval 70"/>
          <p:cNvSpPr/>
          <p:nvPr/>
        </p:nvSpPr>
        <p:spPr>
          <a:xfrm>
            <a:off x="1461593" y="532042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3" name="Rectangle 72"/>
          <p:cNvSpPr/>
          <p:nvPr/>
        </p:nvSpPr>
        <p:spPr>
          <a:xfrm>
            <a:off x="1321550" y="560874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74" name="Oval 73"/>
          <p:cNvSpPr/>
          <p:nvPr/>
        </p:nvSpPr>
        <p:spPr>
          <a:xfrm>
            <a:off x="1746473" y="453581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5" name="Rectangle 74"/>
          <p:cNvSpPr/>
          <p:nvPr/>
        </p:nvSpPr>
        <p:spPr>
          <a:xfrm>
            <a:off x="1606430" y="482413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76" name="Oval 75"/>
          <p:cNvSpPr/>
          <p:nvPr/>
        </p:nvSpPr>
        <p:spPr>
          <a:xfrm>
            <a:off x="2454669" y="4710909"/>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8" name="Rectangle 77"/>
          <p:cNvSpPr/>
          <p:nvPr/>
        </p:nvSpPr>
        <p:spPr>
          <a:xfrm>
            <a:off x="2314626" y="4999233"/>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79" name="Oval 78"/>
          <p:cNvSpPr/>
          <p:nvPr/>
        </p:nvSpPr>
        <p:spPr>
          <a:xfrm>
            <a:off x="2759469" y="374254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0" name="Rectangle 79"/>
          <p:cNvSpPr/>
          <p:nvPr/>
        </p:nvSpPr>
        <p:spPr>
          <a:xfrm>
            <a:off x="2619426" y="403086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81" name="Oval 80"/>
          <p:cNvSpPr/>
          <p:nvPr/>
        </p:nvSpPr>
        <p:spPr>
          <a:xfrm>
            <a:off x="3467665" y="4476046"/>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2" name="Rectangle 81"/>
          <p:cNvSpPr/>
          <p:nvPr/>
        </p:nvSpPr>
        <p:spPr>
          <a:xfrm>
            <a:off x="3327622" y="4764370"/>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83" name="Oval 82"/>
          <p:cNvSpPr/>
          <p:nvPr/>
        </p:nvSpPr>
        <p:spPr>
          <a:xfrm>
            <a:off x="4709807" y="4359034"/>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4" name="Rectangle 83"/>
          <p:cNvSpPr/>
          <p:nvPr/>
        </p:nvSpPr>
        <p:spPr>
          <a:xfrm>
            <a:off x="4569764" y="4647358"/>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85" name="Oval 84"/>
          <p:cNvSpPr/>
          <p:nvPr/>
        </p:nvSpPr>
        <p:spPr>
          <a:xfrm>
            <a:off x="5327804" y="5180382"/>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6" name="Rectangle 85"/>
          <p:cNvSpPr/>
          <p:nvPr/>
        </p:nvSpPr>
        <p:spPr>
          <a:xfrm>
            <a:off x="5187761" y="5468706"/>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87" name="Oval 86"/>
          <p:cNvSpPr/>
          <p:nvPr/>
        </p:nvSpPr>
        <p:spPr>
          <a:xfrm>
            <a:off x="5612684" y="439576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88" name="Rectangle 87"/>
          <p:cNvSpPr/>
          <p:nvPr/>
        </p:nvSpPr>
        <p:spPr>
          <a:xfrm>
            <a:off x="5472641" y="468409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89" name="Oval 88"/>
          <p:cNvSpPr/>
          <p:nvPr/>
        </p:nvSpPr>
        <p:spPr>
          <a:xfrm>
            <a:off x="6320880" y="4570866"/>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0" name="Rectangle 89"/>
          <p:cNvSpPr/>
          <p:nvPr/>
        </p:nvSpPr>
        <p:spPr>
          <a:xfrm>
            <a:off x="6180837" y="4859190"/>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91" name="Oval 90"/>
          <p:cNvSpPr/>
          <p:nvPr/>
        </p:nvSpPr>
        <p:spPr>
          <a:xfrm>
            <a:off x="6625680" y="3602499"/>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2" name="Rectangle 91"/>
          <p:cNvSpPr/>
          <p:nvPr/>
        </p:nvSpPr>
        <p:spPr>
          <a:xfrm>
            <a:off x="6485637" y="3890823"/>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93" name="Oval 92"/>
          <p:cNvSpPr/>
          <p:nvPr/>
        </p:nvSpPr>
        <p:spPr>
          <a:xfrm>
            <a:off x="7333876" y="4336003"/>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4" name="Rectangle 93"/>
          <p:cNvSpPr/>
          <p:nvPr/>
        </p:nvSpPr>
        <p:spPr>
          <a:xfrm>
            <a:off x="7193833" y="4624327"/>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95" name="Rectangle 94"/>
          <p:cNvSpPr/>
          <p:nvPr/>
        </p:nvSpPr>
        <p:spPr>
          <a:xfrm>
            <a:off x="2003230" y="5957257"/>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6</a:t>
            </a:r>
            <a:endParaRPr lang="en-US" dirty="0"/>
          </a:p>
        </p:txBody>
      </p:sp>
      <p:sp>
        <p:nvSpPr>
          <p:cNvPr id="96" name="Oval 95"/>
          <p:cNvSpPr/>
          <p:nvPr/>
        </p:nvSpPr>
        <p:spPr>
          <a:xfrm>
            <a:off x="8611574" y="4429056"/>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7" name="Rectangle 96"/>
          <p:cNvSpPr/>
          <p:nvPr/>
        </p:nvSpPr>
        <p:spPr>
          <a:xfrm>
            <a:off x="8471531" y="4717380"/>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P1</a:t>
            </a:r>
            <a:endParaRPr lang="en-US" dirty="0"/>
          </a:p>
        </p:txBody>
      </p:sp>
      <p:sp>
        <p:nvSpPr>
          <p:cNvPr id="98" name="Oval 97"/>
          <p:cNvSpPr/>
          <p:nvPr/>
        </p:nvSpPr>
        <p:spPr>
          <a:xfrm>
            <a:off x="9229571" y="5250404"/>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99" name="Rectangle 98"/>
          <p:cNvSpPr/>
          <p:nvPr/>
        </p:nvSpPr>
        <p:spPr>
          <a:xfrm>
            <a:off x="9089528" y="5538728"/>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P2</a:t>
            </a:r>
            <a:endParaRPr lang="en-US" dirty="0"/>
          </a:p>
        </p:txBody>
      </p:sp>
      <p:sp>
        <p:nvSpPr>
          <p:cNvPr id="100" name="Oval 99"/>
          <p:cNvSpPr/>
          <p:nvPr/>
        </p:nvSpPr>
        <p:spPr>
          <a:xfrm>
            <a:off x="9514451" y="4465790"/>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1" name="Rectangle 100"/>
          <p:cNvSpPr/>
          <p:nvPr/>
        </p:nvSpPr>
        <p:spPr>
          <a:xfrm>
            <a:off x="9374408" y="4754114"/>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P3</a:t>
            </a:r>
            <a:endParaRPr lang="en-US" dirty="0"/>
          </a:p>
        </p:txBody>
      </p:sp>
      <p:sp>
        <p:nvSpPr>
          <p:cNvPr id="102" name="Oval 101"/>
          <p:cNvSpPr/>
          <p:nvPr/>
        </p:nvSpPr>
        <p:spPr>
          <a:xfrm>
            <a:off x="10222647" y="4640888"/>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3" name="Rectangle 102"/>
          <p:cNvSpPr/>
          <p:nvPr/>
        </p:nvSpPr>
        <p:spPr>
          <a:xfrm>
            <a:off x="10082604" y="4929212"/>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P4</a:t>
            </a:r>
            <a:endParaRPr lang="en-US" dirty="0"/>
          </a:p>
        </p:txBody>
      </p:sp>
      <p:sp>
        <p:nvSpPr>
          <p:cNvPr id="104" name="Oval 103"/>
          <p:cNvSpPr/>
          <p:nvPr/>
        </p:nvSpPr>
        <p:spPr>
          <a:xfrm>
            <a:off x="10527447" y="3672521"/>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5" name="Rectangle 104"/>
          <p:cNvSpPr/>
          <p:nvPr/>
        </p:nvSpPr>
        <p:spPr>
          <a:xfrm>
            <a:off x="10387404" y="3960845"/>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P5</a:t>
            </a:r>
            <a:endParaRPr lang="en-US" dirty="0"/>
          </a:p>
        </p:txBody>
      </p:sp>
      <p:sp>
        <p:nvSpPr>
          <p:cNvPr id="106" name="Oval 105"/>
          <p:cNvSpPr/>
          <p:nvPr/>
        </p:nvSpPr>
        <p:spPr>
          <a:xfrm>
            <a:off x="11235643" y="4406025"/>
            <a:ext cx="131806" cy="140043"/>
          </a:xfrm>
          <a:prstGeom prst="ellipse">
            <a:avLst/>
          </a:prstGeom>
          <a:solidFill>
            <a:srgbClr val="0070C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7" name="Rectangle 106"/>
          <p:cNvSpPr/>
          <p:nvPr/>
        </p:nvSpPr>
        <p:spPr>
          <a:xfrm>
            <a:off x="11095600" y="4694349"/>
            <a:ext cx="444843" cy="313038"/>
          </a:xfrm>
          <a:prstGeom prst="rect">
            <a:avLst/>
          </a:prstGeom>
          <a:noFill/>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P6</a:t>
            </a:r>
            <a:endParaRPr lang="en-US" dirty="0"/>
          </a:p>
        </p:txBody>
      </p:sp>
      <p:sp>
        <p:nvSpPr>
          <p:cNvPr id="108" name="Rectangle 107"/>
          <p:cNvSpPr/>
          <p:nvPr/>
        </p:nvSpPr>
        <p:spPr>
          <a:xfrm>
            <a:off x="5904997" y="6027279"/>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7</a:t>
            </a:r>
            <a:endParaRPr lang="en-US" dirty="0"/>
          </a:p>
        </p:txBody>
      </p:sp>
      <p:sp>
        <p:nvSpPr>
          <p:cNvPr id="109" name="Rectangle 108"/>
          <p:cNvSpPr/>
          <p:nvPr/>
        </p:nvSpPr>
        <p:spPr>
          <a:xfrm>
            <a:off x="10004246" y="6033322"/>
            <a:ext cx="902877" cy="519657"/>
          </a:xfrm>
          <a:prstGeom prst="rect">
            <a:avLst/>
          </a:prstGeom>
          <a:noFill/>
          <a:ln>
            <a:solidFill>
              <a:schemeClr val="tx1"/>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Step 8</a:t>
            </a:r>
            <a:endParaRPr lang="en-US" dirty="0"/>
          </a:p>
        </p:txBody>
      </p:sp>
    </p:spTree>
    <p:extLst>
      <p:ext uri="{BB962C8B-B14F-4D97-AF65-F5344CB8AC3E}">
        <p14:creationId xmlns:p14="http://schemas.microsoft.com/office/powerpoint/2010/main" val="174406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Green Yao Algorithm:</a:t>
            </a:r>
            <a:endParaRPr lang="en-US" sz="3800" dirty="0"/>
          </a:p>
        </p:txBody>
      </p:sp>
      <p:sp>
        <p:nvSpPr>
          <p:cNvPr id="66" name="Content Placeholder 13"/>
          <p:cNvSpPr>
            <a:spLocks noGrp="1"/>
          </p:cNvSpPr>
          <p:nvPr>
            <p:ph idx="1"/>
          </p:nvPr>
        </p:nvSpPr>
        <p:spPr>
          <a:xfrm>
            <a:off x="1026730" y="1160143"/>
            <a:ext cx="10938170" cy="1091857"/>
          </a:xfrm>
        </p:spPr>
        <p:txBody>
          <a:bodyPr>
            <a:normAutofit lnSpcReduction="10000"/>
          </a:bodyPr>
          <a:lstStyle/>
          <a:p>
            <a:pPr lvl="0">
              <a:spcBef>
                <a:spcPts val="600"/>
              </a:spcBef>
              <a:spcAft>
                <a:spcPts val="1200"/>
              </a:spcAft>
            </a:pPr>
            <a:r>
              <a:rPr lang="en-US" sz="2000" dirty="0" smtClean="0"/>
              <a:t>Show the final result after applying Green-Yao’s algorithm on the following input image to snap each intersection point to its nearest grid point. Your final figure should show all the break points (to prevent too much drifting) inserted by the green-</a:t>
            </a:r>
            <a:r>
              <a:rPr lang="en-US" sz="2000" dirty="0" err="1" smtClean="0"/>
              <a:t>yao</a:t>
            </a:r>
            <a:r>
              <a:rPr lang="en-US" sz="2000" dirty="0" smtClean="0"/>
              <a:t> algorithm.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432" y="2252001"/>
            <a:ext cx="4375694" cy="460599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3821" y="2164168"/>
            <a:ext cx="4128310" cy="4693832"/>
          </a:xfrm>
          <a:prstGeom prst="rect">
            <a:avLst/>
          </a:prstGeom>
        </p:spPr>
      </p:pic>
      <p:sp>
        <p:nvSpPr>
          <p:cNvPr id="7" name="Oval 6"/>
          <p:cNvSpPr/>
          <p:nvPr/>
        </p:nvSpPr>
        <p:spPr>
          <a:xfrm>
            <a:off x="3576382" y="3365506"/>
            <a:ext cx="363894" cy="363894"/>
          </a:xfrm>
          <a:prstGeom prst="ellipse">
            <a:avLst/>
          </a:prstGeom>
          <a:noFill/>
          <a:ln w="19050">
            <a:solidFill>
              <a:srgbClr val="FF000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8" name="Oval 67"/>
          <p:cNvSpPr/>
          <p:nvPr/>
        </p:nvSpPr>
        <p:spPr>
          <a:xfrm>
            <a:off x="3299573" y="5155563"/>
            <a:ext cx="363894" cy="363894"/>
          </a:xfrm>
          <a:prstGeom prst="ellipse">
            <a:avLst/>
          </a:prstGeom>
          <a:noFill/>
          <a:ln w="19050">
            <a:solidFill>
              <a:srgbClr val="FF000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70" name="Oval 69"/>
          <p:cNvSpPr/>
          <p:nvPr/>
        </p:nvSpPr>
        <p:spPr>
          <a:xfrm>
            <a:off x="2537574" y="3810266"/>
            <a:ext cx="363894" cy="363894"/>
          </a:xfrm>
          <a:prstGeom prst="ellipse">
            <a:avLst/>
          </a:prstGeom>
          <a:noFill/>
          <a:ln w="19050">
            <a:solidFill>
              <a:srgbClr val="FF0000"/>
            </a:solid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571511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Douglas-Pucker Algorithm</a:t>
            </a:r>
            <a:endParaRPr lang="en-US" sz="3800" dirty="0"/>
          </a:p>
        </p:txBody>
      </p:sp>
      <p:sp>
        <p:nvSpPr>
          <p:cNvPr id="66" name="Content Placeholder 13"/>
          <p:cNvSpPr>
            <a:spLocks noGrp="1"/>
          </p:cNvSpPr>
          <p:nvPr>
            <p:ph idx="1"/>
          </p:nvPr>
        </p:nvSpPr>
        <p:spPr>
          <a:xfrm>
            <a:off x="838200" y="1427584"/>
            <a:ext cx="11050500" cy="5203654"/>
          </a:xfrm>
        </p:spPr>
        <p:txBody>
          <a:bodyPr>
            <a:normAutofit/>
          </a:bodyPr>
          <a:lstStyle/>
          <a:p>
            <a:pPr marL="0" indent="0">
              <a:buNone/>
            </a:pPr>
            <a:r>
              <a:rPr lang="en-US" sz="2000" dirty="0"/>
              <a:t>Which of the following properties are true for the Douglas-Pucker Algorithm (DPA) for discretizing simple arcs? Briefly justify your answer</a:t>
            </a:r>
            <a:r>
              <a:rPr lang="en-US" sz="2000" dirty="0"/>
              <a:t>. Assume that a finite error threshold is provided for distance between </a:t>
            </a:r>
            <a:r>
              <a:rPr lang="en-US" sz="2000" dirty="0" err="1"/>
              <a:t>linestring</a:t>
            </a:r>
            <a:r>
              <a:rPr lang="en-US" sz="2000" dirty="0"/>
              <a:t> and farthest point on arc.</a:t>
            </a:r>
          </a:p>
          <a:p>
            <a:pPr marL="0" indent="0">
              <a:buNone/>
            </a:pPr>
            <a:endParaRPr lang="en-US" sz="2000" dirty="0" smtClean="0"/>
          </a:p>
          <a:p>
            <a:r>
              <a:rPr lang="en-US" sz="2000" dirty="0" smtClean="0"/>
              <a:t>Correctness</a:t>
            </a:r>
            <a:r>
              <a:rPr lang="en-US" sz="2000" dirty="0"/>
              <a:t>: </a:t>
            </a:r>
            <a:r>
              <a:rPr lang="en-US" sz="2000" dirty="0" err="1"/>
              <a:t>Linestring</a:t>
            </a:r>
            <a:r>
              <a:rPr lang="en-US" sz="2000" dirty="0"/>
              <a:t> produced by DPA will meet the specified error threshold. In addition, DPA terminates of all given arc</a:t>
            </a:r>
            <a:r>
              <a:rPr lang="en-US" sz="2000" dirty="0" smtClean="0"/>
              <a:t>.</a:t>
            </a:r>
            <a:endParaRPr lang="en-US" sz="2000" dirty="0"/>
          </a:p>
          <a:p>
            <a:r>
              <a:rPr lang="en-US" sz="2000" dirty="0"/>
              <a:t>Solution quality: The line-string produced by DPA is optimal in number of vertices. In other words, any line-string (discretizing given arc </a:t>
            </a:r>
            <a:r>
              <a:rPr lang="en-US" sz="2000" dirty="0" err="1"/>
              <a:t>withing</a:t>
            </a:r>
            <a:r>
              <a:rPr lang="en-US" sz="2000" dirty="0"/>
              <a:t> the error threshold) will have at least as many points as the line-string produced by DPA.</a:t>
            </a:r>
          </a:p>
          <a:p>
            <a:r>
              <a:rPr lang="en-US" sz="2000" dirty="0"/>
              <a:t>Response time: If input arc is a </a:t>
            </a:r>
            <a:r>
              <a:rPr lang="en-US" sz="2000" dirty="0" err="1"/>
              <a:t>linestring</a:t>
            </a:r>
            <a:r>
              <a:rPr lang="en-US" sz="2000" dirty="0"/>
              <a:t> with N point, worst-case computational complexity of DPA is no worse than O(N*N).</a:t>
            </a:r>
          </a:p>
          <a:p>
            <a:r>
              <a:rPr lang="en-US" sz="2000" dirty="0"/>
              <a:t>Solution property: If input arc is symmetric along the perpendicular bi-sector of the line joining arc's end-points, the number of points in the </a:t>
            </a:r>
            <a:r>
              <a:rPr lang="en-US" sz="2000" dirty="0" err="1"/>
              <a:t>linestring</a:t>
            </a:r>
            <a:r>
              <a:rPr lang="en-US" sz="2000" dirty="0"/>
              <a:t> produced by DPA will be a integral power of 2</a:t>
            </a:r>
            <a:r>
              <a:rPr lang="en-US" sz="2000" dirty="0" smtClean="0"/>
              <a:t>.</a:t>
            </a:r>
            <a:endParaRPr lang="en-US" sz="2000" dirty="0"/>
          </a:p>
        </p:txBody>
      </p:sp>
    </p:spTree>
    <p:extLst>
      <p:ext uri="{BB962C8B-B14F-4D97-AF65-F5344CB8AC3E}">
        <p14:creationId xmlns:p14="http://schemas.microsoft.com/office/powerpoint/2010/main" val="267566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Spatial Queries</a:t>
            </a:r>
            <a:endParaRPr lang="en-US" sz="3800" dirty="0"/>
          </a:p>
        </p:txBody>
      </p:sp>
      <p:sp>
        <p:nvSpPr>
          <p:cNvPr id="66" name="Content Placeholder 13"/>
          <p:cNvSpPr>
            <a:spLocks noGrp="1"/>
          </p:cNvSpPr>
          <p:nvPr>
            <p:ph idx="1"/>
          </p:nvPr>
        </p:nvSpPr>
        <p:spPr>
          <a:xfrm>
            <a:off x="1026730" y="1160143"/>
            <a:ext cx="10938170" cy="4923416"/>
          </a:xfrm>
        </p:spPr>
        <p:txBody>
          <a:bodyPr>
            <a:normAutofit/>
          </a:bodyPr>
          <a:lstStyle/>
          <a:p>
            <a:pPr marL="0" indent="0">
              <a:buNone/>
            </a:pPr>
            <a:r>
              <a:rPr lang="en-US" sz="2100" dirty="0"/>
              <a:t>Classify following GIS operation by relational algebra operations of select, project, and join</a:t>
            </a:r>
            <a:r>
              <a:rPr lang="en-US" sz="2100" dirty="0" smtClean="0"/>
              <a:t>:</a:t>
            </a:r>
          </a:p>
          <a:p>
            <a:pPr marL="0" indent="0">
              <a:buNone/>
            </a:pPr>
            <a:endParaRPr lang="en-US" sz="2000" dirty="0"/>
          </a:p>
          <a:p>
            <a:pPr>
              <a:spcBef>
                <a:spcPts val="1200"/>
              </a:spcBef>
            </a:pPr>
            <a:r>
              <a:rPr lang="en-US" sz="2000" dirty="0" smtClean="0"/>
              <a:t>Slope </a:t>
            </a:r>
            <a:r>
              <a:rPr lang="en-US" sz="2000" dirty="0"/>
              <a:t>and aspect, e.g. determine high slope area given elevation data. </a:t>
            </a:r>
            <a:endParaRPr lang="en-US" sz="2000" dirty="0" smtClean="0"/>
          </a:p>
          <a:p>
            <a:pPr>
              <a:spcBef>
                <a:spcPts val="1200"/>
              </a:spcBef>
            </a:pPr>
            <a:r>
              <a:rPr lang="en-US" sz="2000" dirty="0" smtClean="0"/>
              <a:t>Flag </a:t>
            </a:r>
            <a:r>
              <a:rPr lang="en-US" sz="2000" dirty="0"/>
              <a:t>soil erosion risk for locations close to rivers, with high slopes, poor vegetation and soil.</a:t>
            </a:r>
          </a:p>
          <a:p>
            <a:pPr>
              <a:spcBef>
                <a:spcPts val="1200"/>
              </a:spcBef>
            </a:pPr>
            <a:r>
              <a:rPr lang="en-US" sz="2000" dirty="0"/>
              <a:t>Topological modeling, e.g. list countries adjacent Russia.</a:t>
            </a:r>
          </a:p>
          <a:p>
            <a:pPr>
              <a:spcBef>
                <a:spcPts val="1200"/>
              </a:spcBef>
            </a:pPr>
            <a:r>
              <a:rPr lang="en-US" sz="2000" dirty="0"/>
              <a:t>Map overlay of soil-type polygons, and high-slope polygons, to identify erosion risks.</a:t>
            </a:r>
          </a:p>
          <a:p>
            <a:pPr>
              <a:spcBef>
                <a:spcPts val="1200"/>
              </a:spcBef>
            </a:pPr>
            <a:r>
              <a:rPr lang="en-US" sz="2000" dirty="0"/>
              <a:t>Networks (e.g. If a pollutant is spilled in a river, how long would it take the pollutant to reach a drinking water plant downstream?)</a:t>
            </a:r>
          </a:p>
        </p:txBody>
      </p:sp>
    </p:spTree>
    <p:extLst>
      <p:ext uri="{BB962C8B-B14F-4D97-AF65-F5344CB8AC3E}">
        <p14:creationId xmlns:p14="http://schemas.microsoft.com/office/powerpoint/2010/main" val="3148000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General Spatial Concepts</a:t>
            </a:r>
            <a:endParaRPr lang="en-US" sz="3800" dirty="0"/>
          </a:p>
        </p:txBody>
      </p:sp>
      <p:sp>
        <p:nvSpPr>
          <p:cNvPr id="66" name="Content Placeholder 13"/>
          <p:cNvSpPr>
            <a:spLocks noGrp="1"/>
          </p:cNvSpPr>
          <p:nvPr>
            <p:ph idx="1"/>
          </p:nvPr>
        </p:nvSpPr>
        <p:spPr>
          <a:xfrm>
            <a:off x="1026730" y="1160142"/>
            <a:ext cx="10938170" cy="5520575"/>
          </a:xfrm>
        </p:spPr>
        <p:txBody>
          <a:bodyPr>
            <a:normAutofit/>
          </a:bodyPr>
          <a:lstStyle/>
          <a:p>
            <a:pPr marL="0" indent="0">
              <a:buNone/>
            </a:pPr>
            <a:r>
              <a:rPr lang="en-US" sz="2400" dirty="0"/>
              <a:t>Q1. Which of the following statements are false ? </a:t>
            </a:r>
            <a:br>
              <a:rPr lang="en-US" sz="2400" dirty="0"/>
            </a:br>
            <a:r>
              <a:rPr lang="en-US" sz="2400" dirty="0"/>
              <a:t>(a) Inside, outside and boundary are basic topological operations. </a:t>
            </a:r>
            <a:br>
              <a:rPr lang="en-US" sz="2400" dirty="0"/>
            </a:br>
            <a:r>
              <a:rPr lang="en-US" sz="2400" dirty="0"/>
              <a:t>(b) 9-intersection model formalizes binary topological relationship. </a:t>
            </a:r>
            <a:br>
              <a:rPr lang="en-US" sz="2400" dirty="0"/>
            </a:br>
            <a:r>
              <a:rPr lang="en-US" sz="2400" dirty="0"/>
              <a:t>(c) Topological relationships change under elastic deformation. </a:t>
            </a:r>
            <a:br>
              <a:rPr lang="en-US" sz="2400" dirty="0"/>
            </a:br>
            <a:r>
              <a:rPr lang="en-US" sz="2400" dirty="0"/>
              <a:t>(d) Direction (e.g., North, left) is a topological relationship. </a:t>
            </a:r>
            <a:br>
              <a:rPr lang="en-US" sz="2400" dirty="0"/>
            </a:br>
            <a:endParaRPr lang="en-US" sz="2400" dirty="0" smtClean="0"/>
          </a:p>
          <a:p>
            <a:pPr marL="0" indent="0">
              <a:buNone/>
            </a:pPr>
            <a:endParaRPr lang="en-US" sz="2400" dirty="0"/>
          </a:p>
          <a:p>
            <a:pPr marL="0" indent="0">
              <a:buNone/>
            </a:pPr>
            <a:r>
              <a:rPr lang="en-US" sz="2400" dirty="0"/>
              <a:t/>
            </a:r>
            <a:br>
              <a:rPr lang="en-US" sz="2400" dirty="0"/>
            </a:br>
            <a:r>
              <a:rPr lang="en-US" sz="2400" dirty="0"/>
              <a:t>Q2. Which of the following is not a topological query ? </a:t>
            </a:r>
            <a:br>
              <a:rPr lang="en-US" sz="2400" dirty="0"/>
            </a:br>
            <a:r>
              <a:rPr lang="en-US" sz="2400" dirty="0"/>
              <a:t>(a) Which country has highest number of neighboring countries? </a:t>
            </a:r>
            <a:br>
              <a:rPr lang="en-US" sz="2400" dirty="0"/>
            </a:br>
            <a:r>
              <a:rPr lang="en-US" sz="2400" dirty="0"/>
              <a:t>(b) List airports within 100 miles of Chicago, Illinois. </a:t>
            </a:r>
            <a:br>
              <a:rPr lang="en-US" sz="2400" dirty="0"/>
            </a:br>
            <a:r>
              <a:rPr lang="en-US" sz="2400" dirty="0"/>
              <a:t>(c) Which rivers flow via at least six countries? </a:t>
            </a:r>
            <a:br>
              <a:rPr lang="en-US" sz="2400" dirty="0"/>
            </a:br>
            <a:r>
              <a:rPr lang="en-US" sz="2400" dirty="0"/>
              <a:t>(d) List four US states whose boundaries are not defined by any rivers. </a:t>
            </a:r>
            <a:br>
              <a:rPr lang="en-US" sz="2400" dirty="0"/>
            </a:br>
            <a:r>
              <a:rPr lang="en-US" sz="2400" dirty="0"/>
              <a:t>(e) List US cities which are north-west of a Canadian city. </a:t>
            </a:r>
            <a:br>
              <a:rPr lang="en-US" sz="2400" dirty="0"/>
            </a:br>
            <a:endParaRPr lang="en-US" sz="2000" dirty="0"/>
          </a:p>
        </p:txBody>
      </p:sp>
    </p:spTree>
    <p:extLst>
      <p:ext uri="{BB962C8B-B14F-4D97-AF65-F5344CB8AC3E}">
        <p14:creationId xmlns:p14="http://schemas.microsoft.com/office/powerpoint/2010/main" val="178122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General Spatial Concepts</a:t>
            </a:r>
            <a:endParaRPr lang="en-US" sz="3800" dirty="0"/>
          </a:p>
        </p:txBody>
      </p:sp>
      <p:sp>
        <p:nvSpPr>
          <p:cNvPr id="66" name="Content Placeholder 13"/>
          <p:cNvSpPr>
            <a:spLocks noGrp="1"/>
          </p:cNvSpPr>
          <p:nvPr>
            <p:ph idx="1"/>
          </p:nvPr>
        </p:nvSpPr>
        <p:spPr>
          <a:xfrm>
            <a:off x="1026730" y="1160142"/>
            <a:ext cx="10938170" cy="5520575"/>
          </a:xfrm>
        </p:spPr>
        <p:txBody>
          <a:bodyPr>
            <a:normAutofit/>
          </a:bodyPr>
          <a:lstStyle/>
          <a:p>
            <a:pPr marL="0" indent="0">
              <a:buNone/>
            </a:pPr>
            <a:r>
              <a:rPr lang="en-US" sz="2400" dirty="0" smtClean="0"/>
              <a:t>Q3</a:t>
            </a:r>
            <a:r>
              <a:rPr lang="en-US" sz="2400" dirty="0"/>
              <a:t>. Which of the following pairs are disjoint ? </a:t>
            </a:r>
            <a:br>
              <a:rPr lang="en-US" sz="2400" dirty="0"/>
            </a:br>
            <a:r>
              <a:rPr lang="en-US" sz="2400" dirty="0"/>
              <a:t>(a) interior( Vatican City), interior (Italy) </a:t>
            </a:r>
            <a:br>
              <a:rPr lang="en-US" sz="2400" dirty="0"/>
            </a:br>
            <a:r>
              <a:rPr lang="en-US" sz="2400" dirty="0"/>
              <a:t>(b) boundary( Vatican City), interior (Italy) </a:t>
            </a:r>
            <a:br>
              <a:rPr lang="en-US" sz="2400" dirty="0"/>
            </a:br>
            <a:r>
              <a:rPr lang="en-US" sz="2400" dirty="0"/>
              <a:t>(c) interior( Vatican City), boundary (Italy) </a:t>
            </a:r>
            <a:br>
              <a:rPr lang="en-US" sz="2400" dirty="0"/>
            </a:br>
            <a:r>
              <a:rPr lang="en-US" sz="2400" dirty="0"/>
              <a:t>(d) boundary( Vatican City), boundary (Italy) </a:t>
            </a:r>
            <a:br>
              <a:rPr lang="en-US" sz="2400" dirty="0"/>
            </a:br>
            <a:endParaRPr lang="en-US" sz="2400" dirty="0" smtClean="0"/>
          </a:p>
          <a:p>
            <a:pPr marL="0" indent="0">
              <a:buNone/>
            </a:pPr>
            <a:endParaRPr lang="en-US" sz="2400" dirty="0" smtClean="0"/>
          </a:p>
          <a:p>
            <a:pPr marL="0" indent="0">
              <a:buNone/>
            </a:pPr>
            <a:r>
              <a:rPr lang="en-US" sz="2400" dirty="0"/>
              <a:t/>
            </a:r>
            <a:br>
              <a:rPr lang="en-US" sz="2400" dirty="0"/>
            </a:br>
            <a:r>
              <a:rPr lang="en-US" sz="2400" dirty="0"/>
              <a:t>Q4. Which of the following is modeled naturally by Entity Relationship Diagrams? </a:t>
            </a:r>
            <a:br>
              <a:rPr lang="en-US" sz="2400" dirty="0"/>
            </a:br>
            <a:r>
              <a:rPr lang="en-US" sz="2400" dirty="0"/>
              <a:t>(a) Field (also knows as Raster) geographic data </a:t>
            </a:r>
            <a:br>
              <a:rPr lang="en-US" sz="2400" dirty="0"/>
            </a:br>
            <a:r>
              <a:rPr lang="en-US" sz="2400" dirty="0"/>
              <a:t>(b) Object (also known as Vector) geographic data </a:t>
            </a:r>
            <a:br>
              <a:rPr lang="en-US" sz="2400" dirty="0"/>
            </a:br>
            <a:r>
              <a:rPr lang="en-US" sz="2400" dirty="0"/>
              <a:t>(c) Map Algebra </a:t>
            </a:r>
            <a:br>
              <a:rPr lang="en-US" sz="2400" dirty="0"/>
            </a:br>
            <a:r>
              <a:rPr lang="en-US" sz="2400" dirty="0"/>
              <a:t>(d) All of the above.</a:t>
            </a:r>
            <a:endParaRPr lang="en-US" sz="2000" dirty="0"/>
          </a:p>
        </p:txBody>
      </p:sp>
    </p:spTree>
    <p:extLst>
      <p:ext uri="{BB962C8B-B14F-4D97-AF65-F5344CB8AC3E}">
        <p14:creationId xmlns:p14="http://schemas.microsoft.com/office/powerpoint/2010/main" val="2776665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38200" y="134208"/>
            <a:ext cx="10515600" cy="1004287"/>
          </a:xfrm>
        </p:spPr>
        <p:txBody>
          <a:bodyPr>
            <a:normAutofit/>
          </a:bodyPr>
          <a:lstStyle/>
          <a:p>
            <a:r>
              <a:rPr lang="en-US" sz="3800" dirty="0" smtClean="0"/>
              <a:t>Question on General Spatial Concepts</a:t>
            </a:r>
            <a:endParaRPr lang="en-US" sz="3800" dirty="0"/>
          </a:p>
        </p:txBody>
      </p:sp>
      <p:sp>
        <p:nvSpPr>
          <p:cNvPr id="66" name="Content Placeholder 13"/>
          <p:cNvSpPr>
            <a:spLocks noGrp="1"/>
          </p:cNvSpPr>
          <p:nvPr>
            <p:ph idx="1"/>
          </p:nvPr>
        </p:nvSpPr>
        <p:spPr>
          <a:xfrm>
            <a:off x="1026730" y="1160142"/>
            <a:ext cx="10938170" cy="5520575"/>
          </a:xfrm>
        </p:spPr>
        <p:txBody>
          <a:bodyPr>
            <a:normAutofit/>
          </a:bodyPr>
          <a:lstStyle/>
          <a:p>
            <a:pPr marL="0" indent="0">
              <a:buNone/>
            </a:pPr>
            <a:r>
              <a:rPr lang="en-US" sz="2000" dirty="0" smtClean="0"/>
              <a:t>Classify </a:t>
            </a:r>
            <a:r>
              <a:rPr lang="en-US" sz="2000" dirty="0"/>
              <a:t>following operations </a:t>
            </a:r>
            <a:r>
              <a:rPr lang="en-US" sz="2000" dirty="0" smtClean="0"/>
              <a:t>into </a:t>
            </a:r>
            <a:r>
              <a:rPr lang="en-US" sz="2000" dirty="0"/>
              <a:t>local, focal and zonal operations on an elevation field defined over a grid (square based regular planar tessellation</a:t>
            </a:r>
            <a:r>
              <a:rPr lang="en-US" sz="2000" dirty="0" smtClean="0"/>
              <a:t>):</a:t>
            </a:r>
          </a:p>
          <a:p>
            <a:pPr marL="0" indent="0">
              <a:buNone/>
            </a:pPr>
            <a:endParaRPr lang="en-US" sz="2000" dirty="0"/>
          </a:p>
          <a:p>
            <a:r>
              <a:rPr lang="en-US" sz="2000" dirty="0" smtClean="0"/>
              <a:t>ASPECT</a:t>
            </a:r>
            <a:r>
              <a:rPr lang="en-US" sz="2000" dirty="0"/>
              <a:t>: identifies the direction of maximum rate of change in z value from each cell</a:t>
            </a:r>
            <a:r>
              <a:rPr lang="en-US" sz="2000" dirty="0" smtClean="0"/>
              <a:t>.</a:t>
            </a:r>
            <a:endParaRPr lang="en-US" sz="2000" dirty="0"/>
          </a:p>
          <a:p>
            <a:r>
              <a:rPr lang="en-US" sz="2000" dirty="0"/>
              <a:t>BOUNDARYCLEAN: </a:t>
            </a:r>
            <a:r>
              <a:rPr lang="en-US" sz="2000" dirty="0" err="1"/>
              <a:t>smoothes</a:t>
            </a:r>
            <a:r>
              <a:rPr lang="en-US" sz="2000" dirty="0"/>
              <a:t> the boundary between zones by expanding and shrinking the boundary.</a:t>
            </a:r>
          </a:p>
          <a:p>
            <a:r>
              <a:rPr lang="en-US" sz="2000" dirty="0"/>
              <a:t>HILLSHADE: creates a shaded relief grid from a grid by considering the sun illumination angle and shadows.</a:t>
            </a:r>
          </a:p>
          <a:p>
            <a:r>
              <a:rPr lang="en-US" sz="2000" dirty="0"/>
              <a:t>INT: converts input floating-point values to integer values through truncation.</a:t>
            </a:r>
          </a:p>
          <a:p>
            <a:r>
              <a:rPr lang="en-US" sz="2000" dirty="0"/>
              <a:t>ISNULL: returns </a:t>
            </a:r>
            <a:r>
              <a:rPr lang="en-US" sz="2000" dirty="0" smtClean="0"/>
              <a:t>“1” </a:t>
            </a:r>
            <a:r>
              <a:rPr lang="en-US" sz="2000" dirty="0"/>
              <a:t>if the input value is NODATA, and </a:t>
            </a:r>
            <a:r>
              <a:rPr lang="en-US" sz="2000" dirty="0" smtClean="0"/>
              <a:t>“0” </a:t>
            </a:r>
            <a:r>
              <a:rPr lang="en-US" sz="2000" dirty="0"/>
              <a:t>if it is not.</a:t>
            </a:r>
          </a:p>
          <a:p>
            <a:r>
              <a:rPr lang="en-US" sz="2000" dirty="0"/>
              <a:t>MEAN: uses multiple input grids to determine the mean value on a cell-by-cell basis.</a:t>
            </a:r>
          </a:p>
          <a:p>
            <a:r>
              <a:rPr lang="en-US" sz="2000" dirty="0"/>
              <a:t>SLOPE: identifies the rate of maximum change in z value from each cell.</a:t>
            </a:r>
          </a:p>
          <a:p>
            <a:r>
              <a:rPr lang="en-US" sz="2000" dirty="0"/>
              <a:t>ZONALAREA: calculates the area of each zone in the input grid.</a:t>
            </a:r>
          </a:p>
          <a:p>
            <a:pPr marL="0" indent="0">
              <a:buNone/>
            </a:pPr>
            <a:endParaRPr lang="en-US" sz="2000" dirty="0"/>
          </a:p>
        </p:txBody>
      </p:sp>
    </p:spTree>
    <p:extLst>
      <p:ext uri="{BB962C8B-B14F-4D97-AF65-F5344CB8AC3E}">
        <p14:creationId xmlns:p14="http://schemas.microsoft.com/office/powerpoint/2010/main" val="234477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73444" y="134208"/>
            <a:ext cx="10515600" cy="1004287"/>
          </a:xfrm>
        </p:spPr>
        <p:txBody>
          <a:bodyPr>
            <a:normAutofit/>
          </a:bodyPr>
          <a:lstStyle/>
          <a:p>
            <a:r>
              <a:rPr lang="en-US" sz="3800" dirty="0" smtClean="0"/>
              <a:t>Question on Spatial Query Languages</a:t>
            </a:r>
            <a:endParaRPr lang="en-US" sz="3800" dirty="0"/>
          </a:p>
        </p:txBody>
      </p:sp>
      <p:sp>
        <p:nvSpPr>
          <p:cNvPr id="66" name="Content Placeholder 13"/>
          <p:cNvSpPr>
            <a:spLocks noGrp="1"/>
          </p:cNvSpPr>
          <p:nvPr>
            <p:ph idx="1"/>
          </p:nvPr>
        </p:nvSpPr>
        <p:spPr>
          <a:xfrm>
            <a:off x="673444" y="1138495"/>
            <a:ext cx="11353800" cy="5520575"/>
          </a:xfrm>
        </p:spPr>
        <p:txBody>
          <a:bodyPr>
            <a:normAutofit/>
          </a:bodyPr>
          <a:lstStyle/>
          <a:p>
            <a:pPr marL="0" indent="0">
              <a:buNone/>
            </a:pPr>
            <a:r>
              <a:rPr lang="en-US" sz="2000" dirty="0"/>
              <a:t>Suppose we have a CITY table and RIVER table containing a list of cities and rivers, respectively. The shapes of cities are points, while the shapes of rivers are line strings representing their centerlines</a:t>
            </a:r>
            <a:r>
              <a:rPr lang="en-US" sz="2000" dirty="0" smtClean="0"/>
              <a:t>.</a:t>
            </a:r>
          </a:p>
          <a:p>
            <a:pPr marL="0" indent="0">
              <a:buNone/>
            </a:pPr>
            <a:endParaRPr lang="en-US" sz="2000" dirty="0"/>
          </a:p>
          <a:p>
            <a:pPr marL="0" indent="0">
              <a:buNone/>
            </a:pPr>
            <a:r>
              <a:rPr lang="en-US" sz="2000" dirty="0"/>
              <a:t>Which of the following queries returns different result than others? </a:t>
            </a:r>
            <a:endParaRPr lang="en-US" sz="2000" dirty="0" smtClean="0"/>
          </a:p>
          <a:p>
            <a:pPr marL="457200" indent="-457200">
              <a:buAutoNum type="arabicParenR"/>
            </a:pPr>
            <a:r>
              <a:rPr lang="en-US" sz="2000" dirty="0" smtClean="0"/>
              <a:t>SELECT </a:t>
            </a:r>
            <a:r>
              <a:rPr lang="en-US" sz="2000" dirty="0" err="1"/>
              <a:t>C.Name</a:t>
            </a:r>
            <a:r>
              <a:rPr lang="en-US" sz="2000" dirty="0"/>
              <a:t> FROM City C, River R WHERE Distance (</a:t>
            </a:r>
            <a:r>
              <a:rPr lang="en-US" sz="2000" dirty="0" err="1"/>
              <a:t>C.Shape</a:t>
            </a:r>
            <a:r>
              <a:rPr lang="en-US" sz="2000" dirty="0"/>
              <a:t>, </a:t>
            </a:r>
            <a:r>
              <a:rPr lang="en-US" sz="2000" dirty="0" err="1"/>
              <a:t>R.Shape</a:t>
            </a:r>
            <a:r>
              <a:rPr lang="en-US" sz="2000" dirty="0"/>
              <a:t>) &lt;= 300 </a:t>
            </a:r>
            <a:endParaRPr lang="en-US" sz="2000" dirty="0" smtClean="0"/>
          </a:p>
          <a:p>
            <a:pPr marL="457200" indent="-457200">
              <a:buAutoNum type="arabicParenR"/>
            </a:pPr>
            <a:r>
              <a:rPr lang="en-US" sz="2000" dirty="0" smtClean="0"/>
              <a:t>SELECT </a:t>
            </a:r>
            <a:r>
              <a:rPr lang="en-US" sz="2000" dirty="0" err="1"/>
              <a:t>C.Name</a:t>
            </a:r>
            <a:r>
              <a:rPr lang="en-US" sz="2000" dirty="0"/>
              <a:t> FROM City C, River R WHERE Within (</a:t>
            </a:r>
            <a:r>
              <a:rPr lang="en-US" sz="2000" dirty="0" err="1"/>
              <a:t>C.Shape</a:t>
            </a:r>
            <a:r>
              <a:rPr lang="en-US" sz="2000" dirty="0"/>
              <a:t>, Buffer (</a:t>
            </a:r>
            <a:r>
              <a:rPr lang="en-US" sz="2000" dirty="0" err="1"/>
              <a:t>R.Shape</a:t>
            </a:r>
            <a:r>
              <a:rPr lang="en-US" sz="2000" dirty="0"/>
              <a:t>, 300</a:t>
            </a:r>
            <a:r>
              <a:rPr lang="en-US" sz="2000" dirty="0" smtClean="0"/>
              <a:t>)) </a:t>
            </a:r>
          </a:p>
          <a:p>
            <a:pPr marL="457200" indent="-457200">
              <a:buAutoNum type="arabicParenR"/>
            </a:pPr>
            <a:r>
              <a:rPr lang="en-US" sz="2000" dirty="0" smtClean="0"/>
              <a:t>SELECT </a:t>
            </a:r>
            <a:r>
              <a:rPr lang="en-US" sz="2000" dirty="0" err="1"/>
              <a:t>C.Name</a:t>
            </a:r>
            <a:r>
              <a:rPr lang="en-US" sz="2000" dirty="0"/>
              <a:t> FROM City C, River R WHERE Contains (</a:t>
            </a:r>
            <a:r>
              <a:rPr lang="en-US" sz="2000" dirty="0" err="1"/>
              <a:t>C.Shape</a:t>
            </a:r>
            <a:r>
              <a:rPr lang="en-US" sz="2000" dirty="0"/>
              <a:t>, Buffer (</a:t>
            </a:r>
            <a:r>
              <a:rPr lang="en-US" sz="2000" dirty="0" err="1"/>
              <a:t>R.Shape</a:t>
            </a:r>
            <a:r>
              <a:rPr lang="en-US" sz="2000" dirty="0"/>
              <a:t>, 300</a:t>
            </a:r>
            <a:r>
              <a:rPr lang="en-US" sz="2000" dirty="0" smtClean="0"/>
              <a:t>))</a:t>
            </a:r>
          </a:p>
          <a:p>
            <a:pPr marL="457200" indent="-457200">
              <a:buAutoNum type="arabicParenR"/>
            </a:pPr>
            <a:r>
              <a:rPr lang="en-US" sz="2000" dirty="0" smtClean="0"/>
              <a:t>SELECT </a:t>
            </a:r>
            <a:r>
              <a:rPr lang="en-US" sz="2000" dirty="0" err="1"/>
              <a:t>C.Name</a:t>
            </a:r>
            <a:r>
              <a:rPr lang="en-US" sz="2000" dirty="0"/>
              <a:t> FROM City C, River R WHERE Cross (</a:t>
            </a:r>
            <a:r>
              <a:rPr lang="en-US" sz="2000" dirty="0" err="1"/>
              <a:t>R.Shape</a:t>
            </a:r>
            <a:r>
              <a:rPr lang="en-US" sz="2000" dirty="0"/>
              <a:t>, Buffer (</a:t>
            </a:r>
            <a:r>
              <a:rPr lang="en-US" sz="2000" dirty="0" err="1"/>
              <a:t>C.Shape</a:t>
            </a:r>
            <a:r>
              <a:rPr lang="en-US" sz="2000" dirty="0"/>
              <a:t>, 300</a:t>
            </a:r>
            <a:r>
              <a:rPr lang="en-US" sz="2000" dirty="0" smtClean="0"/>
              <a:t>))</a:t>
            </a:r>
          </a:p>
        </p:txBody>
      </p:sp>
    </p:spTree>
    <p:extLst>
      <p:ext uri="{BB962C8B-B14F-4D97-AF65-F5344CB8AC3E}">
        <p14:creationId xmlns:p14="http://schemas.microsoft.com/office/powerpoint/2010/main" val="104874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design slides (Level design)</Template>
  <TotalTime>0</TotalTime>
  <Words>794</Words>
  <Application>Microsoft Office PowerPoint</Application>
  <PresentationFormat>Widescreen</PresentationFormat>
  <Paragraphs>115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Times New Roman</vt:lpstr>
      <vt:lpstr>Wingdings</vt:lpstr>
      <vt:lpstr>Presentation level design</vt:lpstr>
      <vt:lpstr>Question on Convex Hull:</vt:lpstr>
      <vt:lpstr>PowerPoint Presentation</vt:lpstr>
      <vt:lpstr>Question on Green Yao Algorithm:</vt:lpstr>
      <vt:lpstr>Question on Douglas-Pucker Algorithm</vt:lpstr>
      <vt:lpstr>Question on Spatial Queries</vt:lpstr>
      <vt:lpstr>Question on General Spatial Concepts</vt:lpstr>
      <vt:lpstr>Question on General Spatial Concepts</vt:lpstr>
      <vt:lpstr>Question on General Spatial Concepts</vt:lpstr>
      <vt:lpstr>Question on Spatial Query Languages</vt:lpstr>
      <vt:lpstr>Question on Spatial Query Languages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2015-07-29T05:08:48Z</dcterms:created>
  <dcterms:modified xsi:type="dcterms:W3CDTF">2015-09-19T13:41:59Z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