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89"/>
  </p:notesMasterIdLst>
  <p:handoutMasterIdLst>
    <p:handoutMasterId r:id="rId90"/>
  </p:handoutMasterIdLst>
  <p:sldIdLst>
    <p:sldId id="257" r:id="rId3"/>
    <p:sldId id="258" r:id="rId4"/>
    <p:sldId id="260" r:id="rId5"/>
    <p:sldId id="322" r:id="rId6"/>
    <p:sldId id="304" r:id="rId7"/>
    <p:sldId id="320" r:id="rId8"/>
    <p:sldId id="324" r:id="rId9"/>
    <p:sldId id="325" r:id="rId10"/>
    <p:sldId id="326" r:id="rId11"/>
    <p:sldId id="327" r:id="rId12"/>
    <p:sldId id="328" r:id="rId13"/>
    <p:sldId id="323" r:id="rId14"/>
    <p:sldId id="329" r:id="rId15"/>
    <p:sldId id="330" r:id="rId16"/>
    <p:sldId id="331" r:id="rId17"/>
    <p:sldId id="332" r:id="rId18"/>
    <p:sldId id="335" r:id="rId19"/>
    <p:sldId id="336" r:id="rId20"/>
    <p:sldId id="337" r:id="rId21"/>
    <p:sldId id="338" r:id="rId22"/>
    <p:sldId id="339" r:id="rId23"/>
    <p:sldId id="341" r:id="rId24"/>
    <p:sldId id="340" r:id="rId25"/>
    <p:sldId id="342" r:id="rId26"/>
    <p:sldId id="343" r:id="rId27"/>
    <p:sldId id="345" r:id="rId28"/>
    <p:sldId id="346" r:id="rId29"/>
    <p:sldId id="333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57" r:id="rId41"/>
    <p:sldId id="334" r:id="rId42"/>
    <p:sldId id="359" r:id="rId43"/>
    <p:sldId id="360" r:id="rId44"/>
    <p:sldId id="366" r:id="rId45"/>
    <p:sldId id="361" r:id="rId46"/>
    <p:sldId id="365" r:id="rId47"/>
    <p:sldId id="363" r:id="rId48"/>
    <p:sldId id="358" r:id="rId49"/>
    <p:sldId id="367" r:id="rId50"/>
    <p:sldId id="364" r:id="rId51"/>
    <p:sldId id="369" r:id="rId52"/>
    <p:sldId id="368" r:id="rId53"/>
    <p:sldId id="371" r:id="rId54"/>
    <p:sldId id="370" r:id="rId55"/>
    <p:sldId id="372" r:id="rId56"/>
    <p:sldId id="373" r:id="rId57"/>
    <p:sldId id="374" r:id="rId58"/>
    <p:sldId id="375" r:id="rId59"/>
    <p:sldId id="376" r:id="rId60"/>
    <p:sldId id="377" r:id="rId61"/>
    <p:sldId id="379" r:id="rId62"/>
    <p:sldId id="381" r:id="rId63"/>
    <p:sldId id="382" r:id="rId64"/>
    <p:sldId id="383" r:id="rId65"/>
    <p:sldId id="384" r:id="rId66"/>
    <p:sldId id="385" r:id="rId67"/>
    <p:sldId id="386" r:id="rId68"/>
    <p:sldId id="390" r:id="rId69"/>
    <p:sldId id="387" r:id="rId70"/>
    <p:sldId id="388" r:id="rId71"/>
    <p:sldId id="389" r:id="rId72"/>
    <p:sldId id="391" r:id="rId73"/>
    <p:sldId id="392" r:id="rId74"/>
    <p:sldId id="393" r:id="rId75"/>
    <p:sldId id="394" r:id="rId76"/>
    <p:sldId id="395" r:id="rId77"/>
    <p:sldId id="396" r:id="rId78"/>
    <p:sldId id="397" r:id="rId79"/>
    <p:sldId id="398" r:id="rId80"/>
    <p:sldId id="399" r:id="rId81"/>
    <p:sldId id="400" r:id="rId82"/>
    <p:sldId id="401" r:id="rId83"/>
    <p:sldId id="402" r:id="rId84"/>
    <p:sldId id="403" r:id="rId85"/>
    <p:sldId id="404" r:id="rId86"/>
    <p:sldId id="406" r:id="rId87"/>
    <p:sldId id="405" r:id="rId8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E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56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handoutMaster" Target="handoutMasters/handoutMaster1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C66D5-35F2-4B2B-B66A-28018F619124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073D5-63C2-4933-B970-D96552757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81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B7E8A-1102-47A1-B1C3-36AE88809383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11EAB-687D-4AE4-B775-678A923E9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" y="0"/>
            <a:ext cx="12188952" cy="6858000"/>
            <a:chOff x="3048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74798" y="3537161"/>
              <a:ext cx="9144001" cy="196717"/>
              <a:chOff x="1523999" y="4379129"/>
              <a:chExt cx="9144001" cy="196717"/>
            </a:xfrm>
          </p:grpSpPr>
          <p:sp>
            <p:nvSpPr>
              <p:cNvPr id="19" name="Rectangle 18" descr="Gold bar"/>
              <p:cNvSpPr>
                <a:spLocks noChangeArrowheads="1"/>
              </p:cNvSpPr>
              <p:nvPr/>
            </p:nvSpPr>
            <p:spPr bwMode="auto">
              <a:xfrm rot="16200000" flipH="1">
                <a:off x="2949872" y="2953256"/>
                <a:ext cx="196717" cy="30484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 descr="Orange bar"/>
              <p:cNvSpPr>
                <a:spLocks noChangeArrowheads="1"/>
              </p:cNvSpPr>
              <p:nvPr/>
            </p:nvSpPr>
            <p:spPr bwMode="auto">
              <a:xfrm rot="16200000" flipH="1">
                <a:off x="5998335" y="2953256"/>
                <a:ext cx="196717" cy="3048463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20" descr="Slate bar"/>
              <p:cNvSpPr>
                <a:spLocks noChangeArrowheads="1"/>
              </p:cNvSpPr>
              <p:nvPr/>
            </p:nvSpPr>
            <p:spPr bwMode="auto">
              <a:xfrm rot="16200000" flipH="1">
                <a:off x="9045410" y="2953256"/>
                <a:ext cx="196717" cy="3048463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261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5DE3B5DE-687E-4601-9C25-48F7ABE0D7C5}" type="datetime1">
              <a:rPr lang="en-US" smtClean="0"/>
              <a:t>1/6/2016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BFD467DE-D084-42AA-B27F-22F6084CB8BB}" type="datetime1">
              <a:rPr lang="en-US" smtClean="0"/>
              <a:t>1/6/2016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3782E027-C2A0-4932-A761-986BAD82B671}" type="datetime1">
              <a:rPr lang="en-US" smtClean="0"/>
              <a:t>1/6/2016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4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38400" y="1524000"/>
            <a:ext cx="46228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64400" y="1524000"/>
            <a:ext cx="46228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20800" y="6400801"/>
            <a:ext cx="105664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 Worboys and Duckham (2004) </a:t>
            </a:r>
            <a:r>
              <a:rPr lang="en-US" altLang="en-US" i="1"/>
              <a:t>GIS: A Computing Perspective</a:t>
            </a:r>
            <a:r>
              <a:rPr lang="en-US" altLang="en-US"/>
              <a:t>, Second Edition, CRC Press</a:t>
            </a:r>
          </a:p>
        </p:txBody>
      </p:sp>
    </p:spTree>
    <p:extLst>
      <p:ext uri="{BB962C8B-B14F-4D97-AF65-F5344CB8AC3E}">
        <p14:creationId xmlns:p14="http://schemas.microsoft.com/office/powerpoint/2010/main" val="51078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96AC42F1-294F-4AFB-8F78-2EF579F09459}" type="datetime1">
              <a:rPr lang="en-US" smtClean="0"/>
              <a:t>1/6/2016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580A6EB-69F5-4723-B5E3-A6D9E36A957A}" type="datetime1">
              <a:rPr lang="en-US" smtClean="0"/>
              <a:t>1/6/2016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0FB02ED0-9CAE-481B-8D1D-B242F0282967}" type="datetime1">
              <a:rPr lang="en-US" smtClean="0"/>
              <a:t>1/6/2016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4696AB3F-7B84-45BD-A122-497866A73F4B}" type="datetime1">
              <a:rPr lang="en-US" smtClean="0"/>
              <a:t>1/6/2016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6395E536-1457-4CE4-8497-197239F05587}" type="datetime1">
              <a:rPr lang="en-US" smtClean="0"/>
              <a:t>1/6/2016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A4AF2F65-2726-4707-A7A6-DE21D14E80C5}" type="datetime1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FA85564-6B99-4FC4-9CE3-22E750398B2E}" type="datetime1">
              <a:rPr lang="en-US" smtClean="0"/>
              <a:t>1/6/2016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2BCD2BEA-7F40-407D-B082-13022E8B2C99}" type="datetime1">
              <a:rPr lang="en-US" smtClean="0"/>
              <a:t>1/6/2016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6"/>
            <a:ext cx="12188952" cy="6858006"/>
            <a:chOff x="-2728" y="-5"/>
            <a:chExt cx="12188952" cy="6858006"/>
          </a:xfrm>
        </p:grpSpPr>
        <p:sp>
          <p:nvSpPr>
            <p:cNvPr id="26" name="Rectangle 25"/>
            <p:cNvSpPr/>
            <p:nvPr/>
          </p:nvSpPr>
          <p:spPr>
            <a:xfrm>
              <a:off x="-2728" y="1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-2727" y="-5"/>
              <a:ext cx="716424" cy="6858000"/>
              <a:chOff x="-2727" y="-5"/>
              <a:chExt cx="716424" cy="68580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-2727" y="-5"/>
                <a:ext cx="571473" cy="6858000"/>
                <a:chOff x="6048440" y="-936481"/>
                <a:chExt cx="196717" cy="9144001"/>
              </a:xfrm>
            </p:grpSpPr>
            <p:sp>
              <p:nvSpPr>
                <p:cNvPr id="46" name="Rectangle 45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66005" y="-5"/>
                <a:ext cx="147692" cy="6858000"/>
                <a:chOff x="6048440" y="-936481"/>
                <a:chExt cx="196717" cy="9144001"/>
              </a:xfrm>
            </p:grpSpPr>
            <p:sp>
              <p:nvSpPr>
                <p:cNvPr id="43" name="Rectangle 42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lvl="0" algn="ctr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646782" y="-5"/>
                <a:ext cx="45719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CA734DBA-6852-4C6A-AB8B-E28C0C52CB53}" type="datetime1">
              <a:rPr lang="en-US" smtClean="0"/>
              <a:t>1/6/2016</a:t>
            </a:fld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0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iiitd.ac.in/~gunturi/courses/win16/cse507/index.html" TargetMode="External"/><Relationship Id="rId2" Type="http://schemas.openxmlformats.org/officeDocument/2006/relationships/hyperlink" Target="http://www.iiitd.ac.in/education/resources/academic-dishonesty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524123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and File Structures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Database System Implementation CSE 507</a:t>
            </a:r>
            <a:endParaRPr lang="en-US" sz="4500" dirty="0"/>
          </a:p>
        </p:txBody>
      </p:sp>
      <p:sp>
        <p:nvSpPr>
          <p:cNvPr id="4" name="Rectangle 3"/>
          <p:cNvSpPr/>
          <p:nvPr/>
        </p:nvSpPr>
        <p:spPr>
          <a:xfrm>
            <a:off x="418070" y="6181516"/>
            <a:ext cx="11355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Some slides </a:t>
            </a:r>
            <a:r>
              <a:rPr lang="en-US" sz="1600" dirty="0" smtClean="0"/>
              <a:t>adapted from R. </a:t>
            </a:r>
            <a:r>
              <a:rPr lang="en-US" sz="1600" dirty="0" err="1" smtClean="0"/>
              <a:t>Elmasri</a:t>
            </a:r>
            <a:r>
              <a:rPr lang="en-US" sz="1600" dirty="0" smtClean="0"/>
              <a:t> and S. </a:t>
            </a:r>
            <a:r>
              <a:rPr lang="en-US" sz="1600" dirty="0" err="1" smtClean="0"/>
              <a:t>Navathe</a:t>
            </a:r>
            <a:r>
              <a:rPr lang="en-US" sz="1600" dirty="0" smtClean="0"/>
              <a:t>, Fundamentals of Database Systems</a:t>
            </a:r>
            <a:r>
              <a:rPr lang="en-US" altLang="en-US" sz="1600" dirty="0" smtClean="0"/>
              <a:t>, Sixth </a:t>
            </a:r>
            <a:r>
              <a:rPr lang="en-US" altLang="en-US" sz="1600" dirty="0"/>
              <a:t>Edition, </a:t>
            </a:r>
            <a:r>
              <a:rPr lang="en-US" altLang="en-US" sz="1600" dirty="0" smtClean="0"/>
              <a:t>Pearson</a:t>
            </a:r>
            <a:r>
              <a:rPr lang="en-US" altLang="en-US" sz="1600" dirty="0" smtClean="0"/>
              <a:t>.</a:t>
            </a:r>
          </a:p>
          <a:p>
            <a:r>
              <a:rPr lang="en-US" altLang="en-US" sz="1600" dirty="0" smtClean="0"/>
              <a:t>And </a:t>
            </a:r>
            <a:r>
              <a:rPr lang="en-US" altLang="en-US" sz="1600" dirty="0" err="1" smtClean="0"/>
              <a:t>Silberschatz</a:t>
            </a:r>
            <a:r>
              <a:rPr lang="en-US" altLang="en-US" sz="1600" dirty="0" smtClean="0"/>
              <a:t>, </a:t>
            </a:r>
            <a:r>
              <a:rPr lang="en-US" altLang="en-US" sz="1600" dirty="0" err="1" smtClean="0"/>
              <a:t>Korth</a:t>
            </a:r>
            <a:r>
              <a:rPr lang="en-US" altLang="en-US" sz="1600" dirty="0" smtClean="0"/>
              <a:t> and </a:t>
            </a:r>
            <a:r>
              <a:rPr lang="en-US" altLang="en-US" sz="1600" dirty="0" err="1" smtClean="0"/>
              <a:t>Sudarshan</a:t>
            </a:r>
            <a:r>
              <a:rPr lang="en-US" altLang="en-US" sz="1600" dirty="0" smtClean="0"/>
              <a:t> Database System Concepts – 6</a:t>
            </a:r>
            <a:r>
              <a:rPr lang="en-US" altLang="en-US" sz="1600" baseline="30000" dirty="0" smtClean="0"/>
              <a:t>th</a:t>
            </a:r>
            <a:r>
              <a:rPr lang="en-US" altLang="en-US" sz="1600" dirty="0" smtClean="0"/>
              <a:t> Edition.</a:t>
            </a:r>
            <a:r>
              <a:rPr lang="en-US" altLang="en-US" sz="1600" dirty="0" smtClean="0"/>
              <a:t> 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219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558" y="80516"/>
            <a:ext cx="10972800" cy="730294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Schematic of a Database System</a:t>
            </a:r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4468774" y="1026117"/>
            <a:ext cx="3476368" cy="4814846"/>
          </a:xfrm>
          <a:prstGeom prst="rect">
            <a:avLst/>
          </a:prstGeom>
          <a:noFill/>
          <a:ln w="2222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70579" y="1184988"/>
            <a:ext cx="2679986" cy="12223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Conceptual Models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4835358" y="2683041"/>
            <a:ext cx="2743200" cy="121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Logical Model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4870579" y="4337741"/>
            <a:ext cx="2743200" cy="121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Physical Model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4468774" y="6056270"/>
            <a:ext cx="3635829" cy="5194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Database System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468746" y="4515922"/>
            <a:ext cx="3381132" cy="906236"/>
          </a:xfrm>
          <a:prstGeom prst="roundRect">
            <a:avLst/>
          </a:prstGeom>
          <a:noFill/>
          <a:ln w="25400"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Focus of this course!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738018" y="4843077"/>
            <a:ext cx="606490" cy="251926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7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558" y="286462"/>
            <a:ext cx="10972800" cy="730294"/>
          </a:xfrm>
        </p:spPr>
        <p:txBody>
          <a:bodyPr>
            <a:normAutofit/>
          </a:bodyPr>
          <a:lstStyle/>
          <a:p>
            <a:r>
              <a:rPr lang="en-US" altLang="en-US" sz="3800" dirty="0" smtClean="0"/>
              <a:t>Why is this a part of Data Engineering Stream?</a:t>
            </a:r>
            <a:endParaRPr lang="en-US" altLang="en-US" sz="3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838746" y="1373701"/>
            <a:ext cx="10736424" cy="27122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300" dirty="0" smtClean="0"/>
              <a:t>“Rules” governing the scalability go beyond the traditional big-O asymptotic analysis </a:t>
            </a:r>
          </a:p>
          <a:p>
            <a:pPr>
              <a:spcAft>
                <a:spcPts val="600"/>
              </a:spcAft>
            </a:pPr>
            <a:r>
              <a:rPr lang="en-US" sz="2300" dirty="0" smtClean="0"/>
              <a:t>They dependent on the </a:t>
            </a:r>
            <a:r>
              <a:rPr lang="en-US" sz="2300" b="1" dirty="0" smtClean="0"/>
              <a:t>nature of data. </a:t>
            </a:r>
          </a:p>
          <a:p>
            <a:pPr>
              <a:spcAft>
                <a:spcPts val="600"/>
              </a:spcAft>
            </a:pPr>
            <a:r>
              <a:rPr lang="en-US" sz="2300" b="1" dirty="0" smtClean="0"/>
              <a:t>No clear dominance among query processing algorithms</a:t>
            </a:r>
          </a:p>
          <a:p>
            <a:pPr lvl="1">
              <a:spcAft>
                <a:spcPts val="600"/>
              </a:spcAft>
            </a:pPr>
            <a:r>
              <a:rPr lang="en-US" sz="1900" dirty="0" smtClean="0"/>
              <a:t>For e.g., a O(n</a:t>
            </a:r>
            <a:r>
              <a:rPr lang="en-US" sz="1900" baseline="30000" dirty="0" smtClean="0"/>
              <a:t>2</a:t>
            </a:r>
            <a:r>
              <a:rPr lang="en-US" sz="1900" dirty="0" smtClean="0"/>
              <a:t>) algorithm may be better than O(</a:t>
            </a:r>
            <a:r>
              <a:rPr lang="en-US" sz="1900" dirty="0" err="1" smtClean="0"/>
              <a:t>nlog</a:t>
            </a:r>
            <a:r>
              <a:rPr lang="en-US" sz="1900" dirty="0" smtClean="0"/>
              <a:t> n) </a:t>
            </a:r>
          </a:p>
          <a:p>
            <a:pPr>
              <a:spcAft>
                <a:spcPts val="600"/>
              </a:spcAft>
            </a:pPr>
            <a:r>
              <a:rPr lang="en-US" sz="2300" dirty="0" smtClean="0"/>
              <a:t>The system needs to take </a:t>
            </a:r>
            <a:r>
              <a:rPr lang="en-US" sz="2300" b="1" dirty="0" smtClean="0"/>
              <a:t>decisions depending on input data</a:t>
            </a:r>
            <a:r>
              <a:rPr lang="en-US" sz="2300" dirty="0" smtClean="0"/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779373" y="4596712"/>
            <a:ext cx="8798009" cy="154047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300" b="1">
                <a:solidFill>
                  <a:srgbClr val="7030A0"/>
                </a:solidFill>
              </a:rPr>
              <a:t>Take away skill: Ability to think from a system’s perspective.</a:t>
            </a:r>
          </a:p>
          <a:p>
            <a:pPr lvl="1">
              <a:spcAft>
                <a:spcPts val="600"/>
              </a:spcAft>
            </a:pPr>
            <a:r>
              <a:rPr lang="en-US" sz="1900" b="1">
                <a:solidFill>
                  <a:srgbClr val="7030A0"/>
                </a:solidFill>
              </a:rPr>
              <a:t>Under what conditions (properties of data) would this work better? </a:t>
            </a:r>
          </a:p>
          <a:p>
            <a:pPr lvl="1">
              <a:spcAft>
                <a:spcPts val="600"/>
              </a:spcAft>
            </a:pPr>
            <a:r>
              <a:rPr lang="en-US" sz="1900" b="1">
                <a:solidFill>
                  <a:srgbClr val="7030A0"/>
                </a:solidFill>
              </a:rPr>
              <a:t>What parameters define this dominance zone?    </a:t>
            </a:r>
            <a:endParaRPr lang="en-US" sz="19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9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55358" y="1125794"/>
            <a:ext cx="10609328" cy="5299719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US" sz="2200" dirty="0" smtClean="0"/>
              <a:t>Introduction and File Structures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Index Structures 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Query processing techniques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Query Optimization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Transactions 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Concurrency Control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Recovery 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Database Security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Object-Relational Databases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Distributed Databases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XML Databases</a:t>
            </a:r>
          </a:p>
          <a:p>
            <a:pPr>
              <a:spcAft>
                <a:spcPts val="300"/>
              </a:spcAft>
            </a:pPr>
            <a:r>
              <a:rPr lang="en-US" sz="2200" dirty="0"/>
              <a:t>Introduction to Data Mining</a:t>
            </a:r>
          </a:p>
          <a:p>
            <a:pPr marL="0" indent="0">
              <a:spcAft>
                <a:spcPts val="300"/>
              </a:spcAft>
              <a:buNone/>
            </a:pPr>
            <a:endParaRPr lang="en-US" sz="2200" dirty="0" smtClean="0"/>
          </a:p>
          <a:p>
            <a:endParaRPr lang="en-US" sz="2100" dirty="0" smtClean="0"/>
          </a:p>
          <a:p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pPr marL="1371600" lvl="3" indent="0">
              <a:buNone/>
            </a:pPr>
            <a:endParaRPr lang="en-US" sz="1300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5800" y="121508"/>
            <a:ext cx="10515600" cy="100428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Topics Covered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6174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55358" y="1125794"/>
            <a:ext cx="10609328" cy="5299719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US" sz="2200" dirty="0" smtClean="0"/>
              <a:t>Introduction and File Structures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Index Structures 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Query processing techniques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Query Optimization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Transactions 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Concurrency Control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Recovery 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Database Security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Object-Relational Databases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Distributed Databases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XML Databases</a:t>
            </a:r>
          </a:p>
          <a:p>
            <a:pPr>
              <a:spcAft>
                <a:spcPts val="300"/>
              </a:spcAft>
            </a:pPr>
            <a:r>
              <a:rPr lang="en-US" sz="2200" dirty="0"/>
              <a:t>Introduction to Data </a:t>
            </a:r>
            <a:r>
              <a:rPr lang="en-US" sz="2200" dirty="0" smtClean="0"/>
              <a:t>Mining</a:t>
            </a:r>
          </a:p>
          <a:p>
            <a:endParaRPr lang="en-US" sz="2100" dirty="0" smtClean="0"/>
          </a:p>
          <a:p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pPr marL="1371600" lvl="3" indent="0">
              <a:buNone/>
            </a:pPr>
            <a:endParaRPr lang="en-US" sz="1300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5800" y="121508"/>
            <a:ext cx="10515600" cy="100428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Topics Covered</a:t>
            </a:r>
            <a:endParaRPr lang="en-US" sz="4000" dirty="0"/>
          </a:p>
        </p:txBody>
      </p:sp>
      <p:sp>
        <p:nvSpPr>
          <p:cNvPr id="3" name="Right Brace 2"/>
          <p:cNvSpPr/>
          <p:nvPr/>
        </p:nvSpPr>
        <p:spPr>
          <a:xfrm>
            <a:off x="5733535" y="1309816"/>
            <a:ext cx="560173" cy="4983892"/>
          </a:xfrm>
          <a:prstGeom prst="rightBrac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6484776" y="3052532"/>
            <a:ext cx="4170784" cy="1446244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Post Condition 1: Define and Interpret the basic terminologies across these topics. 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55358" y="1125794"/>
            <a:ext cx="10609328" cy="5299719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US" sz="2200" dirty="0" smtClean="0"/>
              <a:t>Introduction and File Structures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Index Structures 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Query processing techniques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Query Optimization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Transactions 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Concurrency Control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Recovery 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Database Security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Object-Relational Databases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Distributed Databases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XML Databases</a:t>
            </a:r>
          </a:p>
          <a:p>
            <a:pPr>
              <a:spcAft>
                <a:spcPts val="300"/>
              </a:spcAft>
            </a:pPr>
            <a:r>
              <a:rPr lang="en-US" sz="2200" dirty="0"/>
              <a:t>Introduction to Data Mining</a:t>
            </a:r>
          </a:p>
          <a:p>
            <a:pPr>
              <a:spcAft>
                <a:spcPts val="300"/>
              </a:spcAft>
            </a:pPr>
            <a:endParaRPr lang="en-US" sz="2200" dirty="0" smtClean="0"/>
          </a:p>
          <a:p>
            <a:endParaRPr lang="en-US" sz="2100" dirty="0" smtClean="0"/>
          </a:p>
          <a:p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pPr marL="1371600" lvl="3" indent="0">
              <a:buNone/>
            </a:pPr>
            <a:endParaRPr lang="en-US" sz="1300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5800" y="121508"/>
            <a:ext cx="10515600" cy="100428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Topics Covered</a:t>
            </a:r>
            <a:endParaRPr lang="en-US" sz="4000" dirty="0"/>
          </a:p>
        </p:txBody>
      </p:sp>
      <p:sp>
        <p:nvSpPr>
          <p:cNvPr id="3" name="Right Brace 2"/>
          <p:cNvSpPr/>
          <p:nvPr/>
        </p:nvSpPr>
        <p:spPr>
          <a:xfrm>
            <a:off x="5733535" y="1309815"/>
            <a:ext cx="560173" cy="3271515"/>
          </a:xfrm>
          <a:prstGeom prst="rightBrac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6568752" y="2222450"/>
            <a:ext cx="4170784" cy="1446244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Post Condition 2: Apply the common algorithms for these topics and analyze the results 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60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55358" y="1125794"/>
            <a:ext cx="10609328" cy="5299719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US" sz="2200" dirty="0" smtClean="0"/>
              <a:t>Introduction and File Structures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Index Structures 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Query processing techniques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Query Optimization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Transactions 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Concurrency Control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Recovery 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Database Security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Object-Relational Databases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Distributed Databases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XML Databases</a:t>
            </a:r>
          </a:p>
          <a:p>
            <a:pPr>
              <a:spcAft>
                <a:spcPts val="300"/>
              </a:spcAft>
            </a:pPr>
            <a:r>
              <a:rPr lang="en-US" sz="2200" dirty="0"/>
              <a:t>Introduction to Data Mining</a:t>
            </a:r>
          </a:p>
          <a:p>
            <a:pPr>
              <a:spcAft>
                <a:spcPts val="300"/>
              </a:spcAft>
            </a:pPr>
            <a:endParaRPr lang="en-US" sz="2200" dirty="0" smtClean="0"/>
          </a:p>
          <a:p>
            <a:endParaRPr lang="en-US" sz="2100" dirty="0" smtClean="0"/>
          </a:p>
          <a:p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pPr marL="1371600" lvl="3" indent="0">
              <a:buNone/>
            </a:pPr>
            <a:endParaRPr lang="en-US" sz="1300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5800" y="121508"/>
            <a:ext cx="10515600" cy="100428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Topics Covered</a:t>
            </a:r>
            <a:endParaRPr lang="en-US" sz="4000" dirty="0"/>
          </a:p>
        </p:txBody>
      </p:sp>
      <p:sp>
        <p:nvSpPr>
          <p:cNvPr id="3" name="Right Brace 2"/>
          <p:cNvSpPr/>
          <p:nvPr/>
        </p:nvSpPr>
        <p:spPr>
          <a:xfrm>
            <a:off x="5733535" y="1856792"/>
            <a:ext cx="560173" cy="1007706"/>
          </a:xfrm>
          <a:prstGeom prst="rightBrac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6589807" y="2360645"/>
            <a:ext cx="4170784" cy="2481943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Post Condition 3: Evaluate alternative query processing strategies and recommend the best one. 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For both traditional relational databases and some new ones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5579537" y="4571999"/>
            <a:ext cx="560173" cy="1324947"/>
          </a:xfrm>
          <a:prstGeom prst="rightBrac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4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246910" y="2637270"/>
            <a:ext cx="10095346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Basics on Disk Storage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50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6404" y="90014"/>
            <a:ext cx="10854894" cy="815056"/>
          </a:xfrm>
        </p:spPr>
        <p:txBody>
          <a:bodyPr>
            <a:normAutofit/>
          </a:bodyPr>
          <a:lstStyle/>
          <a:p>
            <a:r>
              <a:rPr lang="en-US" sz="3800" dirty="0" smtClean="0"/>
              <a:t>Memory Hierarchies and Storage Devices</a:t>
            </a:r>
            <a:endParaRPr lang="en-US" sz="3800" dirty="0"/>
          </a:p>
        </p:txBody>
      </p:sp>
      <p:sp>
        <p:nvSpPr>
          <p:cNvPr id="3" name="Content Placeholder 13"/>
          <p:cNvSpPr>
            <a:spLocks noGrp="1"/>
          </p:cNvSpPr>
          <p:nvPr>
            <p:ph idx="1"/>
          </p:nvPr>
        </p:nvSpPr>
        <p:spPr>
          <a:xfrm>
            <a:off x="820671" y="1191107"/>
            <a:ext cx="11085189" cy="5069733"/>
          </a:xfrm>
        </p:spPr>
        <p:txBody>
          <a:bodyPr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dirty="0" smtClean="0"/>
              <a:t>Computer storage media forms a storage hierarchy that includes: 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Primary Storage</a:t>
            </a:r>
          </a:p>
          <a:p>
            <a:pPr lvl="1">
              <a:spcAft>
                <a:spcPts val="300"/>
              </a:spcAft>
            </a:pPr>
            <a:r>
              <a:rPr lang="en-US" sz="2000" dirty="0" smtClean="0"/>
              <a:t>CPU cache (static RAM).</a:t>
            </a:r>
          </a:p>
          <a:p>
            <a:pPr lvl="1">
              <a:spcAft>
                <a:spcPts val="300"/>
              </a:spcAft>
            </a:pPr>
            <a:r>
              <a:rPr lang="en-US" sz="2000" dirty="0" smtClean="0"/>
              <a:t>Main memory (dynamic RAM).</a:t>
            </a:r>
          </a:p>
          <a:p>
            <a:pPr lvl="1">
              <a:spcAft>
                <a:spcPts val="300"/>
              </a:spcAft>
            </a:pPr>
            <a:r>
              <a:rPr lang="en-US" sz="2000" dirty="0" smtClean="0"/>
              <a:t>Fast but more expensive.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Both are volatile in nature. 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Secondary Storage</a:t>
            </a:r>
          </a:p>
          <a:p>
            <a:pPr lvl="1">
              <a:spcAft>
                <a:spcPts val="300"/>
              </a:spcAft>
            </a:pPr>
            <a:r>
              <a:rPr lang="en-US" sz="2000" dirty="0" smtClean="0"/>
              <a:t>Magnetic disks</a:t>
            </a:r>
          </a:p>
          <a:p>
            <a:pPr lvl="1">
              <a:spcAft>
                <a:spcPts val="300"/>
              </a:spcAft>
            </a:pPr>
            <a:r>
              <a:rPr lang="en-US" sz="2000" dirty="0" smtClean="0"/>
              <a:t>Optical disks, e.g., CD-ROMs, DVDs etc. </a:t>
            </a:r>
          </a:p>
          <a:p>
            <a:pPr lvl="1">
              <a:spcAft>
                <a:spcPts val="300"/>
              </a:spcAft>
            </a:pPr>
            <a:r>
              <a:rPr lang="en-US" sz="2000" dirty="0" smtClean="0"/>
              <a:t>Not-so expensive, slower that primary storage</a:t>
            </a:r>
          </a:p>
          <a:p>
            <a:pPr lvl="1">
              <a:spcAft>
                <a:spcPts val="300"/>
              </a:spcAft>
            </a:pPr>
            <a:r>
              <a:rPr lang="en-US" sz="2000" dirty="0" smtClean="0"/>
              <a:t> Non-volatile in nature. </a:t>
            </a:r>
          </a:p>
          <a:p>
            <a:pPr>
              <a:spcAft>
                <a:spcPts val="300"/>
              </a:spcAft>
            </a:pPr>
            <a:endParaRPr lang="en-US" sz="2200" dirty="0" smtClean="0"/>
          </a:p>
          <a:p>
            <a:endParaRPr lang="en-US" sz="2100" dirty="0" smtClean="0"/>
          </a:p>
          <a:p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pPr marL="1371600" lvl="3" indent="0">
              <a:buNone/>
            </a:pPr>
            <a:endParaRPr lang="en-US" sz="1300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828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6404" y="90014"/>
            <a:ext cx="10854894" cy="815056"/>
          </a:xfrm>
        </p:spPr>
        <p:txBody>
          <a:bodyPr>
            <a:normAutofit/>
          </a:bodyPr>
          <a:lstStyle/>
          <a:p>
            <a:r>
              <a:rPr lang="en-US" sz="3800" dirty="0" smtClean="0"/>
              <a:t>Memory Hierarchies and Storage Devices</a:t>
            </a:r>
            <a:endParaRPr lang="en-US" sz="3800" dirty="0"/>
          </a:p>
        </p:txBody>
      </p:sp>
      <p:sp>
        <p:nvSpPr>
          <p:cNvPr id="3" name="Content Placeholder 13"/>
          <p:cNvSpPr>
            <a:spLocks noGrp="1"/>
          </p:cNvSpPr>
          <p:nvPr>
            <p:ph idx="1"/>
          </p:nvPr>
        </p:nvSpPr>
        <p:spPr>
          <a:xfrm>
            <a:off x="820671" y="1228431"/>
            <a:ext cx="11085189" cy="2905032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US" sz="2200" dirty="0" smtClean="0"/>
              <a:t>Newly emerging Flash memory </a:t>
            </a:r>
          </a:p>
          <a:p>
            <a:pPr lvl="1">
              <a:spcAft>
                <a:spcPts val="300"/>
              </a:spcAft>
            </a:pPr>
            <a:r>
              <a:rPr lang="en-US" sz="2000" dirty="0" smtClean="0"/>
              <a:t>Non-volatile</a:t>
            </a:r>
          </a:p>
          <a:p>
            <a:pPr lvl="1">
              <a:spcAft>
                <a:spcPts val="300"/>
              </a:spcAft>
            </a:pPr>
            <a:r>
              <a:rPr lang="en-US" sz="2000" dirty="0" smtClean="0"/>
              <a:t>Speed-wise somewhat between DRAM and magnetic disks</a:t>
            </a:r>
          </a:p>
          <a:p>
            <a:pPr lvl="1">
              <a:spcAft>
                <a:spcPts val="300"/>
              </a:spcAft>
            </a:pPr>
            <a:r>
              <a:rPr lang="en-US" sz="2000" dirty="0" smtClean="0"/>
              <a:t>Based on “Electronically erasable programmable Read-Only memory”</a:t>
            </a:r>
          </a:p>
          <a:p>
            <a:pPr lvl="1">
              <a:spcAft>
                <a:spcPts val="300"/>
              </a:spcAft>
            </a:pPr>
            <a:r>
              <a:rPr lang="en-US" sz="2000" dirty="0" smtClean="0"/>
              <a:t>Disadvantage: an entire block must be erased and written over.  </a:t>
            </a:r>
          </a:p>
          <a:p>
            <a:pPr lvl="1">
              <a:spcAft>
                <a:spcPts val="300"/>
              </a:spcAft>
            </a:pPr>
            <a:r>
              <a:rPr lang="en-US" sz="2000" dirty="0" smtClean="0"/>
              <a:t>Also it can have only a finite number of erases.</a:t>
            </a:r>
            <a:endParaRPr lang="en-US" sz="2200" dirty="0" smtClean="0"/>
          </a:p>
          <a:p>
            <a:endParaRPr lang="en-US" sz="2100" dirty="0" smtClean="0"/>
          </a:p>
          <a:p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pPr marL="1371600" lvl="3" indent="0">
              <a:buNone/>
            </a:pPr>
            <a:endParaRPr lang="en-US" sz="1300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178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6404" y="90014"/>
            <a:ext cx="10854894" cy="815056"/>
          </a:xfrm>
        </p:spPr>
        <p:txBody>
          <a:bodyPr>
            <a:normAutofit/>
          </a:bodyPr>
          <a:lstStyle/>
          <a:p>
            <a:r>
              <a:rPr lang="en-US" sz="3800" dirty="0" smtClean="0"/>
              <a:t>Storage of Databases</a:t>
            </a:r>
            <a:endParaRPr lang="en-US" sz="3800" dirty="0"/>
          </a:p>
        </p:txBody>
      </p:sp>
      <p:sp>
        <p:nvSpPr>
          <p:cNvPr id="3" name="Content Placeholder 13"/>
          <p:cNvSpPr>
            <a:spLocks noGrp="1"/>
          </p:cNvSpPr>
          <p:nvPr>
            <p:ph idx="1"/>
          </p:nvPr>
        </p:nvSpPr>
        <p:spPr>
          <a:xfrm>
            <a:off x="820671" y="1228430"/>
            <a:ext cx="11085189" cy="5228354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US" sz="2200" dirty="0" smtClean="0"/>
              <a:t>They are usually too large to fit in main memory.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Also they </a:t>
            </a:r>
            <a:r>
              <a:rPr lang="en-US" sz="2200" dirty="0"/>
              <a:t>need to store data that must persist over time</a:t>
            </a:r>
            <a:r>
              <a:rPr lang="en-US" sz="2200" dirty="0" smtClean="0"/>
              <a:t>.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We prefer secondary storage devices, e.g., magnetic disks.</a:t>
            </a:r>
          </a:p>
          <a:p>
            <a:pPr>
              <a:spcAft>
                <a:spcPts val="300"/>
              </a:spcAft>
            </a:pPr>
            <a:endParaRPr lang="en-US" sz="2200" dirty="0" smtClean="0"/>
          </a:p>
          <a:p>
            <a:pPr marL="0" indent="0">
              <a:spcAft>
                <a:spcPts val="300"/>
              </a:spcAft>
              <a:buNone/>
            </a:pPr>
            <a:endParaRPr lang="en-US" sz="2200" dirty="0"/>
          </a:p>
          <a:p>
            <a:pPr marL="0" indent="0">
              <a:spcAft>
                <a:spcPts val="300"/>
              </a:spcAft>
              <a:buNone/>
            </a:pPr>
            <a:r>
              <a:rPr lang="en-US" sz="2200" b="1" dirty="0" smtClean="0"/>
              <a:t>Why do we need to be smart about storing databases?</a:t>
            </a:r>
            <a:endParaRPr lang="en-US" sz="2200" b="1" dirty="0"/>
          </a:p>
          <a:p>
            <a:pPr>
              <a:spcAft>
                <a:spcPts val="300"/>
              </a:spcAft>
            </a:pPr>
            <a:r>
              <a:rPr lang="en-US" sz="2200" dirty="0" smtClean="0"/>
              <a:t>Databases typically large amounts of data are important.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A poor design may lead to increase in query, insert, delete and recovery times.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Imagine requirements for systems like airline reservations, and VISA transactions.</a:t>
            </a:r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pPr marL="1371600" lvl="3" indent="0">
              <a:buNone/>
            </a:pPr>
            <a:endParaRPr lang="en-US" sz="1300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314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1313936"/>
            <a:ext cx="10515600" cy="5422424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000" dirty="0" smtClean="0"/>
              <a:t>Two classes per week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Monday and Thursday 10:00am – 11:30am</a:t>
            </a:r>
          </a:p>
          <a:p>
            <a:r>
              <a:rPr lang="en-US" sz="2000" dirty="0" smtClean="0"/>
              <a:t>People Involved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/>
              <a:t>Course Textbook:</a:t>
            </a:r>
          </a:p>
          <a:p>
            <a:pPr lvl="1"/>
            <a:r>
              <a:rPr lang="en-US" altLang="en-US" sz="2000" dirty="0"/>
              <a:t>R. </a:t>
            </a:r>
            <a:r>
              <a:rPr lang="en-US" altLang="en-US" sz="2000" dirty="0" err="1"/>
              <a:t>Elmasri</a:t>
            </a:r>
            <a:r>
              <a:rPr lang="en-US" altLang="en-US" sz="2000" dirty="0"/>
              <a:t> and S. </a:t>
            </a:r>
            <a:r>
              <a:rPr lang="en-US" altLang="en-US" sz="2000" dirty="0" err="1"/>
              <a:t>Navathe</a:t>
            </a:r>
            <a:r>
              <a:rPr lang="en-US" altLang="en-US" sz="2000" dirty="0"/>
              <a:t>, Fundamentals of Database Systems, 6th edition, Pearson.</a:t>
            </a:r>
          </a:p>
          <a:p>
            <a:pPr lvl="1"/>
            <a:r>
              <a:rPr lang="en-US" altLang="en-US" sz="2000" dirty="0"/>
              <a:t>H. Garcia-Molina, J. Ullman and J. </a:t>
            </a:r>
            <a:r>
              <a:rPr lang="en-US" altLang="en-US" sz="2000" dirty="0" err="1"/>
              <a:t>Widom</a:t>
            </a:r>
            <a:r>
              <a:rPr lang="en-US" altLang="en-US" sz="2000" dirty="0"/>
              <a:t>. Database System. 6th edition, Pearson. </a:t>
            </a:r>
            <a:endParaRPr lang="en-US" sz="200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8"/>
            <a:ext cx="10515600" cy="1004287"/>
          </a:xfrm>
        </p:spPr>
        <p:txBody>
          <a:bodyPr/>
          <a:lstStyle/>
          <a:p>
            <a:r>
              <a:rPr lang="en-US" dirty="0" smtClean="0"/>
              <a:t>Course Logistics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849237"/>
              </p:ext>
            </p:extLst>
          </p:nvPr>
        </p:nvGraphicFramePr>
        <p:xfrm>
          <a:off x="3709799" y="2204518"/>
          <a:ext cx="510703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2003"/>
                <a:gridCol w="226502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Dr. </a:t>
                      </a:r>
                      <a:r>
                        <a:rPr lang="en-US" dirty="0" err="1" smtClean="0"/>
                        <a:t>Viswanath</a:t>
                      </a:r>
                      <a:r>
                        <a:rPr lang="en-US" dirty="0" smtClean="0"/>
                        <a:t> Gunturi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Ashish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Bandil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Teaching</a:t>
                      </a:r>
                      <a:r>
                        <a:rPr lang="en-US" baseline="0" dirty="0" smtClean="0"/>
                        <a:t> Assistant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Sachin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Negi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Teaching</a:t>
                      </a:r>
                      <a:r>
                        <a:rPr lang="en-US" baseline="0" dirty="0" smtClean="0"/>
                        <a:t> Assistant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Manisha Dubey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Teaching Assistant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Shivangi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Yadav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Teaching Assistant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11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6404" y="90014"/>
            <a:ext cx="10854894" cy="815056"/>
          </a:xfrm>
        </p:spPr>
        <p:txBody>
          <a:bodyPr>
            <a:normAutofit/>
          </a:bodyPr>
          <a:lstStyle/>
          <a:p>
            <a:r>
              <a:rPr lang="en-US" sz="3800" dirty="0" smtClean="0"/>
              <a:t>Storage of Databases</a:t>
            </a:r>
            <a:endParaRPr lang="en-US" sz="3800" dirty="0"/>
          </a:p>
        </p:txBody>
      </p:sp>
      <p:sp>
        <p:nvSpPr>
          <p:cNvPr id="3" name="Content Placeholder 13"/>
          <p:cNvSpPr>
            <a:spLocks noGrp="1"/>
          </p:cNvSpPr>
          <p:nvPr>
            <p:ph idx="1"/>
          </p:nvPr>
        </p:nvSpPr>
        <p:spPr>
          <a:xfrm>
            <a:off x="820671" y="1228430"/>
            <a:ext cx="11085189" cy="5228354"/>
          </a:xfrm>
        </p:spPr>
        <p:txBody>
          <a:bodyPr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 smtClean="0"/>
              <a:t>Primary File Organization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How file records are physically stored on the disk? 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Heap file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Sorted file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Hashed file. </a:t>
            </a:r>
          </a:p>
          <a:p>
            <a:pPr marL="0" indent="0">
              <a:spcAft>
                <a:spcPts val="300"/>
              </a:spcAft>
              <a:buNone/>
            </a:pPr>
            <a:endParaRPr lang="en-US" sz="2200" dirty="0"/>
          </a:p>
          <a:p>
            <a:pPr marL="0" indent="0">
              <a:spcAft>
                <a:spcPts val="300"/>
              </a:spcAft>
              <a:buNone/>
            </a:pPr>
            <a:r>
              <a:rPr lang="en-US" sz="2200" b="1" dirty="0" smtClean="0"/>
              <a:t>Secondary File Organization </a:t>
            </a:r>
            <a:endParaRPr lang="en-US" sz="2200" b="1" dirty="0"/>
          </a:p>
          <a:p>
            <a:pPr>
              <a:spcAft>
                <a:spcPts val="300"/>
              </a:spcAft>
            </a:pPr>
            <a:r>
              <a:rPr lang="en-US" sz="2200" dirty="0" smtClean="0"/>
              <a:t>An auxiliary access structure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Allows efficient access to file records based on alternate fields.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They mostly exist as indexes. </a:t>
            </a:r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pPr marL="1371600" lvl="3" indent="0">
              <a:buNone/>
            </a:pPr>
            <a:endParaRPr lang="en-US" sz="1300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311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6404" y="90014"/>
            <a:ext cx="10854894" cy="815056"/>
          </a:xfrm>
        </p:spPr>
        <p:txBody>
          <a:bodyPr>
            <a:normAutofit/>
          </a:bodyPr>
          <a:lstStyle/>
          <a:p>
            <a:r>
              <a:rPr lang="en-US" sz="3700" dirty="0" smtClean="0"/>
              <a:t>Secondary Storage Devices: Magnetic Disk </a:t>
            </a:r>
            <a:endParaRPr lang="en-US" sz="3700" dirty="0"/>
          </a:p>
        </p:txBody>
      </p:sp>
      <p:sp>
        <p:nvSpPr>
          <p:cNvPr id="3" name="Content Placeholder 13"/>
          <p:cNvSpPr>
            <a:spLocks noGrp="1"/>
          </p:cNvSpPr>
          <p:nvPr>
            <p:ph idx="1"/>
          </p:nvPr>
        </p:nvSpPr>
        <p:spPr>
          <a:xfrm>
            <a:off x="811341" y="1461696"/>
            <a:ext cx="11380659" cy="430462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altLang="en-US" sz="2300" dirty="0" smtClean="0"/>
              <a:t>Data </a:t>
            </a:r>
            <a:r>
              <a:rPr lang="en-US" altLang="en-US" sz="2300" dirty="0"/>
              <a:t>stored as magnetized areas on magnetic disk surfaces.</a:t>
            </a:r>
          </a:p>
          <a:p>
            <a:pPr>
              <a:spcAft>
                <a:spcPts val="1200"/>
              </a:spcAft>
            </a:pPr>
            <a:r>
              <a:rPr lang="en-US" altLang="en-US" sz="2300" dirty="0" smtClean="0"/>
              <a:t>Disks </a:t>
            </a:r>
            <a:r>
              <a:rPr lang="en-US" altLang="en-US" sz="2300" dirty="0"/>
              <a:t>are divided into concentric circular </a:t>
            </a:r>
            <a:r>
              <a:rPr lang="en-US" altLang="en-US" sz="2300" b="1" dirty="0"/>
              <a:t>tracks</a:t>
            </a:r>
            <a:r>
              <a:rPr lang="en-US" altLang="en-US" sz="2300" dirty="0"/>
              <a:t>  on each disk </a:t>
            </a:r>
            <a:r>
              <a:rPr lang="en-US" altLang="en-US" sz="2300" b="1" dirty="0"/>
              <a:t>surface</a:t>
            </a:r>
            <a:r>
              <a:rPr lang="en-US" altLang="en-US" sz="23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sz="2300" dirty="0"/>
              <a:t>A track is divided into smaller </a:t>
            </a:r>
            <a:r>
              <a:rPr lang="en-US" altLang="en-US" sz="2300" b="1" dirty="0"/>
              <a:t>blocks</a:t>
            </a:r>
            <a:r>
              <a:rPr lang="en-US" altLang="en-US" sz="2300" dirty="0"/>
              <a:t> or </a:t>
            </a:r>
            <a:r>
              <a:rPr lang="en-US" altLang="en-US" sz="2300" b="1" dirty="0"/>
              <a:t>sectors</a:t>
            </a:r>
          </a:p>
          <a:p>
            <a:pPr lvl="1">
              <a:spcAft>
                <a:spcPts val="1200"/>
              </a:spcAft>
            </a:pPr>
            <a:r>
              <a:rPr lang="en-US" altLang="en-US" sz="2300" dirty="0"/>
              <a:t>because it usually contains a large amount of information </a:t>
            </a:r>
          </a:p>
          <a:p>
            <a:pPr>
              <a:spcAft>
                <a:spcPts val="1200"/>
              </a:spcAft>
            </a:pPr>
            <a:r>
              <a:rPr lang="en-US" altLang="en-US" sz="2300" dirty="0"/>
              <a:t>The division of a track into </a:t>
            </a:r>
            <a:r>
              <a:rPr lang="en-US" altLang="en-US" sz="2300" b="1" dirty="0"/>
              <a:t>sectors</a:t>
            </a:r>
            <a:r>
              <a:rPr lang="en-US" altLang="en-US" sz="2300" dirty="0"/>
              <a:t> is hard-coded on the disk </a:t>
            </a:r>
            <a:r>
              <a:rPr lang="en-US" altLang="en-US" sz="2300" dirty="0" smtClean="0"/>
              <a:t>surface</a:t>
            </a:r>
            <a:endParaRPr lang="en-US" altLang="en-US" sz="2300" dirty="0"/>
          </a:p>
          <a:p>
            <a:pPr lvl="1">
              <a:spcAft>
                <a:spcPts val="1200"/>
              </a:spcAft>
            </a:pPr>
            <a:r>
              <a:rPr lang="en-US" altLang="en-US" sz="2300" dirty="0" smtClean="0"/>
              <a:t>A </a:t>
            </a:r>
            <a:r>
              <a:rPr lang="en-US" altLang="en-US" sz="2300" dirty="0"/>
              <a:t>portion of a track that subtends a fixed angle at the center as a sector</a:t>
            </a:r>
            <a:r>
              <a:rPr lang="en-US" altLang="en-US" sz="2300" dirty="0" smtClean="0"/>
              <a:t>.</a:t>
            </a:r>
          </a:p>
          <a:p>
            <a:pPr lvl="1">
              <a:spcAft>
                <a:spcPts val="1200"/>
              </a:spcAft>
            </a:pPr>
            <a:r>
              <a:rPr lang="en-US" altLang="en-US" sz="2300" dirty="0" smtClean="0"/>
              <a:t>This angle can be fixed or decrease as we move outward. </a:t>
            </a:r>
            <a:endParaRPr lang="en-US" altLang="en-US" sz="2300" dirty="0"/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pPr marL="1371600" lvl="3" indent="0">
              <a:buNone/>
            </a:pPr>
            <a:endParaRPr lang="en-US" sz="1300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385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6404" y="90014"/>
            <a:ext cx="10854894" cy="815056"/>
          </a:xfrm>
        </p:spPr>
        <p:txBody>
          <a:bodyPr>
            <a:normAutofit/>
          </a:bodyPr>
          <a:lstStyle/>
          <a:p>
            <a:r>
              <a:rPr lang="en-US" sz="3700" dirty="0" smtClean="0"/>
              <a:t>Secondary Storage Devices: Magnetic Disk </a:t>
            </a:r>
            <a:endParaRPr lang="en-US" sz="3700" dirty="0"/>
          </a:p>
        </p:txBody>
      </p:sp>
      <p:pic>
        <p:nvPicPr>
          <p:cNvPr id="5" name="Picture 10" descr="Pink tissue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04" y="1256523"/>
            <a:ext cx="11495596" cy="46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49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6404" y="90014"/>
            <a:ext cx="10854894" cy="815056"/>
          </a:xfrm>
        </p:spPr>
        <p:txBody>
          <a:bodyPr>
            <a:normAutofit/>
          </a:bodyPr>
          <a:lstStyle/>
          <a:p>
            <a:r>
              <a:rPr lang="en-US" sz="3700" dirty="0" smtClean="0"/>
              <a:t>Secondary Storage Devices: Magnetic Disk </a:t>
            </a:r>
            <a:endParaRPr lang="en-US" sz="3700" dirty="0"/>
          </a:p>
        </p:txBody>
      </p:sp>
      <p:sp>
        <p:nvSpPr>
          <p:cNvPr id="3" name="Content Placeholder 13"/>
          <p:cNvSpPr>
            <a:spLocks noGrp="1"/>
          </p:cNvSpPr>
          <p:nvPr>
            <p:ph idx="1"/>
          </p:nvPr>
        </p:nvSpPr>
        <p:spPr>
          <a:xfrm>
            <a:off x="820671" y="1228431"/>
            <a:ext cx="11085189" cy="225188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en-US" sz="2300" dirty="0" smtClean="0"/>
              <a:t>Division of a track into equal-sized </a:t>
            </a:r>
            <a:r>
              <a:rPr lang="en-US" altLang="en-US" sz="2300" b="1" dirty="0" smtClean="0"/>
              <a:t>disk blocks (or pages)</a:t>
            </a:r>
            <a:endParaRPr lang="en-US" altLang="en-US" sz="2300" dirty="0"/>
          </a:p>
          <a:p>
            <a:r>
              <a:rPr lang="en-US" altLang="en-US" sz="2300" dirty="0" smtClean="0"/>
              <a:t>Done by the operating system during formatting. </a:t>
            </a:r>
          </a:p>
          <a:p>
            <a:r>
              <a:rPr lang="en-US" altLang="en-US" sz="2300" dirty="0" smtClean="0"/>
              <a:t>Typical disk block range from 512 – 8192 bytes.</a:t>
            </a:r>
            <a:endParaRPr lang="en-US" altLang="en-US" sz="2300" dirty="0"/>
          </a:p>
          <a:p>
            <a:r>
              <a:rPr lang="en-US" altLang="en-US" sz="2300" dirty="0"/>
              <a:t>Whole blocks are transferred between disk and main memory for processing</a:t>
            </a:r>
            <a:r>
              <a:rPr lang="en-US" altLang="en-US" sz="2300" dirty="0" smtClean="0"/>
              <a:t>.</a:t>
            </a:r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pPr marL="1371600" lvl="3" indent="0">
              <a:buNone/>
            </a:pPr>
            <a:endParaRPr lang="en-US" sz="1300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393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6404" y="90014"/>
            <a:ext cx="10854894" cy="815056"/>
          </a:xfrm>
        </p:spPr>
        <p:txBody>
          <a:bodyPr>
            <a:normAutofit/>
          </a:bodyPr>
          <a:lstStyle/>
          <a:p>
            <a:r>
              <a:rPr lang="en-US" sz="3700" dirty="0" smtClean="0"/>
              <a:t>Secondary Storage Devices: Magnetic Disk </a:t>
            </a:r>
            <a:endParaRPr lang="en-US" sz="3700" dirty="0"/>
          </a:p>
        </p:txBody>
      </p:sp>
      <p:pic>
        <p:nvPicPr>
          <p:cNvPr id="5" name="Picture 4" descr="Pink tissue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493" y="912813"/>
            <a:ext cx="8898340" cy="594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32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6404" y="90014"/>
            <a:ext cx="10854894" cy="815056"/>
          </a:xfrm>
        </p:spPr>
        <p:txBody>
          <a:bodyPr>
            <a:normAutofit/>
          </a:bodyPr>
          <a:lstStyle/>
          <a:p>
            <a:r>
              <a:rPr lang="en-US" sz="3700" dirty="0" smtClean="0"/>
              <a:t>Accessing a Magnetic Disk </a:t>
            </a:r>
            <a:endParaRPr lang="en-US" sz="3700" dirty="0"/>
          </a:p>
        </p:txBody>
      </p:sp>
      <p:sp>
        <p:nvSpPr>
          <p:cNvPr id="6" name="Content Placeholder 13"/>
          <p:cNvSpPr>
            <a:spLocks noGrp="1"/>
          </p:cNvSpPr>
          <p:nvPr>
            <p:ph idx="1"/>
          </p:nvPr>
        </p:nvSpPr>
        <p:spPr>
          <a:xfrm>
            <a:off x="820671" y="1228430"/>
            <a:ext cx="11085189" cy="34527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altLang="en-US" sz="2300" dirty="0" smtClean="0"/>
              <a:t>A disk is a random access addressable device. </a:t>
            </a:r>
          </a:p>
          <a:p>
            <a:pPr>
              <a:spcAft>
                <a:spcPts val="1200"/>
              </a:spcAft>
            </a:pPr>
            <a:r>
              <a:rPr lang="en-US" altLang="en-US" sz="2300" dirty="0" smtClean="0"/>
              <a:t>Transfer between main memory and disk takes place in units of disk blocks.</a:t>
            </a:r>
            <a:endParaRPr lang="en-US" altLang="en-US" sz="2300" dirty="0"/>
          </a:p>
          <a:p>
            <a:pPr marL="0" indent="0">
              <a:buNone/>
            </a:pPr>
            <a:r>
              <a:rPr lang="en-US" altLang="en-US" sz="2300" dirty="0" smtClean="0"/>
              <a:t>Hardware address of a block is a combination of</a:t>
            </a:r>
          </a:p>
          <a:p>
            <a:pPr lvl="1"/>
            <a:r>
              <a:rPr lang="en-US" altLang="en-US" sz="2300" dirty="0" smtClean="0"/>
              <a:t>Cylinder number</a:t>
            </a:r>
          </a:p>
          <a:p>
            <a:pPr lvl="1"/>
            <a:r>
              <a:rPr lang="en-US" altLang="en-US" sz="2300" dirty="0" smtClean="0"/>
              <a:t>Track number </a:t>
            </a:r>
          </a:p>
          <a:p>
            <a:pPr lvl="1"/>
            <a:r>
              <a:rPr lang="en-US" altLang="en-US" sz="2300" dirty="0" smtClean="0"/>
              <a:t>Sector/block number within the track. </a:t>
            </a:r>
            <a:endParaRPr lang="en-US" sz="2300" dirty="0" smtClean="0"/>
          </a:p>
          <a:p>
            <a:pPr marL="0" indent="0">
              <a:buNone/>
            </a:pPr>
            <a:endParaRPr lang="en-US" sz="2100" dirty="0" smtClean="0"/>
          </a:p>
          <a:p>
            <a:pPr marL="1371600" lvl="3" indent="0">
              <a:buNone/>
            </a:pPr>
            <a:endParaRPr lang="en-US" sz="1300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81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6404" y="90014"/>
            <a:ext cx="10854894" cy="815056"/>
          </a:xfrm>
        </p:spPr>
        <p:txBody>
          <a:bodyPr>
            <a:normAutofit/>
          </a:bodyPr>
          <a:lstStyle/>
          <a:p>
            <a:r>
              <a:rPr lang="en-US" sz="3700" dirty="0" smtClean="0"/>
              <a:t>Accessing a Magnetic Disk </a:t>
            </a:r>
            <a:endParaRPr lang="en-US" sz="3700" dirty="0"/>
          </a:p>
        </p:txBody>
      </p:sp>
      <p:sp>
        <p:nvSpPr>
          <p:cNvPr id="6" name="Content Placeholder 13"/>
          <p:cNvSpPr>
            <a:spLocks noGrp="1"/>
          </p:cNvSpPr>
          <p:nvPr>
            <p:ph idx="1"/>
          </p:nvPr>
        </p:nvSpPr>
        <p:spPr>
          <a:xfrm>
            <a:off x="696404" y="1214782"/>
            <a:ext cx="11495596" cy="5035893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en-US" sz="2200" dirty="0" smtClean="0"/>
              <a:t>Step 1: Mechanically position the read/write head to correct track/cylinder.</a:t>
            </a:r>
          </a:p>
          <a:p>
            <a:pPr lvl="1">
              <a:spcAft>
                <a:spcPts val="1200"/>
              </a:spcAft>
            </a:pPr>
            <a:r>
              <a:rPr lang="en-US" altLang="en-US" sz="2200" dirty="0" smtClean="0"/>
              <a:t>Time required to do </a:t>
            </a:r>
            <a:r>
              <a:rPr lang="en-US" altLang="en-US" sz="2200" dirty="0" smtClean="0">
                <a:sym typeface="Wingdings" panose="05000000000000000000" pitchFamily="2" charset="2"/>
              </a:rPr>
              <a:t> </a:t>
            </a:r>
            <a:r>
              <a:rPr lang="en-US" altLang="en-US" sz="2200" b="1" dirty="0" smtClean="0">
                <a:sym typeface="Wingdings" panose="05000000000000000000" pitchFamily="2" charset="2"/>
              </a:rPr>
              <a:t>Seek time.</a:t>
            </a:r>
            <a:endParaRPr lang="en-US" altLang="en-US" sz="2200" b="1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altLang="en-US" sz="2200" dirty="0" smtClean="0"/>
              <a:t>Step 2: Beginning of the desired block rotates into position under the read/write  head. </a:t>
            </a:r>
          </a:p>
          <a:p>
            <a:pPr lvl="1">
              <a:spcAft>
                <a:spcPts val="1200"/>
              </a:spcAft>
            </a:pPr>
            <a:r>
              <a:rPr lang="en-US" altLang="en-US" sz="2200" dirty="0" smtClean="0"/>
              <a:t> Time required to do so </a:t>
            </a:r>
            <a:r>
              <a:rPr lang="en-US" altLang="en-US" sz="2200" dirty="0" smtClean="0">
                <a:sym typeface="Wingdings" panose="05000000000000000000" pitchFamily="2" charset="2"/>
              </a:rPr>
              <a:t> </a:t>
            </a:r>
            <a:r>
              <a:rPr lang="en-US" altLang="en-US" sz="2200" b="1" dirty="0" smtClean="0">
                <a:sym typeface="Wingdings" panose="05000000000000000000" pitchFamily="2" charset="2"/>
              </a:rPr>
              <a:t>Rotational delay or latency.</a:t>
            </a:r>
            <a:endParaRPr lang="en-US" altLang="en-US" sz="2200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altLang="en-US" sz="2200" dirty="0" smtClean="0"/>
              <a:t>Step 3: A block worth of data is transferred </a:t>
            </a:r>
          </a:p>
          <a:p>
            <a:pPr lvl="1">
              <a:spcAft>
                <a:spcPts val="1200"/>
              </a:spcAft>
            </a:pPr>
            <a:r>
              <a:rPr lang="en-US" altLang="en-US" sz="2200" dirty="0" smtClean="0"/>
              <a:t>Time required to do so </a:t>
            </a:r>
            <a:r>
              <a:rPr lang="en-US" altLang="en-US" sz="2200" dirty="0" smtClean="0">
                <a:sym typeface="Wingdings" panose="05000000000000000000" pitchFamily="2" charset="2"/>
              </a:rPr>
              <a:t> </a:t>
            </a:r>
            <a:r>
              <a:rPr lang="en-US" altLang="en-US" sz="2200" b="1" dirty="0" smtClean="0">
                <a:sym typeface="Wingdings" panose="05000000000000000000" pitchFamily="2" charset="2"/>
              </a:rPr>
              <a:t>Block transfer time. </a:t>
            </a:r>
            <a:endParaRPr lang="en-US" altLang="en-US" sz="2200" dirty="0" smtClean="0"/>
          </a:p>
          <a:p>
            <a:pPr marL="0" indent="0">
              <a:buNone/>
            </a:pPr>
            <a:r>
              <a:rPr lang="en-US" sz="2100" dirty="0" smtClean="0"/>
              <a:t>Total time required = Seek time + Rotational delay + Block transfer time. </a:t>
            </a:r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r>
              <a:rPr lang="en-US" sz="2100" dirty="0" smtClean="0"/>
              <a:t>Seek time and rotational delay are much larger than the block transfer time. </a:t>
            </a:r>
          </a:p>
          <a:p>
            <a:pPr marL="1371600" lvl="3" indent="0">
              <a:buNone/>
            </a:pPr>
            <a:endParaRPr lang="en-US" sz="1300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733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6404" y="90014"/>
            <a:ext cx="10854894" cy="815056"/>
          </a:xfrm>
        </p:spPr>
        <p:txBody>
          <a:bodyPr>
            <a:normAutofit/>
          </a:bodyPr>
          <a:lstStyle/>
          <a:p>
            <a:r>
              <a:rPr lang="en-US" sz="3700" dirty="0" smtClean="0"/>
              <a:t>Double Buffering</a:t>
            </a:r>
            <a:endParaRPr lang="en-US" sz="3700" dirty="0"/>
          </a:p>
        </p:txBody>
      </p:sp>
      <p:sp>
        <p:nvSpPr>
          <p:cNvPr id="6" name="Content Placeholder 13"/>
          <p:cNvSpPr>
            <a:spLocks noGrp="1"/>
          </p:cNvSpPr>
          <p:nvPr>
            <p:ph idx="1"/>
          </p:nvPr>
        </p:nvSpPr>
        <p:spPr>
          <a:xfrm>
            <a:off x="696404" y="905070"/>
            <a:ext cx="11495596" cy="1101151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en-US" sz="2200" dirty="0" smtClean="0"/>
              <a:t>A technique used for processes running concurrently in an interleaved fashion.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en-US" sz="2200" dirty="0" smtClean="0"/>
              <a:t>Made possible as we typically have an independent I/O processor.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111" y="2006220"/>
            <a:ext cx="9281639" cy="485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933012" y="2637270"/>
            <a:ext cx="10095346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Placing Files Records on Disk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9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6404" y="90014"/>
            <a:ext cx="10854894" cy="815056"/>
          </a:xfrm>
        </p:spPr>
        <p:txBody>
          <a:bodyPr>
            <a:normAutofit/>
          </a:bodyPr>
          <a:lstStyle/>
          <a:p>
            <a:r>
              <a:rPr lang="en-US" sz="3700" dirty="0" smtClean="0"/>
              <a:t>Types of Records </a:t>
            </a:r>
            <a:endParaRPr lang="en-US" sz="3700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696404" y="1074761"/>
            <a:ext cx="10999727" cy="385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chemeClr val="tx1"/>
                </a:solidFill>
              </a:rPr>
              <a:t>Records contain fields which have values of a particular type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300" dirty="0" smtClean="0">
                <a:solidFill>
                  <a:schemeClr val="tx1"/>
                </a:solidFill>
              </a:rPr>
              <a:t>E.g., amount, date, time, age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chemeClr val="tx1"/>
                </a:solidFill>
              </a:rPr>
              <a:t>Records may be of fixed length or of variable length.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30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300" dirty="0" smtClean="0">
                <a:solidFill>
                  <a:schemeClr val="tx1"/>
                </a:solidFill>
              </a:rPr>
              <a:t>Variable Length Records can be due to: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chemeClr val="tx1"/>
                </a:solidFill>
              </a:rPr>
              <a:t>Variable length fields (</a:t>
            </a:r>
            <a:r>
              <a:rPr lang="en-US" altLang="en-US" sz="2300" dirty="0" err="1" smtClean="0">
                <a:solidFill>
                  <a:schemeClr val="tx1"/>
                </a:solidFill>
              </a:rPr>
              <a:t>e.g</a:t>
            </a:r>
            <a:r>
              <a:rPr lang="en-US" altLang="en-US" sz="2300" dirty="0" smtClean="0">
                <a:solidFill>
                  <a:schemeClr val="tx1"/>
                </a:solidFill>
              </a:rPr>
              <a:t>, varchar).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chemeClr val="tx1"/>
                </a:solidFill>
              </a:rPr>
              <a:t>Some </a:t>
            </a:r>
            <a:r>
              <a:rPr lang="en-US" altLang="en-US" sz="2300" dirty="0">
                <a:solidFill>
                  <a:schemeClr val="tx1"/>
                </a:solidFill>
              </a:rPr>
              <a:t>f</a:t>
            </a:r>
            <a:r>
              <a:rPr lang="en-US" altLang="en-US" sz="2300" dirty="0" smtClean="0">
                <a:solidFill>
                  <a:schemeClr val="tx1"/>
                </a:solidFill>
              </a:rPr>
              <a:t>ields may have multiple values.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chemeClr val="tx1"/>
                </a:solidFill>
              </a:rPr>
              <a:t>Some fields may be optional.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chemeClr val="tx1"/>
                </a:solidFill>
              </a:rPr>
              <a:t>We can have different kind of records.</a:t>
            </a:r>
          </a:p>
        </p:txBody>
      </p:sp>
    </p:spTree>
    <p:extLst>
      <p:ext uri="{BB962C8B-B14F-4D97-AF65-F5344CB8AC3E}">
        <p14:creationId xmlns:p14="http://schemas.microsoft.com/office/powerpoint/2010/main" val="364642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85800" y="1268408"/>
            <a:ext cx="11353800" cy="25737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100" dirty="0" smtClean="0"/>
              <a:t>4 homework assignments (10% each) to be done in a team (2 students only)</a:t>
            </a:r>
          </a:p>
          <a:p>
            <a:pPr lvl="1">
              <a:spcBef>
                <a:spcPts val="0"/>
              </a:spcBef>
            </a:pPr>
            <a:r>
              <a:rPr lang="en-US" sz="2100" dirty="0" smtClean="0"/>
              <a:t>containing both textbook and programming parts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100" dirty="0" smtClean="0"/>
          </a:p>
          <a:p>
            <a:pPr>
              <a:spcBef>
                <a:spcPts val="0"/>
              </a:spcBef>
            </a:pPr>
            <a:r>
              <a:rPr lang="en-US" sz="2100" dirty="0" smtClean="0"/>
              <a:t>2 Exams  (15% and 20%)</a:t>
            </a:r>
          </a:p>
          <a:p>
            <a:pPr marL="0" indent="0">
              <a:spcBef>
                <a:spcPts val="0"/>
              </a:spcBef>
              <a:buNone/>
            </a:pPr>
            <a:endParaRPr lang="en-US" sz="2100" dirty="0" smtClean="0"/>
          </a:p>
          <a:p>
            <a:pPr>
              <a:spcBef>
                <a:spcPts val="0"/>
              </a:spcBef>
            </a:pPr>
            <a:r>
              <a:rPr lang="en-US" sz="2100" dirty="0" smtClean="0"/>
              <a:t>2 Quizzes (9% each)</a:t>
            </a:r>
          </a:p>
          <a:p>
            <a:pPr marL="0" indent="0">
              <a:spcBef>
                <a:spcPts val="0"/>
              </a:spcBef>
              <a:buNone/>
            </a:pPr>
            <a:endParaRPr lang="en-US" sz="2100" dirty="0" smtClean="0"/>
          </a:p>
          <a:p>
            <a:pPr>
              <a:spcBef>
                <a:spcPts val="0"/>
              </a:spcBef>
            </a:pPr>
            <a:r>
              <a:rPr lang="en-US" sz="2100" dirty="0" smtClean="0"/>
              <a:t>A teaser presentation  7% to be done in a team of 2 students.  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5800" y="121508"/>
            <a:ext cx="10515600" cy="100428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Deliverables 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256710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6404" y="90014"/>
            <a:ext cx="10854894" cy="815056"/>
          </a:xfrm>
        </p:spPr>
        <p:txBody>
          <a:bodyPr>
            <a:normAutofit/>
          </a:bodyPr>
          <a:lstStyle/>
          <a:p>
            <a:r>
              <a:rPr lang="en-US" sz="3700" dirty="0" smtClean="0"/>
              <a:t>How to put these on a disk?</a:t>
            </a:r>
            <a:endParaRPr lang="en-US" sz="3700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696404" y="1074761"/>
            <a:ext cx="10999727" cy="385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300" dirty="0">
                <a:solidFill>
                  <a:schemeClr val="tx1"/>
                </a:solidFill>
              </a:rPr>
              <a:t>F</a:t>
            </a:r>
            <a:r>
              <a:rPr lang="en-US" altLang="en-US" sz="2300" dirty="0" smtClean="0">
                <a:solidFill>
                  <a:schemeClr val="tx1"/>
                </a:solidFill>
              </a:rPr>
              <a:t>ixed length records </a:t>
            </a:r>
            <a:r>
              <a:rPr lang="en-US" altLang="en-US" sz="23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Each field can be easily identified from first byte.</a:t>
            </a:r>
            <a:endParaRPr lang="en-US" altLang="en-US" sz="230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30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300" dirty="0" smtClean="0">
                <a:solidFill>
                  <a:schemeClr val="tx1"/>
                </a:solidFill>
              </a:rPr>
              <a:t>Handling Variable Length Records 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3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chemeClr val="tx1"/>
                </a:solidFill>
              </a:rPr>
              <a:t>Variable length fields (</a:t>
            </a:r>
            <a:r>
              <a:rPr lang="en-US" altLang="en-US" sz="2300" dirty="0" err="1" smtClean="0">
                <a:solidFill>
                  <a:schemeClr val="tx1"/>
                </a:solidFill>
              </a:rPr>
              <a:t>e.g</a:t>
            </a:r>
            <a:r>
              <a:rPr lang="en-US" altLang="en-US" sz="2300" dirty="0" smtClean="0">
                <a:solidFill>
                  <a:schemeClr val="tx1"/>
                </a:solidFill>
              </a:rPr>
              <a:t>, varchar).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chemeClr val="tx1"/>
                </a:solidFill>
              </a:rPr>
              <a:t>Some </a:t>
            </a:r>
            <a:r>
              <a:rPr lang="en-US" altLang="en-US" sz="2300" dirty="0">
                <a:solidFill>
                  <a:schemeClr val="tx1"/>
                </a:solidFill>
              </a:rPr>
              <a:t>f</a:t>
            </a:r>
            <a:r>
              <a:rPr lang="en-US" altLang="en-US" sz="2300" dirty="0" smtClean="0">
                <a:solidFill>
                  <a:schemeClr val="tx1"/>
                </a:solidFill>
              </a:rPr>
              <a:t>ields may have multiple values.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chemeClr val="tx1"/>
                </a:solidFill>
              </a:rPr>
              <a:t>Some fields may be optional.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chemeClr val="tx1"/>
                </a:solidFill>
              </a:rPr>
              <a:t>We can have different kind of records.</a:t>
            </a:r>
          </a:p>
        </p:txBody>
      </p:sp>
    </p:spTree>
    <p:extLst>
      <p:ext uri="{BB962C8B-B14F-4D97-AF65-F5344CB8AC3E}">
        <p14:creationId xmlns:p14="http://schemas.microsoft.com/office/powerpoint/2010/main" val="147445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6404" y="90014"/>
            <a:ext cx="10854894" cy="815056"/>
          </a:xfrm>
        </p:spPr>
        <p:txBody>
          <a:bodyPr>
            <a:normAutofit/>
          </a:bodyPr>
          <a:lstStyle/>
          <a:p>
            <a:r>
              <a:rPr lang="en-US" sz="3700" dirty="0" smtClean="0"/>
              <a:t>How to put these on a disk?</a:t>
            </a:r>
            <a:endParaRPr lang="en-US" sz="3700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696404" y="1074761"/>
            <a:ext cx="11299978" cy="385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300" dirty="0">
                <a:solidFill>
                  <a:schemeClr val="tx1"/>
                </a:solidFill>
              </a:rPr>
              <a:t>F</a:t>
            </a:r>
            <a:r>
              <a:rPr lang="en-US" altLang="en-US" sz="2300" dirty="0" smtClean="0">
                <a:solidFill>
                  <a:schemeClr val="tx1"/>
                </a:solidFill>
              </a:rPr>
              <a:t>ixed length records </a:t>
            </a:r>
            <a:r>
              <a:rPr lang="en-US" altLang="en-US" sz="23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Each field can be easily identified from first byte.</a:t>
            </a:r>
            <a:endParaRPr lang="en-US" altLang="en-US" sz="230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30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300" dirty="0" smtClean="0">
                <a:solidFill>
                  <a:schemeClr val="tx1"/>
                </a:solidFill>
              </a:rPr>
              <a:t>Handling Variable Length Records 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3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chemeClr val="tx1"/>
                </a:solidFill>
              </a:rPr>
              <a:t>Variable length fields (</a:t>
            </a:r>
            <a:r>
              <a:rPr lang="en-US" altLang="en-US" sz="2300" dirty="0" err="1" smtClean="0">
                <a:solidFill>
                  <a:schemeClr val="tx1"/>
                </a:solidFill>
              </a:rPr>
              <a:t>e.g</a:t>
            </a:r>
            <a:r>
              <a:rPr lang="en-US" altLang="en-US" sz="2300" dirty="0" smtClean="0">
                <a:solidFill>
                  <a:schemeClr val="tx1"/>
                </a:solidFill>
              </a:rPr>
              <a:t>, varchar)  </a:t>
            </a:r>
            <a:r>
              <a:rPr lang="en-US" altLang="en-US" sz="23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Separator character after the field</a:t>
            </a:r>
            <a:endParaRPr lang="en-US" altLang="en-US" sz="23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chemeClr val="tx1"/>
                </a:solidFill>
              </a:rPr>
              <a:t>Some </a:t>
            </a:r>
            <a:r>
              <a:rPr lang="en-US" altLang="en-US" sz="2300" dirty="0">
                <a:solidFill>
                  <a:schemeClr val="tx1"/>
                </a:solidFill>
              </a:rPr>
              <a:t>f</a:t>
            </a:r>
            <a:r>
              <a:rPr lang="en-US" altLang="en-US" sz="2300" dirty="0" smtClean="0">
                <a:solidFill>
                  <a:schemeClr val="tx1"/>
                </a:solidFill>
              </a:rPr>
              <a:t>ields may have multiple values.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chemeClr val="tx1"/>
                </a:solidFill>
              </a:rPr>
              <a:t>Some fields may be optional.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chemeClr val="tx1"/>
                </a:solidFill>
              </a:rPr>
              <a:t>Different kinds of records.</a:t>
            </a:r>
          </a:p>
        </p:txBody>
      </p:sp>
    </p:spTree>
    <p:extLst>
      <p:ext uri="{BB962C8B-B14F-4D97-AF65-F5344CB8AC3E}">
        <p14:creationId xmlns:p14="http://schemas.microsoft.com/office/powerpoint/2010/main" val="68048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6404" y="90014"/>
            <a:ext cx="10854894" cy="815056"/>
          </a:xfrm>
        </p:spPr>
        <p:txBody>
          <a:bodyPr>
            <a:normAutofit/>
          </a:bodyPr>
          <a:lstStyle/>
          <a:p>
            <a:r>
              <a:rPr lang="en-US" sz="3700" dirty="0" smtClean="0"/>
              <a:t>How to put these on a disk?</a:t>
            </a:r>
            <a:endParaRPr lang="en-US" sz="3700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696404" y="1074761"/>
            <a:ext cx="11299978" cy="385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300" dirty="0">
                <a:solidFill>
                  <a:schemeClr val="tx1"/>
                </a:solidFill>
              </a:rPr>
              <a:t>F</a:t>
            </a:r>
            <a:r>
              <a:rPr lang="en-US" altLang="en-US" sz="2300" dirty="0" smtClean="0">
                <a:solidFill>
                  <a:schemeClr val="tx1"/>
                </a:solidFill>
              </a:rPr>
              <a:t>ixed length records </a:t>
            </a:r>
            <a:r>
              <a:rPr lang="en-US" altLang="en-US" sz="23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Each field can be easily identified from first byte.</a:t>
            </a:r>
            <a:endParaRPr lang="en-US" altLang="en-US" sz="230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30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300" dirty="0" smtClean="0">
                <a:solidFill>
                  <a:schemeClr val="tx1"/>
                </a:solidFill>
              </a:rPr>
              <a:t>Handling Variable Length Records 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3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chemeClr val="tx1"/>
                </a:solidFill>
              </a:rPr>
              <a:t>Variable length fields (</a:t>
            </a:r>
            <a:r>
              <a:rPr lang="en-US" altLang="en-US" sz="2300" dirty="0" err="1" smtClean="0">
                <a:solidFill>
                  <a:schemeClr val="tx1"/>
                </a:solidFill>
              </a:rPr>
              <a:t>e.g</a:t>
            </a:r>
            <a:r>
              <a:rPr lang="en-US" altLang="en-US" sz="2300" dirty="0" smtClean="0">
                <a:solidFill>
                  <a:schemeClr val="tx1"/>
                </a:solidFill>
              </a:rPr>
              <a:t>, varchar).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chemeClr val="tx1"/>
                </a:solidFill>
              </a:rPr>
              <a:t>Fields may have multiple values. </a:t>
            </a:r>
            <a:r>
              <a:rPr lang="en-US" altLang="en-US" sz="23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300" dirty="0" smtClean="0">
                <a:solidFill>
                  <a:schemeClr val="tx1"/>
                </a:solidFill>
                <a:sym typeface="Wingdings" panose="05000000000000000000" pitchFamily="2" charset="2"/>
              </a:rPr>
              <a:t>Two separator characters </a:t>
            </a:r>
            <a:endParaRPr lang="en-US" altLang="en-US" sz="23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chemeClr val="tx1"/>
                </a:solidFill>
              </a:rPr>
              <a:t>Some fields may be optional.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chemeClr val="tx1"/>
                </a:solidFill>
              </a:rPr>
              <a:t>Different kinds of records.</a:t>
            </a:r>
          </a:p>
        </p:txBody>
      </p:sp>
    </p:spTree>
    <p:extLst>
      <p:ext uri="{BB962C8B-B14F-4D97-AF65-F5344CB8AC3E}">
        <p14:creationId xmlns:p14="http://schemas.microsoft.com/office/powerpoint/2010/main" val="419786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6404" y="90014"/>
            <a:ext cx="10854894" cy="815056"/>
          </a:xfrm>
        </p:spPr>
        <p:txBody>
          <a:bodyPr>
            <a:normAutofit/>
          </a:bodyPr>
          <a:lstStyle/>
          <a:p>
            <a:r>
              <a:rPr lang="en-US" sz="3700" dirty="0" smtClean="0"/>
              <a:t>How to put these on a disk?</a:t>
            </a:r>
            <a:endParaRPr lang="en-US" sz="3700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696404" y="1074761"/>
            <a:ext cx="11299978" cy="385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300" dirty="0">
                <a:solidFill>
                  <a:schemeClr val="tx1"/>
                </a:solidFill>
              </a:rPr>
              <a:t>F</a:t>
            </a:r>
            <a:r>
              <a:rPr lang="en-US" altLang="en-US" sz="2300" dirty="0" smtClean="0">
                <a:solidFill>
                  <a:schemeClr val="tx1"/>
                </a:solidFill>
              </a:rPr>
              <a:t>ixed length records </a:t>
            </a:r>
            <a:r>
              <a:rPr lang="en-US" altLang="en-US" sz="23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Each field can be easily identified from first byte.</a:t>
            </a:r>
            <a:endParaRPr lang="en-US" altLang="en-US" sz="230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30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300" dirty="0" smtClean="0">
                <a:solidFill>
                  <a:schemeClr val="tx1"/>
                </a:solidFill>
              </a:rPr>
              <a:t>Handling Variable Length Records 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3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chemeClr val="tx1"/>
                </a:solidFill>
              </a:rPr>
              <a:t>Variable length fields (</a:t>
            </a:r>
            <a:r>
              <a:rPr lang="en-US" altLang="en-US" sz="2300" dirty="0" err="1" smtClean="0">
                <a:solidFill>
                  <a:schemeClr val="tx1"/>
                </a:solidFill>
              </a:rPr>
              <a:t>e.g</a:t>
            </a:r>
            <a:r>
              <a:rPr lang="en-US" altLang="en-US" sz="2300" dirty="0" smtClean="0">
                <a:solidFill>
                  <a:schemeClr val="tx1"/>
                </a:solidFill>
              </a:rPr>
              <a:t>, varchar).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chemeClr val="tx1"/>
                </a:solidFill>
              </a:rPr>
              <a:t>Fields may have multiple values.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chemeClr val="tx1"/>
                </a:solidFill>
              </a:rPr>
              <a:t>Some fields may be optional.      </a:t>
            </a:r>
            <a:r>
              <a:rPr lang="en-US" altLang="en-US" sz="23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Store &lt;field-name , field-value&gt; </a:t>
            </a:r>
            <a:endParaRPr lang="en-US" altLang="en-US" sz="23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chemeClr val="tx1"/>
                </a:solidFill>
              </a:rPr>
              <a:t>Different kinds of records.</a:t>
            </a:r>
          </a:p>
        </p:txBody>
      </p:sp>
    </p:spTree>
    <p:extLst>
      <p:ext uri="{BB962C8B-B14F-4D97-AF65-F5344CB8AC3E}">
        <p14:creationId xmlns:p14="http://schemas.microsoft.com/office/powerpoint/2010/main" val="32806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6404" y="90014"/>
            <a:ext cx="10854894" cy="815056"/>
          </a:xfrm>
        </p:spPr>
        <p:txBody>
          <a:bodyPr>
            <a:normAutofit/>
          </a:bodyPr>
          <a:lstStyle/>
          <a:p>
            <a:r>
              <a:rPr lang="en-US" sz="3700" dirty="0" smtClean="0"/>
              <a:t>How to put these on a disk?</a:t>
            </a:r>
            <a:endParaRPr lang="en-US" sz="3700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696404" y="1074761"/>
            <a:ext cx="11299978" cy="385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300" dirty="0">
                <a:solidFill>
                  <a:schemeClr val="tx1"/>
                </a:solidFill>
              </a:rPr>
              <a:t>F</a:t>
            </a:r>
            <a:r>
              <a:rPr lang="en-US" altLang="en-US" sz="2300" dirty="0" smtClean="0">
                <a:solidFill>
                  <a:schemeClr val="tx1"/>
                </a:solidFill>
              </a:rPr>
              <a:t>ixed length records </a:t>
            </a:r>
            <a:r>
              <a:rPr lang="en-US" altLang="en-US" sz="23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Each field can be easily identified from first byte.</a:t>
            </a:r>
            <a:endParaRPr lang="en-US" altLang="en-US" sz="230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30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300" dirty="0" smtClean="0">
                <a:solidFill>
                  <a:schemeClr val="tx1"/>
                </a:solidFill>
              </a:rPr>
              <a:t>Handling Variable Length Records 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3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chemeClr val="tx1"/>
                </a:solidFill>
              </a:rPr>
              <a:t>Variable length fields (</a:t>
            </a:r>
            <a:r>
              <a:rPr lang="en-US" altLang="en-US" sz="2300" dirty="0" err="1" smtClean="0">
                <a:solidFill>
                  <a:schemeClr val="tx1"/>
                </a:solidFill>
              </a:rPr>
              <a:t>e.g</a:t>
            </a:r>
            <a:r>
              <a:rPr lang="en-US" altLang="en-US" sz="2300" dirty="0" smtClean="0">
                <a:solidFill>
                  <a:schemeClr val="tx1"/>
                </a:solidFill>
              </a:rPr>
              <a:t>, varchar).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chemeClr val="tx1"/>
                </a:solidFill>
              </a:rPr>
              <a:t>Fields may have multiple values.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chemeClr val="tx1"/>
                </a:solidFill>
              </a:rPr>
              <a:t>Some fields may be optional. </a:t>
            </a:r>
            <a:r>
              <a:rPr lang="en-US" altLang="en-US" sz="23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en-US" altLang="en-US" sz="23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chemeClr val="tx1"/>
                </a:solidFill>
              </a:rPr>
              <a:t>Different kinds of records         </a:t>
            </a:r>
            <a:r>
              <a:rPr lang="en-US" altLang="en-US" sz="23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Include a record-type character. </a:t>
            </a:r>
            <a:endParaRPr lang="en-US" altLang="en-US" sz="23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7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6404" y="90014"/>
            <a:ext cx="10854894" cy="815056"/>
          </a:xfrm>
        </p:spPr>
        <p:txBody>
          <a:bodyPr>
            <a:normAutofit/>
          </a:bodyPr>
          <a:lstStyle/>
          <a:p>
            <a:r>
              <a:rPr lang="en-US" sz="3700" dirty="0" smtClean="0"/>
              <a:t>Blocking</a:t>
            </a:r>
            <a:endParaRPr lang="en-US" sz="3700" dirty="0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815892" y="1102056"/>
            <a:ext cx="1092118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300" b="1" dirty="0" smtClean="0">
                <a:solidFill>
                  <a:schemeClr val="tx1"/>
                </a:solidFill>
              </a:rPr>
              <a:t>Blocking</a:t>
            </a:r>
            <a:r>
              <a:rPr lang="en-US" altLang="en-US" sz="2300" dirty="0" smtClean="0">
                <a:solidFill>
                  <a:schemeClr val="tx1"/>
                </a:solidFill>
              </a:rPr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chemeClr val="tx1"/>
                </a:solidFill>
              </a:rPr>
              <a:t>Refers to storing a number of records in one block on the disk.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chemeClr val="tx1"/>
                </a:solidFill>
              </a:rPr>
              <a:t>Blocking factor (</a:t>
            </a:r>
            <a:r>
              <a:rPr lang="en-US" altLang="en-US" sz="2300" b="1" dirty="0" err="1" smtClean="0">
                <a:solidFill>
                  <a:schemeClr val="tx1"/>
                </a:solidFill>
              </a:rPr>
              <a:t>bfr</a:t>
            </a:r>
            <a:r>
              <a:rPr lang="en-US" altLang="en-US" sz="2300" dirty="0" smtClean="0">
                <a:solidFill>
                  <a:schemeClr val="tx1"/>
                </a:solidFill>
              </a:rPr>
              <a:t>) refers to the number of records per block.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chemeClr val="tx1"/>
                </a:solidFill>
              </a:rPr>
              <a:t>There may be empty space in a block if an integral number of records do not fit in one block.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b="1" dirty="0" smtClean="0">
                <a:solidFill>
                  <a:schemeClr val="tx1"/>
                </a:solidFill>
              </a:rPr>
              <a:t>Spanned Records</a:t>
            </a:r>
            <a:r>
              <a:rPr lang="en-US" altLang="en-US" sz="2300" dirty="0" smtClean="0">
                <a:solidFill>
                  <a:schemeClr val="tx1"/>
                </a:solidFill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chemeClr val="tx1"/>
                </a:solidFill>
              </a:rPr>
              <a:t>Refers to records that exceed the size of one or more blocks and hence span a number of blocks.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b="1" dirty="0" smtClean="0">
                <a:solidFill>
                  <a:schemeClr val="tx1"/>
                </a:solidFill>
              </a:rPr>
              <a:t>Variable vs Fixed length records.</a:t>
            </a:r>
          </a:p>
        </p:txBody>
      </p:sp>
    </p:spTree>
    <p:extLst>
      <p:ext uri="{BB962C8B-B14F-4D97-AF65-F5344CB8AC3E}">
        <p14:creationId xmlns:p14="http://schemas.microsoft.com/office/powerpoint/2010/main" val="281263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6404" y="90014"/>
            <a:ext cx="10854894" cy="815056"/>
          </a:xfrm>
        </p:spPr>
        <p:txBody>
          <a:bodyPr>
            <a:normAutofit/>
          </a:bodyPr>
          <a:lstStyle/>
          <a:p>
            <a:r>
              <a:rPr lang="en-US" sz="3700" dirty="0" smtClean="0"/>
              <a:t>Files of Records</a:t>
            </a:r>
            <a:endParaRPr lang="en-US" sz="3700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829540" y="1102057"/>
            <a:ext cx="1052539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 dirty="0" smtClean="0">
                <a:solidFill>
                  <a:schemeClr val="tx1"/>
                </a:solidFill>
              </a:rPr>
              <a:t>File records can be </a:t>
            </a:r>
            <a:r>
              <a:rPr lang="en-US" altLang="en-US" sz="2400" b="1" dirty="0" err="1" smtClean="0">
                <a:solidFill>
                  <a:schemeClr val="tx1"/>
                </a:solidFill>
              </a:rPr>
              <a:t>unspanned</a:t>
            </a:r>
            <a:r>
              <a:rPr lang="en-US" altLang="en-US" sz="2400" dirty="0" smtClean="0">
                <a:solidFill>
                  <a:schemeClr val="tx1"/>
                </a:solidFill>
              </a:rPr>
              <a:t> or 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spanned</a:t>
            </a:r>
            <a:r>
              <a:rPr lang="en-US" altLang="en-US" sz="2400" dirty="0" smtClean="0">
                <a:solidFill>
                  <a:schemeClr val="tx1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200" b="1" dirty="0" err="1" smtClean="0">
                <a:solidFill>
                  <a:schemeClr val="tx1"/>
                </a:solidFill>
              </a:rPr>
              <a:t>Unspanned</a:t>
            </a:r>
            <a:r>
              <a:rPr lang="en-US" altLang="en-US" sz="2200" dirty="0" smtClean="0">
                <a:solidFill>
                  <a:schemeClr val="tx1"/>
                </a:solidFill>
              </a:rPr>
              <a:t>: no record can span two blocks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200" b="1" dirty="0" smtClean="0">
                <a:solidFill>
                  <a:schemeClr val="tx1"/>
                </a:solidFill>
              </a:rPr>
              <a:t>Spanned</a:t>
            </a:r>
            <a:r>
              <a:rPr lang="en-US" altLang="en-US" sz="2200" dirty="0" smtClean="0">
                <a:solidFill>
                  <a:schemeClr val="tx1"/>
                </a:solidFill>
              </a:rPr>
              <a:t>: a record can be stored in more than one block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 dirty="0" smtClean="0">
                <a:solidFill>
                  <a:schemeClr val="tx1"/>
                </a:solidFill>
              </a:rPr>
              <a:t>The physical disk blocks that are allocated to hold the records of a file can be </a:t>
            </a:r>
            <a:r>
              <a:rPr lang="en-US" altLang="en-US" sz="2400" i="1" dirty="0" smtClean="0">
                <a:solidFill>
                  <a:schemeClr val="tx1"/>
                </a:solidFill>
              </a:rPr>
              <a:t>contiguous, linked, or indexed</a:t>
            </a:r>
            <a:r>
              <a:rPr lang="en-US" altLang="en-US" sz="2400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 dirty="0" smtClean="0">
                <a:solidFill>
                  <a:schemeClr val="tx1"/>
                </a:solidFill>
              </a:rPr>
              <a:t>In a file of fixed-length records, all records have the same format. Usually,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unspanned</a:t>
            </a:r>
            <a:r>
              <a:rPr lang="en-US" altLang="en-US" sz="2400" dirty="0" smtClean="0">
                <a:solidFill>
                  <a:schemeClr val="tx1"/>
                </a:solidFill>
              </a:rPr>
              <a:t> blocking is used with such files.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 dirty="0" smtClean="0">
                <a:solidFill>
                  <a:schemeClr val="tx1"/>
                </a:solidFill>
              </a:rPr>
              <a:t>Files of variable-length records require additional information to be stored in each record, such as 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separator</a:t>
            </a:r>
            <a:r>
              <a:rPr lang="en-US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characters</a:t>
            </a:r>
            <a:r>
              <a:rPr lang="en-US" altLang="en-US" sz="2400" dirty="0" smtClean="0">
                <a:solidFill>
                  <a:schemeClr val="tx1"/>
                </a:solidFill>
              </a:rPr>
              <a:t> and 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field types</a:t>
            </a:r>
            <a:r>
              <a:rPr lang="en-US" altLang="en-US" sz="2400" dirty="0" smtClean="0">
                <a:solidFill>
                  <a:schemeClr val="tx1"/>
                </a:solidFill>
              </a:rPr>
              <a:t>.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200" dirty="0" smtClean="0">
                <a:solidFill>
                  <a:schemeClr val="tx1"/>
                </a:solidFill>
              </a:rPr>
              <a:t>Usually spanned blocking is used with such files. </a:t>
            </a:r>
          </a:p>
        </p:txBody>
      </p:sp>
    </p:spTree>
    <p:extLst>
      <p:ext uri="{BB962C8B-B14F-4D97-AF65-F5344CB8AC3E}">
        <p14:creationId xmlns:p14="http://schemas.microsoft.com/office/powerpoint/2010/main" val="363122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6404" y="90014"/>
            <a:ext cx="10854894" cy="815056"/>
          </a:xfrm>
        </p:spPr>
        <p:txBody>
          <a:bodyPr>
            <a:normAutofit/>
          </a:bodyPr>
          <a:lstStyle/>
          <a:p>
            <a:r>
              <a:rPr lang="en-US" sz="3700" dirty="0" smtClean="0"/>
              <a:t>Files of Unordered Records</a:t>
            </a:r>
            <a:endParaRPr lang="en-US" sz="3700" dirty="0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979665" y="1006521"/>
            <a:ext cx="10948478" cy="497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300" dirty="0" smtClean="0">
                <a:solidFill>
                  <a:schemeClr val="tx1"/>
                </a:solidFill>
              </a:rPr>
              <a:t>Also called a </a:t>
            </a:r>
            <a:r>
              <a:rPr lang="en-US" altLang="en-US" sz="2300" b="1" dirty="0" smtClean="0">
                <a:solidFill>
                  <a:schemeClr val="tx1"/>
                </a:solidFill>
              </a:rPr>
              <a:t>heap</a:t>
            </a:r>
            <a:r>
              <a:rPr lang="en-US" altLang="en-US" sz="2300" dirty="0" smtClean="0">
                <a:solidFill>
                  <a:schemeClr val="tx1"/>
                </a:solidFill>
              </a:rPr>
              <a:t> or a </a:t>
            </a:r>
            <a:r>
              <a:rPr lang="en-US" altLang="en-US" sz="2300" b="1" dirty="0" smtClean="0">
                <a:solidFill>
                  <a:schemeClr val="tx1"/>
                </a:solidFill>
              </a:rPr>
              <a:t>pile</a:t>
            </a:r>
            <a:r>
              <a:rPr lang="en-US" altLang="en-US" sz="2300" dirty="0" smtClean="0">
                <a:solidFill>
                  <a:schemeClr val="tx1"/>
                </a:solidFill>
              </a:rPr>
              <a:t> file.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300" dirty="0" smtClean="0">
                <a:solidFill>
                  <a:schemeClr val="tx1"/>
                </a:solidFill>
              </a:rPr>
              <a:t>New records are inserted at the end of the file.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300" dirty="0" smtClean="0">
                <a:solidFill>
                  <a:schemeClr val="tx1"/>
                </a:solidFill>
              </a:rPr>
              <a:t>A </a:t>
            </a:r>
            <a:r>
              <a:rPr lang="en-US" altLang="en-US" sz="2300" b="1" dirty="0" smtClean="0">
                <a:solidFill>
                  <a:schemeClr val="tx1"/>
                </a:solidFill>
              </a:rPr>
              <a:t>linear search</a:t>
            </a:r>
            <a:r>
              <a:rPr lang="en-US" altLang="en-US" sz="2300" dirty="0" smtClean="0">
                <a:solidFill>
                  <a:schemeClr val="tx1"/>
                </a:solidFill>
              </a:rPr>
              <a:t> through the file records is necessary to search for a record.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300" dirty="0" smtClean="0">
                <a:solidFill>
                  <a:schemeClr val="tx1"/>
                </a:solidFill>
              </a:rPr>
              <a:t>This requires reading and searching half the file blocks on the average, and is hence quite expensive.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300" dirty="0" smtClean="0">
                <a:solidFill>
                  <a:schemeClr val="tx1"/>
                </a:solidFill>
              </a:rPr>
              <a:t>Record insertion is quite efficient.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300" dirty="0" smtClean="0">
                <a:solidFill>
                  <a:schemeClr val="tx1"/>
                </a:solidFill>
              </a:rPr>
              <a:t>Reading the records in order of a particular field requires sorting the file records.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300" dirty="0" smtClean="0">
                <a:solidFill>
                  <a:srgbClr val="FF0000"/>
                </a:solidFill>
              </a:rPr>
              <a:t>What about deletion</a:t>
            </a:r>
            <a:r>
              <a:rPr lang="en-US" altLang="en-US" sz="2300" dirty="0" smtClean="0">
                <a:solidFill>
                  <a:srgbClr val="FF0000"/>
                </a:solidFill>
              </a:rPr>
              <a:t>? How </a:t>
            </a:r>
            <a:r>
              <a:rPr lang="en-US" altLang="en-US" sz="2300" dirty="0" smtClean="0">
                <a:solidFill>
                  <a:srgbClr val="FF0000"/>
                </a:solidFill>
              </a:rPr>
              <a:t>c</a:t>
            </a:r>
            <a:r>
              <a:rPr lang="en-US" altLang="en-US" sz="2300" dirty="0" smtClean="0">
                <a:solidFill>
                  <a:srgbClr val="FF0000"/>
                </a:solidFill>
              </a:rPr>
              <a:t>an we make it little bit more efficient? </a:t>
            </a:r>
            <a:endParaRPr lang="en-US" altLang="en-US" sz="23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4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6404" y="90014"/>
            <a:ext cx="10854894" cy="815056"/>
          </a:xfrm>
        </p:spPr>
        <p:txBody>
          <a:bodyPr>
            <a:normAutofit/>
          </a:bodyPr>
          <a:lstStyle/>
          <a:p>
            <a:r>
              <a:rPr lang="en-US" sz="3700" dirty="0" smtClean="0"/>
              <a:t>Files of Ordered Records</a:t>
            </a:r>
            <a:endParaRPr lang="en-US" sz="3700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815891" y="1183943"/>
            <a:ext cx="11084957" cy="49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>
                <a:solidFill>
                  <a:schemeClr val="tx1"/>
                </a:solidFill>
              </a:rPr>
              <a:t>File records are kept sorted by the values of an </a:t>
            </a:r>
            <a:r>
              <a:rPr lang="en-US" altLang="en-US" sz="2400" i="1" dirty="0" smtClean="0">
                <a:solidFill>
                  <a:schemeClr val="tx1"/>
                </a:solidFill>
              </a:rPr>
              <a:t>ordering</a:t>
            </a:r>
            <a:r>
              <a:rPr lang="en-US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en-US" sz="2400" i="1" dirty="0" smtClean="0">
                <a:solidFill>
                  <a:schemeClr val="tx1"/>
                </a:solidFill>
              </a:rPr>
              <a:t>field</a:t>
            </a:r>
            <a:r>
              <a:rPr lang="en-US" altLang="en-US" sz="2400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>
                <a:solidFill>
                  <a:schemeClr val="tx1"/>
                </a:solidFill>
              </a:rPr>
              <a:t>Insertion is expensive: records must be inserted in the correct order.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>
                <a:solidFill>
                  <a:schemeClr val="tx1"/>
                </a:solidFill>
              </a:rPr>
              <a:t>It is common to keep a separate unordered </a:t>
            </a:r>
            <a:r>
              <a:rPr lang="en-US" altLang="en-US" sz="2400" i="1" dirty="0" smtClean="0">
                <a:solidFill>
                  <a:schemeClr val="tx1"/>
                </a:solidFill>
              </a:rPr>
              <a:t>overflow</a:t>
            </a:r>
            <a:r>
              <a:rPr lang="en-US" altLang="en-US" sz="2400" dirty="0" smtClean="0">
                <a:solidFill>
                  <a:schemeClr val="tx1"/>
                </a:solidFill>
              </a:rPr>
              <a:t> (or </a:t>
            </a:r>
            <a:r>
              <a:rPr lang="en-US" altLang="en-US" sz="2400" i="1" dirty="0" smtClean="0">
                <a:solidFill>
                  <a:schemeClr val="tx1"/>
                </a:solidFill>
              </a:rPr>
              <a:t>transaction</a:t>
            </a:r>
            <a:r>
              <a:rPr lang="en-US" altLang="en-US" sz="2400" dirty="0" smtClean="0">
                <a:solidFill>
                  <a:schemeClr val="tx1"/>
                </a:solidFill>
              </a:rPr>
              <a:t>) file for new records to improve insertion efficiency; this is periodically merged with the main ordered file.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>
                <a:solidFill>
                  <a:schemeClr val="tx1"/>
                </a:solidFill>
              </a:rPr>
              <a:t>A 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binary search</a:t>
            </a:r>
            <a:r>
              <a:rPr lang="en-US" altLang="en-US" sz="2400" dirty="0" smtClean="0">
                <a:solidFill>
                  <a:schemeClr val="tx1"/>
                </a:solidFill>
              </a:rPr>
              <a:t> can be used to search for a record on its </a:t>
            </a:r>
            <a:r>
              <a:rPr lang="en-US" altLang="en-US" sz="2400" i="1" dirty="0" smtClean="0">
                <a:solidFill>
                  <a:schemeClr val="tx1"/>
                </a:solidFill>
              </a:rPr>
              <a:t>ordering field</a:t>
            </a:r>
            <a:r>
              <a:rPr lang="en-US" altLang="en-US" sz="2400" dirty="0" smtClean="0">
                <a:solidFill>
                  <a:schemeClr val="tx1"/>
                </a:solidFill>
              </a:rPr>
              <a:t> value.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>
                <a:solidFill>
                  <a:schemeClr val="tx1"/>
                </a:solidFill>
              </a:rPr>
              <a:t>Reading the records in order of the ordering field is quite efficient.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>
                <a:solidFill>
                  <a:schemeClr val="tx1"/>
                </a:solidFill>
              </a:rPr>
              <a:t>Deletion handled through deletion markers and re-organization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>
                <a:solidFill>
                  <a:srgbClr val="FF0000"/>
                </a:solidFill>
              </a:rPr>
              <a:t>Updating a field </a:t>
            </a:r>
            <a:r>
              <a:rPr lang="en-US" altLang="en-US" sz="2400" dirty="0" smtClean="0">
                <a:solidFill>
                  <a:srgbClr val="FF0000"/>
                </a:solidFill>
              </a:rPr>
              <a:t>? Key vs Non-Key attribute. </a:t>
            </a:r>
            <a:endParaRPr lang="en-US" alt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6404" y="90014"/>
            <a:ext cx="10854894" cy="815056"/>
          </a:xfrm>
        </p:spPr>
        <p:txBody>
          <a:bodyPr>
            <a:normAutofit/>
          </a:bodyPr>
          <a:lstStyle/>
          <a:p>
            <a:r>
              <a:rPr lang="en-US" sz="3700" dirty="0" smtClean="0"/>
              <a:t>Files of Ordered Records</a:t>
            </a:r>
            <a:endParaRPr lang="en-US" sz="37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0014"/>
            <a:ext cx="5345800" cy="665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76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55358" y="1125795"/>
            <a:ext cx="11353800" cy="3370703"/>
          </a:xfrm>
        </p:spPr>
        <p:txBody>
          <a:bodyPr>
            <a:normAutofit/>
          </a:bodyPr>
          <a:lstStyle/>
          <a:p>
            <a:r>
              <a:rPr lang="en-US" sz="2100" dirty="0" smtClean="0"/>
              <a:t>Academic Dishonesty policy of IIIT Delhi does apply</a:t>
            </a:r>
          </a:p>
          <a:p>
            <a:pPr marL="0" indent="0">
              <a:buNone/>
            </a:pPr>
            <a:r>
              <a:rPr lang="en-US" sz="2100" dirty="0">
                <a:hlinkClick r:id="rId2"/>
              </a:rPr>
              <a:t>http://</a:t>
            </a:r>
            <a:r>
              <a:rPr lang="en-US" sz="2100" dirty="0" smtClean="0">
                <a:hlinkClick r:id="rId2"/>
              </a:rPr>
              <a:t>www.iiitd.ac.in/education/resources/academic-dishonesty</a:t>
            </a:r>
            <a:endParaRPr lang="en-US" sz="2100" dirty="0" smtClean="0"/>
          </a:p>
          <a:p>
            <a:pPr marL="0" indent="0">
              <a:buNone/>
            </a:pPr>
            <a:endParaRPr lang="en-US" sz="2100" dirty="0"/>
          </a:p>
          <a:p>
            <a:r>
              <a:rPr lang="en-US" sz="2100" i="1" dirty="0"/>
              <a:t>Makeup Exam or Quiz </a:t>
            </a:r>
            <a:r>
              <a:rPr lang="en-US" sz="2100" i="1" dirty="0" smtClean="0"/>
              <a:t>Policy</a:t>
            </a:r>
          </a:p>
          <a:p>
            <a:endParaRPr lang="en-US" sz="2100" dirty="0"/>
          </a:p>
          <a:p>
            <a:r>
              <a:rPr lang="en-US" sz="2100" i="1" dirty="0"/>
              <a:t>Late submission policy on </a:t>
            </a:r>
            <a:r>
              <a:rPr lang="en-US" sz="2100" i="1" dirty="0" err="1" smtClean="0"/>
              <a:t>homeworks</a:t>
            </a:r>
            <a:endParaRPr lang="en-US" sz="2100" i="1" dirty="0" smtClean="0"/>
          </a:p>
          <a:p>
            <a:endParaRPr lang="en-US" sz="2100" dirty="0"/>
          </a:p>
          <a:p>
            <a:r>
              <a:rPr lang="en-US" sz="2100" i="1" dirty="0"/>
              <a:t>Policies from TAs and TFs</a:t>
            </a:r>
            <a:endParaRPr lang="en-US" sz="2100" dirty="0"/>
          </a:p>
          <a:p>
            <a:pPr marL="0" indent="0">
              <a:buNone/>
            </a:pPr>
            <a:endParaRPr lang="en-US" sz="2100" dirty="0" smtClean="0"/>
          </a:p>
          <a:p>
            <a:pPr marL="1371600" lvl="3" indent="0">
              <a:buNone/>
            </a:pPr>
            <a:endParaRPr lang="en-US" sz="1300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5800" y="121508"/>
            <a:ext cx="10515600" cy="100428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Policies 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755358" y="4806392"/>
            <a:ext cx="1037648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/>
              <a:t>Course Web page:</a:t>
            </a:r>
          </a:p>
          <a:p>
            <a:pPr lvl="1"/>
            <a:r>
              <a:rPr lang="en-US" sz="2100" dirty="0">
                <a:hlinkClick r:id="rId3"/>
              </a:rPr>
              <a:t>http://faculty.iiitd.ac.in/~gunturi/courses/win16/cse507/index.html</a:t>
            </a:r>
            <a:endParaRPr lang="en-US" sz="2100" dirty="0"/>
          </a:p>
          <a:p>
            <a:pPr lvl="1"/>
            <a:r>
              <a:rPr lang="en-US" sz="2100" dirty="0"/>
              <a:t>Please check the course page for updates</a:t>
            </a:r>
          </a:p>
        </p:txBody>
      </p:sp>
    </p:spTree>
    <p:extLst>
      <p:ext uri="{BB962C8B-B14F-4D97-AF65-F5344CB8AC3E}">
        <p14:creationId xmlns:p14="http://schemas.microsoft.com/office/powerpoint/2010/main" val="34168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246910" y="2637270"/>
            <a:ext cx="10095346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Hashing 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6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771612" y="150128"/>
            <a:ext cx="10095346" cy="1050878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Hashing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771612" y="1330214"/>
            <a:ext cx="11026805" cy="519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chemeClr val="tx1"/>
                </a:solidFill>
              </a:rPr>
              <a:t>Each data-item with hash key value K is stored in location </a:t>
            </a:r>
            <a:r>
              <a:rPr lang="en-US" altLang="en-US" sz="2300" dirty="0" err="1" smtClean="0">
                <a:solidFill>
                  <a:schemeClr val="tx1"/>
                </a:solidFill>
              </a:rPr>
              <a:t>i</a:t>
            </a:r>
            <a:r>
              <a:rPr lang="en-US" altLang="en-US" sz="2300" dirty="0" smtClean="0">
                <a:solidFill>
                  <a:schemeClr val="tx1"/>
                </a:solidFill>
              </a:rPr>
              <a:t>, where </a:t>
            </a:r>
            <a:r>
              <a:rPr lang="en-US" altLang="en-US" sz="2300" dirty="0" err="1" smtClean="0">
                <a:solidFill>
                  <a:schemeClr val="tx1"/>
                </a:solidFill>
              </a:rPr>
              <a:t>i</a:t>
            </a:r>
            <a:r>
              <a:rPr lang="en-US" altLang="en-US" sz="2300" dirty="0" smtClean="0">
                <a:solidFill>
                  <a:schemeClr val="tx1"/>
                </a:solidFill>
              </a:rPr>
              <a:t>=h(K), and h is the </a:t>
            </a:r>
            <a:r>
              <a:rPr lang="en-US" altLang="en-US" sz="2300" b="1" dirty="0" smtClean="0">
                <a:solidFill>
                  <a:schemeClr val="tx1"/>
                </a:solidFill>
              </a:rPr>
              <a:t>hashing function</a:t>
            </a:r>
            <a:r>
              <a:rPr lang="en-US" altLang="en-US" sz="2300" dirty="0" smtClean="0">
                <a:solidFill>
                  <a:schemeClr val="tx1"/>
                </a:solidFill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3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chemeClr val="tx1"/>
                </a:solidFill>
              </a:rPr>
              <a:t>Search is very efficient on the hash key.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3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chemeClr val="tx1"/>
                </a:solidFill>
              </a:rPr>
              <a:t>Collisions occur when a new record hashes to a address that is already </a:t>
            </a:r>
            <a:r>
              <a:rPr lang="en-US" altLang="en-US" sz="2300" dirty="0" smtClean="0">
                <a:solidFill>
                  <a:schemeClr val="tx1"/>
                </a:solidFill>
              </a:rPr>
              <a:t>full</a:t>
            </a:r>
            <a:endParaRPr lang="en-US" altLang="en-US" sz="23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chemeClr val="tx1"/>
                </a:solidFill>
              </a:rPr>
              <a:t>An overflow file is kept for storing such records</a:t>
            </a:r>
            <a:r>
              <a:rPr lang="en-US" altLang="en-US" sz="2300" dirty="0" smtClean="0">
                <a:solidFill>
                  <a:schemeClr val="tx1"/>
                </a:solidFill>
              </a:rPr>
              <a:t>. </a:t>
            </a:r>
            <a:endParaRPr lang="en-US" altLang="en-US" sz="23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2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851125" y="136479"/>
            <a:ext cx="10095346" cy="1050878"/>
          </a:xfrm>
        </p:spPr>
        <p:txBody>
          <a:bodyPr>
            <a:normAutofit/>
          </a:bodyPr>
          <a:lstStyle/>
          <a:p>
            <a:r>
              <a:rPr lang="en-US" dirty="0" smtClean="0"/>
              <a:t>Static Hashing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31240" y="1411287"/>
            <a:ext cx="10114621" cy="5158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altLang="en-US" sz="2300" dirty="0" smtClean="0"/>
              <a:t>A </a:t>
            </a:r>
            <a:r>
              <a:rPr lang="en-US" altLang="en-US" sz="2300" b="1" dirty="0" smtClean="0">
                <a:solidFill>
                  <a:srgbClr val="3366CC"/>
                </a:solidFill>
              </a:rPr>
              <a:t>bucket</a:t>
            </a:r>
            <a:r>
              <a:rPr lang="en-US" altLang="en-US" sz="2300" dirty="0" smtClean="0"/>
              <a:t> is a unit of storage containing one or more records (a bucket is typically a disk block). </a:t>
            </a:r>
          </a:p>
          <a:p>
            <a:pPr>
              <a:spcAft>
                <a:spcPts val="300"/>
              </a:spcAft>
            </a:pPr>
            <a:r>
              <a:rPr lang="en-US" altLang="en-US" sz="2300" dirty="0" smtClean="0"/>
              <a:t>In a </a:t>
            </a:r>
            <a:r>
              <a:rPr lang="en-US" altLang="en-US" sz="2300" b="1" dirty="0" smtClean="0">
                <a:solidFill>
                  <a:srgbClr val="3366CC"/>
                </a:solidFill>
              </a:rPr>
              <a:t>hash file organization</a:t>
            </a:r>
            <a:r>
              <a:rPr lang="en-US" altLang="en-US" sz="2300" dirty="0" smtClean="0"/>
              <a:t> we obtain the bucket of a record directly from its search-key value using a </a:t>
            </a:r>
            <a:r>
              <a:rPr lang="en-US" altLang="en-US" sz="2300" b="1" dirty="0" smtClean="0">
                <a:solidFill>
                  <a:srgbClr val="3366CC"/>
                </a:solidFill>
              </a:rPr>
              <a:t>hash</a:t>
            </a:r>
            <a:r>
              <a:rPr lang="en-US" altLang="en-US" sz="2300" dirty="0" smtClean="0">
                <a:solidFill>
                  <a:srgbClr val="3366CC"/>
                </a:solidFill>
              </a:rPr>
              <a:t> </a:t>
            </a:r>
            <a:r>
              <a:rPr lang="en-US" altLang="en-US" sz="2300" b="1" dirty="0" smtClean="0">
                <a:solidFill>
                  <a:srgbClr val="3366CC"/>
                </a:solidFill>
              </a:rPr>
              <a:t>function</a:t>
            </a:r>
            <a:r>
              <a:rPr lang="en-US" altLang="en-US" sz="2300" b="1" dirty="0" smtClean="0">
                <a:solidFill>
                  <a:schemeClr val="tx2"/>
                </a:solidFill>
              </a:rPr>
              <a:t>.</a:t>
            </a:r>
            <a:endParaRPr lang="en-US" altLang="en-US" sz="2300" dirty="0" smtClean="0">
              <a:solidFill>
                <a:schemeClr val="tx2"/>
              </a:solidFill>
            </a:endParaRPr>
          </a:p>
          <a:p>
            <a:pPr>
              <a:spcAft>
                <a:spcPts val="300"/>
              </a:spcAft>
            </a:pPr>
            <a:r>
              <a:rPr lang="en-US" altLang="en-US" sz="2300" dirty="0" smtClean="0"/>
              <a:t>Hash function </a:t>
            </a:r>
            <a:r>
              <a:rPr lang="en-US" altLang="en-US" sz="2300" i="1" dirty="0" smtClean="0"/>
              <a:t>h</a:t>
            </a:r>
            <a:r>
              <a:rPr lang="en-US" altLang="en-US" sz="2300" dirty="0" smtClean="0"/>
              <a:t> is a function from the set of all search-key values </a:t>
            </a:r>
            <a:r>
              <a:rPr lang="en-US" altLang="en-US" sz="2300" i="1" dirty="0" smtClean="0"/>
              <a:t>K</a:t>
            </a:r>
            <a:r>
              <a:rPr lang="en-US" altLang="en-US" sz="2300" dirty="0" smtClean="0"/>
              <a:t> to the set of all bucket addresses </a:t>
            </a:r>
            <a:r>
              <a:rPr lang="en-US" altLang="en-US" sz="2300" i="1" dirty="0" smtClean="0"/>
              <a:t>B.</a:t>
            </a:r>
          </a:p>
          <a:p>
            <a:pPr>
              <a:spcAft>
                <a:spcPts val="300"/>
              </a:spcAft>
            </a:pPr>
            <a:r>
              <a:rPr lang="en-US" altLang="en-US" sz="2300" dirty="0" smtClean="0"/>
              <a:t>Hash function is used to locate records for access, insertion as well as deletion.</a:t>
            </a:r>
          </a:p>
          <a:p>
            <a:pPr>
              <a:spcAft>
                <a:spcPts val="300"/>
              </a:spcAft>
            </a:pPr>
            <a:r>
              <a:rPr lang="en-US" altLang="en-US" sz="2300" dirty="0" smtClean="0"/>
              <a:t>Records with different search-key values may be mapped to the same bucket; thus entire bucket has to be searched sequentially to locate a record</a:t>
            </a:r>
            <a:r>
              <a:rPr lang="en-US" altLang="en-US" dirty="0" smtClean="0"/>
              <a:t>.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6857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851125" y="136479"/>
            <a:ext cx="10095346" cy="10508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</a:t>
            </a:r>
            <a:r>
              <a:rPr lang="en-US" dirty="0" smtClean="0"/>
              <a:t>File organization with </a:t>
            </a:r>
            <a:r>
              <a:rPr lang="en-US" dirty="0" smtClean="0"/>
              <a:t>Hashing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23843" y="2418315"/>
            <a:ext cx="9022627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2300" dirty="0" smtClean="0"/>
              <a:t>There are 10 buckets,</a:t>
            </a:r>
          </a:p>
          <a:p>
            <a:pPr>
              <a:spcAft>
                <a:spcPts val="600"/>
              </a:spcAft>
            </a:pPr>
            <a:r>
              <a:rPr lang="en-US" altLang="en-US" sz="2300" dirty="0" smtClean="0"/>
              <a:t>The binary representation of the </a:t>
            </a:r>
            <a:r>
              <a:rPr lang="en-US" altLang="en-US" sz="2300" i="1" dirty="0" err="1" smtClean="0"/>
              <a:t>i</a:t>
            </a:r>
            <a:r>
              <a:rPr lang="en-US" altLang="en-US" sz="2300" dirty="0" err="1" smtClean="0"/>
              <a:t>th</a:t>
            </a:r>
            <a:r>
              <a:rPr lang="en-US" altLang="en-US" sz="2300" dirty="0" smtClean="0"/>
              <a:t> character is assumed to be the integer </a:t>
            </a:r>
            <a:r>
              <a:rPr lang="en-US" altLang="en-US" sz="2300" i="1" dirty="0" err="1" smtClean="0"/>
              <a:t>i</a:t>
            </a:r>
            <a:r>
              <a:rPr lang="en-US" altLang="en-US" sz="2300" i="1" dirty="0" smtClean="0"/>
              <a:t>.</a:t>
            </a:r>
            <a:endParaRPr lang="en-US" altLang="en-US" sz="2300" dirty="0" smtClean="0"/>
          </a:p>
          <a:p>
            <a:pPr>
              <a:spcAft>
                <a:spcPts val="600"/>
              </a:spcAft>
            </a:pPr>
            <a:r>
              <a:rPr lang="en-US" altLang="en-US" sz="2300" dirty="0" smtClean="0"/>
              <a:t>The hash function returns the sum of the binary representations of the characters modulo 10</a:t>
            </a:r>
          </a:p>
          <a:p>
            <a:pPr lvl="1">
              <a:spcAft>
                <a:spcPts val="600"/>
              </a:spcAft>
            </a:pPr>
            <a:r>
              <a:rPr lang="en-US" altLang="en-US" sz="2300" dirty="0" smtClean="0">
                <a:ea typeface="ＭＳ Ｐゴシック" panose="020B0600070205080204" pitchFamily="34" charset="-128"/>
              </a:rPr>
              <a:t>E.g. h(Music) = 1        h(History) = 2   </a:t>
            </a:r>
            <a:br>
              <a:rPr lang="en-US" altLang="en-US" sz="2300" dirty="0" smtClean="0">
                <a:ea typeface="ＭＳ Ｐゴシック" panose="020B0600070205080204" pitchFamily="34" charset="-128"/>
              </a:rPr>
            </a:br>
            <a:r>
              <a:rPr lang="en-US" altLang="en-US" sz="2300" dirty="0" smtClean="0">
                <a:ea typeface="ＭＳ Ｐゴシック" panose="020B0600070205080204" pitchFamily="34" charset="-128"/>
              </a:rPr>
              <a:t>        h(Physics) =  3   h(Elec. Eng.) = 3</a:t>
            </a:r>
            <a:endParaRPr lang="en-US" altLang="en-US" sz="23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13296" y="1211836"/>
            <a:ext cx="6597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/>
              <a:t/>
            </a:r>
            <a:br>
              <a:rPr lang="en-US" altLang="en-US" sz="1800" dirty="0"/>
            </a:br>
            <a:r>
              <a:rPr lang="en-US" altLang="en-US" sz="1800" dirty="0"/>
              <a:t>Hash file organization of </a:t>
            </a:r>
            <a:r>
              <a:rPr lang="en-US" altLang="en-US" sz="1800" i="1" dirty="0"/>
              <a:t>instructor</a:t>
            </a:r>
            <a:r>
              <a:rPr lang="en-US" altLang="en-US" sz="1800" dirty="0"/>
              <a:t> file, using </a:t>
            </a:r>
            <a:r>
              <a:rPr lang="en-US" altLang="en-US" sz="1800" i="1" dirty="0" err="1"/>
              <a:t>dept_name</a:t>
            </a:r>
            <a:r>
              <a:rPr lang="en-US" altLang="en-US" sz="1800" i="1" dirty="0"/>
              <a:t> </a:t>
            </a:r>
            <a:r>
              <a:rPr lang="en-US" altLang="en-US" sz="1800" dirty="0"/>
              <a:t>as key</a:t>
            </a:r>
            <a:br>
              <a:rPr lang="en-US" altLang="en-US" sz="1800" dirty="0"/>
            </a:br>
            <a:r>
              <a:rPr lang="en-US" altLang="en-US" sz="1800" dirty="0"/>
              <a:t> (See figure in </a:t>
            </a:r>
            <a:r>
              <a:rPr lang="en-US" altLang="en-US" sz="1800" dirty="0" smtClean="0"/>
              <a:t>next slide</a:t>
            </a:r>
            <a:r>
              <a:rPr lang="en-US" altLang="en-US" sz="180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77511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851125" y="136479"/>
            <a:ext cx="10095346" cy="10508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</a:t>
            </a:r>
            <a:r>
              <a:rPr lang="en-US" dirty="0" smtClean="0"/>
              <a:t>File organization with </a:t>
            </a:r>
            <a:r>
              <a:rPr lang="en-US" dirty="0" smtClean="0"/>
              <a:t>Hashing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95939" y="6156325"/>
            <a:ext cx="73834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dirty="0"/>
              <a:t>Hash file organization of </a:t>
            </a:r>
            <a:r>
              <a:rPr lang="en-US" altLang="en-US" sz="2000" i="1" dirty="0"/>
              <a:t>instructor</a:t>
            </a:r>
            <a:r>
              <a:rPr lang="en-US" altLang="en-US" sz="2000" dirty="0"/>
              <a:t> file, using </a:t>
            </a:r>
            <a:r>
              <a:rPr lang="en-US" altLang="en-US" sz="2000" i="1" dirty="0" err="1"/>
              <a:t>dept_name</a:t>
            </a:r>
            <a:r>
              <a:rPr lang="en-US" altLang="en-US" sz="2000" i="1" dirty="0"/>
              <a:t> </a:t>
            </a:r>
            <a:r>
              <a:rPr lang="en-US" altLang="en-US" sz="2000" dirty="0"/>
              <a:t>as key (see </a:t>
            </a:r>
            <a:r>
              <a:rPr lang="en-US" altLang="en-US" sz="2000" dirty="0" smtClean="0"/>
              <a:t>previous </a:t>
            </a:r>
            <a:r>
              <a:rPr lang="en-US" altLang="en-US" sz="2000" dirty="0"/>
              <a:t>slide for details).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504" y="986459"/>
            <a:ext cx="6562587" cy="506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33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851125" y="136479"/>
            <a:ext cx="10095346" cy="1050878"/>
          </a:xfrm>
        </p:spPr>
        <p:txBody>
          <a:bodyPr>
            <a:normAutofit/>
          </a:bodyPr>
          <a:lstStyle/>
          <a:p>
            <a:r>
              <a:rPr lang="en-US" dirty="0" smtClean="0"/>
              <a:t>Mapping to </a:t>
            </a:r>
            <a:r>
              <a:rPr lang="en-US" dirty="0" smtClean="0"/>
              <a:t>Secondary Memory </a:t>
            </a:r>
            <a:endParaRPr lang="en-US" dirty="0"/>
          </a:p>
        </p:txBody>
      </p:sp>
      <p:pic>
        <p:nvPicPr>
          <p:cNvPr id="5" name="Picture 4" descr="Pink tissue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34" y="1478066"/>
            <a:ext cx="10078239" cy="458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97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851125" y="136479"/>
            <a:ext cx="10095346" cy="10508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Desirable properties of a Hash Function 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99504" y="1492872"/>
            <a:ext cx="11066600" cy="4884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300" dirty="0" smtClean="0"/>
              <a:t>Worst hash function maps all search-key values to the same bucket; </a:t>
            </a:r>
          </a:p>
          <a:p>
            <a:r>
              <a:rPr lang="en-US" altLang="en-US" sz="2300" dirty="0" smtClean="0"/>
              <a:t>An ideal hash function is </a:t>
            </a:r>
            <a:r>
              <a:rPr lang="en-US" altLang="en-US" sz="2300" b="1" dirty="0" smtClean="0">
                <a:solidFill>
                  <a:srgbClr val="3366CC"/>
                </a:solidFill>
              </a:rPr>
              <a:t>uniform</a:t>
            </a:r>
            <a:r>
              <a:rPr lang="en-US" altLang="en-US" sz="2300" i="1" dirty="0" smtClean="0"/>
              <a:t>,</a:t>
            </a:r>
            <a:r>
              <a:rPr lang="en-US" altLang="en-US" sz="2300" dirty="0" smtClean="0"/>
              <a:t> i.e., each bucket is assigned the same number of search-key values from the set of </a:t>
            </a:r>
            <a:r>
              <a:rPr lang="en-US" altLang="en-US" sz="2300" i="1" dirty="0" smtClean="0"/>
              <a:t>all</a:t>
            </a:r>
            <a:r>
              <a:rPr lang="en-US" altLang="en-US" sz="2300" dirty="0" smtClean="0"/>
              <a:t> possible values.</a:t>
            </a:r>
          </a:p>
          <a:p>
            <a:r>
              <a:rPr lang="en-US" altLang="en-US" sz="2300" dirty="0" smtClean="0"/>
              <a:t>Ideal hash function is </a:t>
            </a:r>
            <a:r>
              <a:rPr lang="en-US" altLang="en-US" sz="2300" b="1" dirty="0" smtClean="0">
                <a:solidFill>
                  <a:srgbClr val="3366CC"/>
                </a:solidFill>
              </a:rPr>
              <a:t>random</a:t>
            </a:r>
            <a:r>
              <a:rPr lang="en-US" altLang="en-US" sz="2300" dirty="0" smtClean="0"/>
              <a:t>, so each bucket will have the same number of records assigned to it irrespective of the </a:t>
            </a:r>
            <a:r>
              <a:rPr lang="en-US" altLang="en-US" sz="2300" i="1" dirty="0" smtClean="0"/>
              <a:t>actual distribution</a:t>
            </a:r>
            <a:r>
              <a:rPr lang="en-US" altLang="en-US" sz="2300" dirty="0" smtClean="0"/>
              <a:t> of search-key values in the file.</a:t>
            </a:r>
          </a:p>
          <a:p>
            <a:r>
              <a:rPr lang="en-US" altLang="en-US" sz="2300" dirty="0" smtClean="0"/>
              <a:t>Typical hash functions perform computation on the internal binary representation of the search-key. </a:t>
            </a:r>
          </a:p>
          <a:p>
            <a:pPr lvl="1"/>
            <a:r>
              <a:rPr lang="en-US" altLang="en-US" sz="2300" dirty="0" smtClean="0">
                <a:ea typeface="ＭＳ Ｐゴシック" panose="020B0600070205080204" pitchFamily="34" charset="-128"/>
              </a:rPr>
              <a:t>For example, for a string search-key, the binary representations of all the characters in the string could be added and the sum modulo the number of buckets could be returned. .</a:t>
            </a:r>
            <a:endParaRPr lang="en-US" altLang="en-US" sz="2300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886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851125" y="136479"/>
            <a:ext cx="10095346" cy="1050878"/>
          </a:xfrm>
        </p:spPr>
        <p:txBody>
          <a:bodyPr>
            <a:normAutofit/>
          </a:bodyPr>
          <a:lstStyle/>
          <a:p>
            <a:r>
              <a:rPr lang="en-US" dirty="0" smtClean="0"/>
              <a:t>Handling Collisions Hashing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99504" y="1492871"/>
            <a:ext cx="10519948" cy="5073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300" dirty="0" smtClean="0"/>
              <a:t>Bucket overflow can occur because of </a:t>
            </a:r>
          </a:p>
          <a:p>
            <a:pPr lvl="1"/>
            <a:r>
              <a:rPr lang="en-US" altLang="en-US" sz="2300" dirty="0" smtClean="0">
                <a:ea typeface="ＭＳ Ｐゴシック" panose="020B0600070205080204" pitchFamily="34" charset="-128"/>
              </a:rPr>
              <a:t>Insufficient buckets </a:t>
            </a:r>
          </a:p>
          <a:p>
            <a:pPr lvl="1"/>
            <a:r>
              <a:rPr lang="en-US" altLang="en-US" sz="2300" dirty="0" smtClean="0">
                <a:ea typeface="ＭＳ Ｐゴシック" panose="020B0600070205080204" pitchFamily="34" charset="-128"/>
              </a:rPr>
              <a:t>Skew in distribution of records.  This can occur due to two reasons:</a:t>
            </a:r>
          </a:p>
          <a:p>
            <a:pPr lvl="2"/>
            <a:r>
              <a:rPr lang="en-US" altLang="en-US" sz="2300" dirty="0" smtClean="0">
                <a:ea typeface="ＭＳ Ｐゴシック" panose="020B0600070205080204" pitchFamily="34" charset="-128"/>
              </a:rPr>
              <a:t>multiple records have same search-key value</a:t>
            </a:r>
          </a:p>
          <a:p>
            <a:pPr lvl="2"/>
            <a:r>
              <a:rPr lang="en-US" altLang="en-US" sz="2300" dirty="0" smtClean="0">
                <a:ea typeface="ＭＳ Ｐゴシック" panose="020B0600070205080204" pitchFamily="34" charset="-128"/>
              </a:rPr>
              <a:t>chosen hash function produces non-uniform distribution of key values</a:t>
            </a:r>
          </a:p>
        </p:txBody>
      </p:sp>
    </p:spTree>
    <p:extLst>
      <p:ext uri="{BB962C8B-B14F-4D97-AF65-F5344CB8AC3E}">
        <p14:creationId xmlns:p14="http://schemas.microsoft.com/office/powerpoint/2010/main" val="263305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851125" y="136479"/>
            <a:ext cx="10095346" cy="1050878"/>
          </a:xfrm>
        </p:spPr>
        <p:txBody>
          <a:bodyPr>
            <a:normAutofit/>
          </a:bodyPr>
          <a:lstStyle/>
          <a:p>
            <a:r>
              <a:rPr lang="en-US" dirty="0" smtClean="0"/>
              <a:t>Handling Collisions Hashing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851125" y="1470546"/>
            <a:ext cx="10681233" cy="359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300" dirty="0" smtClean="0">
                <a:solidFill>
                  <a:schemeClr val="tx1"/>
                </a:solidFill>
              </a:rPr>
              <a:t>There are numerous methods for collision </a:t>
            </a:r>
            <a:r>
              <a:rPr lang="en-US" altLang="en-US" sz="2300" dirty="0" smtClean="0">
                <a:solidFill>
                  <a:schemeClr val="tx1"/>
                </a:solidFill>
              </a:rPr>
              <a:t>resolution</a:t>
            </a:r>
            <a:r>
              <a:rPr lang="en-US" altLang="en-US" sz="2300" dirty="0" smtClean="0">
                <a:solidFill>
                  <a:schemeClr val="tx1"/>
                </a:solidFill>
              </a:rPr>
              <a:t>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3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300" b="1" dirty="0" smtClean="0">
                <a:solidFill>
                  <a:schemeClr val="tx1"/>
                </a:solidFill>
              </a:rPr>
              <a:t>Open addressing</a:t>
            </a:r>
            <a:r>
              <a:rPr lang="en-US" altLang="en-US" sz="2300" dirty="0" smtClean="0">
                <a:solidFill>
                  <a:schemeClr val="tx1"/>
                </a:solidFill>
              </a:rPr>
              <a:t>: Proceeding from the occupied position specified by the hash address, the program checks the subsequent positions in order until an unused (empty) position is found. 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altLang="en-US" sz="23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300" b="1" dirty="0" smtClean="0">
                <a:solidFill>
                  <a:schemeClr val="tx1"/>
                </a:solidFill>
              </a:rPr>
              <a:t>Chaining</a:t>
            </a:r>
            <a:r>
              <a:rPr lang="en-US" altLang="en-US" sz="2300" dirty="0" smtClean="0">
                <a:solidFill>
                  <a:schemeClr val="tx1"/>
                </a:solidFill>
              </a:rPr>
              <a:t>: For this method, various overflow locations are kept, usually by extending the array with a number of overflow positions.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161423" y="4393096"/>
            <a:ext cx="8060635" cy="1351722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Which of these are suitable for Databases?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7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851125" y="136479"/>
            <a:ext cx="10095346" cy="1050878"/>
          </a:xfrm>
        </p:spPr>
        <p:txBody>
          <a:bodyPr>
            <a:normAutofit/>
          </a:bodyPr>
          <a:lstStyle/>
          <a:p>
            <a:r>
              <a:rPr lang="en-US" dirty="0" smtClean="0"/>
              <a:t>Handling Collisions in Hashing</a:t>
            </a:r>
            <a:endParaRPr lang="en-US" dirty="0"/>
          </a:p>
        </p:txBody>
      </p:sp>
      <p:pic>
        <p:nvPicPr>
          <p:cNvPr id="6" name="Picture 5" descr="Pink tissue pap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487" y="1073426"/>
            <a:ext cx="6858000" cy="570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84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246910" y="2637270"/>
            <a:ext cx="10095346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Overview of the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19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Lets Evaluate Static Hashing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567609" y="2564295"/>
            <a:ext cx="7361582" cy="194807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Think in </a:t>
            </a:r>
            <a:r>
              <a:rPr lang="en-US" sz="2800" b="1" dirty="0" smtClean="0">
                <a:solidFill>
                  <a:srgbClr val="7030A0"/>
                </a:solidFill>
              </a:rPr>
              <a:t>following </a:t>
            </a:r>
            <a:r>
              <a:rPr lang="en-US" sz="2800" b="1" dirty="0" smtClean="0">
                <a:solidFill>
                  <a:srgbClr val="7030A0"/>
                </a:solidFill>
              </a:rPr>
              <a:t>terms: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7030A0"/>
                </a:solidFill>
              </a:rPr>
              <a:t>T</a:t>
            </a:r>
            <a:r>
              <a:rPr lang="en-US" sz="2800" b="1" dirty="0" smtClean="0">
                <a:solidFill>
                  <a:srgbClr val="7030A0"/>
                </a:solidFill>
              </a:rPr>
              <a:t>ime required for search and</a:t>
            </a:r>
            <a:r>
              <a:rPr lang="en-US" sz="2800" b="1" dirty="0" smtClean="0">
                <a:solidFill>
                  <a:srgbClr val="7030A0"/>
                </a:solidFill>
              </a:rPr>
              <a:t> insert.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7030A0"/>
                </a:solidFill>
              </a:rPr>
              <a:t>Sp</a:t>
            </a:r>
            <a:r>
              <a:rPr lang="en-US" sz="2800" b="1" dirty="0" smtClean="0">
                <a:solidFill>
                  <a:srgbClr val="7030A0"/>
                </a:solidFill>
              </a:rPr>
              <a:t>ace utilization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44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Lets Evaluate Static Hashing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89565" y="1690688"/>
            <a:ext cx="10669035" cy="4869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smtClean="0"/>
              <a:t>In static hashing, function </a:t>
            </a:r>
            <a:r>
              <a:rPr lang="en-US" altLang="en-US" sz="2200" i="1" dirty="0" smtClean="0"/>
              <a:t>h</a:t>
            </a:r>
            <a:r>
              <a:rPr lang="en-US" altLang="en-US" sz="2200" dirty="0" smtClean="0"/>
              <a:t> maps search-key values to a fixed set of </a:t>
            </a:r>
            <a:r>
              <a:rPr lang="en-US" altLang="en-US" sz="2200" i="1" dirty="0" smtClean="0"/>
              <a:t>B</a:t>
            </a:r>
            <a:r>
              <a:rPr lang="en-US" altLang="en-US" sz="2200" dirty="0" smtClean="0"/>
              <a:t> of bucket addresses. Databases grow or shrink with time. </a:t>
            </a:r>
          </a:p>
          <a:p>
            <a:pPr lvl="1"/>
            <a:r>
              <a:rPr lang="en-US" altLang="en-US" sz="2200" dirty="0" smtClean="0">
                <a:ea typeface="ＭＳ Ｐゴシック" panose="020B0600070205080204" pitchFamily="34" charset="-128"/>
              </a:rPr>
              <a:t>If initial number of buckets is too small, and file grows, performance will degrade due to too much overflows.</a:t>
            </a:r>
          </a:p>
          <a:p>
            <a:pPr lvl="1"/>
            <a:r>
              <a:rPr lang="en-US" altLang="en-US" sz="2200" dirty="0" smtClean="0">
                <a:ea typeface="ＭＳ Ｐゴシック" panose="020B0600070205080204" pitchFamily="34" charset="-128"/>
              </a:rPr>
              <a:t>If space is allocated for anticipated growth, a significant amount of space will be wasted initially (and buckets will be </a:t>
            </a:r>
            <a:r>
              <a:rPr lang="en-US" altLang="en-US" sz="2200" dirty="0" err="1" smtClean="0">
                <a:ea typeface="ＭＳ Ｐゴシック" panose="020B0600070205080204" pitchFamily="34" charset="-128"/>
              </a:rPr>
              <a:t>underfull</a:t>
            </a:r>
            <a:r>
              <a:rPr lang="en-US" altLang="en-US" sz="2200" dirty="0" smtClean="0">
                <a:ea typeface="ＭＳ Ｐゴシック" panose="020B0600070205080204" pitchFamily="34" charset="-128"/>
              </a:rPr>
              <a:t>).</a:t>
            </a:r>
          </a:p>
          <a:p>
            <a:pPr lvl="1">
              <a:spcAft>
                <a:spcPts val="1200"/>
              </a:spcAft>
            </a:pPr>
            <a:r>
              <a:rPr lang="en-US" altLang="en-US" sz="2200" dirty="0" smtClean="0">
                <a:ea typeface="ＭＳ Ｐゴシック" panose="020B0600070205080204" pitchFamily="34" charset="-128"/>
              </a:rPr>
              <a:t>If database shrinks, again space will be wasted.</a:t>
            </a:r>
          </a:p>
          <a:p>
            <a:pPr marL="457200" lvl="1" indent="0">
              <a:spcAft>
                <a:spcPts val="1200"/>
              </a:spcAft>
              <a:buNone/>
            </a:pPr>
            <a:endParaRPr lang="en-US" altLang="en-US" sz="2200" dirty="0" smtClean="0">
              <a:ea typeface="ＭＳ Ｐゴシック" panose="020B0600070205080204" pitchFamily="34" charset="-128"/>
            </a:endParaRPr>
          </a:p>
          <a:p>
            <a:r>
              <a:rPr lang="en-US" altLang="en-US" sz="2200" dirty="0" smtClean="0"/>
              <a:t>One solution: periodic re-organization of the file with a new hash function</a:t>
            </a:r>
          </a:p>
          <a:p>
            <a:pPr lvl="1"/>
            <a:r>
              <a:rPr lang="en-US" altLang="en-US" sz="2200" dirty="0" smtClean="0">
                <a:ea typeface="ＭＳ Ｐゴシック" panose="020B0600070205080204" pitchFamily="34" charset="-128"/>
              </a:rPr>
              <a:t>Expensive, disrupts normal operations</a:t>
            </a:r>
          </a:p>
        </p:txBody>
      </p:sp>
    </p:spTree>
    <p:extLst>
      <p:ext uri="{BB962C8B-B14F-4D97-AF65-F5344CB8AC3E}">
        <p14:creationId xmlns:p14="http://schemas.microsoft.com/office/powerpoint/2010/main" val="140052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8443" y="106708"/>
            <a:ext cx="10515600" cy="877266"/>
          </a:xfrm>
        </p:spPr>
        <p:txBody>
          <a:bodyPr/>
          <a:lstStyle/>
          <a:p>
            <a:pPr algn="ctr"/>
            <a:r>
              <a:rPr lang="en-US" dirty="0" smtClean="0"/>
              <a:t>Hashing For Dynamic File Extension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00112" y="1135063"/>
            <a:ext cx="10987087" cy="5422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smtClean="0"/>
              <a:t>Allows the hash function to be modified dynamically</a:t>
            </a:r>
          </a:p>
          <a:p>
            <a:r>
              <a:rPr lang="en-US" altLang="en-US" sz="2200" b="1" dirty="0" smtClean="0">
                <a:solidFill>
                  <a:srgbClr val="3366CC"/>
                </a:solidFill>
              </a:rPr>
              <a:t>Extendible hashing</a:t>
            </a:r>
            <a:r>
              <a:rPr lang="en-US" altLang="en-US" sz="2200" dirty="0" smtClean="0"/>
              <a:t> – one form of dynamic hashing </a:t>
            </a:r>
          </a:p>
          <a:p>
            <a:pPr lvl="1">
              <a:spcAft>
                <a:spcPts val="1200"/>
              </a:spcAft>
            </a:pPr>
            <a:r>
              <a:rPr lang="en-US" altLang="en-US" sz="2200" dirty="0" smtClean="0">
                <a:ea typeface="ＭＳ Ｐゴシック" panose="020B0600070205080204" pitchFamily="34" charset="-128"/>
              </a:rPr>
              <a:t>Hash function generates values over a large range — typically </a:t>
            </a:r>
            <a:r>
              <a:rPr lang="en-US" altLang="en-US" sz="2200" i="1" dirty="0" smtClean="0">
                <a:ea typeface="ＭＳ Ｐゴシック" panose="020B0600070205080204" pitchFamily="34" charset="-128"/>
              </a:rPr>
              <a:t>b</a:t>
            </a:r>
            <a:r>
              <a:rPr lang="en-US" altLang="en-US" sz="2200" dirty="0" smtClean="0">
                <a:ea typeface="ＭＳ Ｐゴシック" panose="020B0600070205080204" pitchFamily="34" charset="-128"/>
              </a:rPr>
              <a:t>-bit integers, with </a:t>
            </a:r>
            <a:r>
              <a:rPr lang="en-US" altLang="en-US" sz="2200" i="1" dirty="0" smtClean="0">
                <a:ea typeface="ＭＳ Ｐゴシック" panose="020B0600070205080204" pitchFamily="34" charset="-128"/>
              </a:rPr>
              <a:t>b</a:t>
            </a:r>
            <a:r>
              <a:rPr lang="en-US" altLang="en-US" sz="2200" dirty="0" smtClean="0">
                <a:ea typeface="ＭＳ Ｐゴシック" panose="020B0600070205080204" pitchFamily="34" charset="-128"/>
              </a:rPr>
              <a:t> = 32.</a:t>
            </a:r>
          </a:p>
          <a:p>
            <a:pPr lvl="1">
              <a:spcAft>
                <a:spcPts val="1200"/>
              </a:spcAft>
            </a:pPr>
            <a:r>
              <a:rPr lang="en-US" altLang="en-US" sz="2200" dirty="0" smtClean="0">
                <a:ea typeface="ＭＳ Ｐゴシック" panose="020B0600070205080204" pitchFamily="34" charset="-128"/>
              </a:rPr>
              <a:t>At any time use only a prefix of the hash function to index into a table of bucket addresses.   </a:t>
            </a:r>
          </a:p>
          <a:p>
            <a:pPr lvl="1">
              <a:spcAft>
                <a:spcPts val="1200"/>
              </a:spcAft>
            </a:pPr>
            <a:r>
              <a:rPr lang="en-US" altLang="en-US" sz="2200" dirty="0" smtClean="0">
                <a:ea typeface="ＭＳ Ｐゴシック" panose="020B0600070205080204" pitchFamily="34" charset="-128"/>
              </a:rPr>
              <a:t>Let the length of the prefix be </a:t>
            </a:r>
            <a:r>
              <a:rPr lang="en-US" altLang="en-US" sz="2200" i="1" dirty="0" err="1" smtClean="0">
                <a:ea typeface="ＭＳ Ｐゴシック" panose="020B0600070205080204" pitchFamily="34" charset="-128"/>
              </a:rPr>
              <a:t>i</a:t>
            </a:r>
            <a:r>
              <a:rPr lang="en-US" altLang="en-US" sz="2200" dirty="0" smtClean="0">
                <a:ea typeface="ＭＳ Ｐゴシック" panose="020B0600070205080204" pitchFamily="34" charset="-128"/>
              </a:rPr>
              <a:t> bits,  0 </a:t>
            </a:r>
            <a:r>
              <a:rPr lang="en-US" altLang="en-US" sz="22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 </a:t>
            </a:r>
            <a:r>
              <a:rPr lang="en-US" altLang="en-US" sz="2200" i="1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i</a:t>
            </a:r>
            <a:r>
              <a:rPr lang="en-US" altLang="en-US" sz="22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 32.  </a:t>
            </a:r>
          </a:p>
          <a:p>
            <a:pPr lvl="2">
              <a:spcAft>
                <a:spcPts val="1200"/>
              </a:spcAft>
            </a:pPr>
            <a:r>
              <a:rPr lang="en-US" altLang="en-US" sz="22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Bucket address table size = 2</a:t>
            </a:r>
            <a:r>
              <a:rPr lang="en-US" altLang="en-US" sz="2200" baseline="300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i.</a:t>
            </a:r>
            <a:r>
              <a:rPr lang="en-US" altLang="en-US" sz="22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 Initially </a:t>
            </a:r>
            <a:r>
              <a:rPr lang="en-US" altLang="en-US" sz="2200" i="1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i</a:t>
            </a:r>
            <a:r>
              <a:rPr lang="en-US" altLang="en-US" sz="22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= 0</a:t>
            </a:r>
          </a:p>
          <a:p>
            <a:pPr lvl="2">
              <a:spcAft>
                <a:spcPts val="1200"/>
              </a:spcAft>
            </a:pPr>
            <a:r>
              <a:rPr lang="en-US" altLang="en-US" sz="22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Value of </a:t>
            </a:r>
            <a:r>
              <a:rPr lang="en-US" altLang="en-US" sz="2200" i="1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i</a:t>
            </a:r>
            <a:r>
              <a:rPr lang="en-US" altLang="en-US" sz="22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grows and shrinks as the size of the database grows and shrinks.</a:t>
            </a:r>
          </a:p>
          <a:p>
            <a:pPr lvl="1">
              <a:spcAft>
                <a:spcPts val="1200"/>
              </a:spcAft>
            </a:pPr>
            <a:r>
              <a:rPr lang="en-US" altLang="en-US" sz="2200" dirty="0" smtClean="0">
                <a:ea typeface="ＭＳ Ｐゴシック" panose="020B0600070205080204" pitchFamily="34" charset="-128"/>
              </a:rPr>
              <a:t>Multiple entries in the bucket address table may point to a bucket (why?)</a:t>
            </a:r>
          </a:p>
        </p:txBody>
      </p:sp>
    </p:spTree>
    <p:extLst>
      <p:ext uri="{BB962C8B-B14F-4D97-AF65-F5344CB8AC3E}">
        <p14:creationId xmlns:p14="http://schemas.microsoft.com/office/powerpoint/2010/main" val="330704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8443" y="106708"/>
            <a:ext cx="10515600" cy="87726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Extendible Hashing</a:t>
            </a:r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287" y="1048317"/>
            <a:ext cx="7893762" cy="582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75091" y="1167063"/>
            <a:ext cx="1058779" cy="5984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Global Depth</a:t>
            </a:r>
            <a:endParaRPr lang="en-US" sz="2000" b="1" dirty="0"/>
          </a:p>
        </p:txBody>
      </p:sp>
      <p:sp>
        <p:nvSpPr>
          <p:cNvPr id="8" name="Right Arrow 7"/>
          <p:cNvSpPr/>
          <p:nvPr/>
        </p:nvSpPr>
        <p:spPr>
          <a:xfrm>
            <a:off x="2633870" y="1466283"/>
            <a:ext cx="698877" cy="18047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839382" y="1048317"/>
            <a:ext cx="1058779" cy="5984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Local Depth</a:t>
            </a:r>
            <a:endParaRPr lang="en-US" sz="2000" b="1" dirty="0"/>
          </a:p>
        </p:txBody>
      </p:sp>
      <p:sp>
        <p:nvSpPr>
          <p:cNvPr id="10" name="Right Arrow 9"/>
          <p:cNvSpPr/>
          <p:nvPr/>
        </p:nvSpPr>
        <p:spPr>
          <a:xfrm flipH="1">
            <a:off x="8032038" y="1347537"/>
            <a:ext cx="807344" cy="1412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14919" y="2521302"/>
            <a:ext cx="1058779" cy="5984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Local Depth</a:t>
            </a:r>
            <a:endParaRPr lang="en-US" sz="2000" b="1" dirty="0"/>
          </a:p>
        </p:txBody>
      </p:sp>
      <p:sp>
        <p:nvSpPr>
          <p:cNvPr id="12" name="Right Arrow 11"/>
          <p:cNvSpPr/>
          <p:nvPr/>
        </p:nvSpPr>
        <p:spPr>
          <a:xfrm>
            <a:off x="6580751" y="2965217"/>
            <a:ext cx="804888" cy="10743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697389" y="4340948"/>
            <a:ext cx="1058779" cy="5984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Local Depth</a:t>
            </a:r>
            <a:endParaRPr lang="en-US" sz="2000" b="1" dirty="0"/>
          </a:p>
        </p:txBody>
      </p:sp>
      <p:sp>
        <p:nvSpPr>
          <p:cNvPr id="14" name="Right Arrow 13"/>
          <p:cNvSpPr/>
          <p:nvPr/>
        </p:nvSpPr>
        <p:spPr>
          <a:xfrm>
            <a:off x="6756168" y="4657070"/>
            <a:ext cx="629471" cy="1412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6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2"/>
            <a:ext cx="10515600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Extendible Hashing</a:t>
            </a:r>
            <a:endParaRPr lang="en-US" sz="4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1111000"/>
            <a:ext cx="11047245" cy="5097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500" b="1" dirty="0" smtClean="0"/>
              <a:t>Local Depth: </a:t>
            </a:r>
            <a:r>
              <a:rPr lang="en-US" altLang="en-US" sz="2500" dirty="0" smtClean="0"/>
              <a:t>Each bucket </a:t>
            </a:r>
            <a:r>
              <a:rPr lang="en-US" altLang="en-US" sz="2500" i="1" dirty="0" smtClean="0"/>
              <a:t>j</a:t>
            </a:r>
            <a:r>
              <a:rPr lang="en-US" altLang="en-US" sz="2500" dirty="0" smtClean="0"/>
              <a:t> stores a value </a:t>
            </a:r>
            <a:r>
              <a:rPr lang="en-US" altLang="en-US" sz="2500" i="1" dirty="0" err="1" smtClean="0"/>
              <a:t>i</a:t>
            </a:r>
            <a:r>
              <a:rPr lang="en-US" altLang="en-US" sz="2500" i="1" baseline="-25000" dirty="0" err="1" smtClean="0"/>
              <a:t>j</a:t>
            </a:r>
            <a:endParaRPr lang="en-US" altLang="en-US" sz="2500" i="1" dirty="0" smtClean="0"/>
          </a:p>
          <a:p>
            <a:pPr lvl="1"/>
            <a:r>
              <a:rPr lang="en-US" altLang="en-US" sz="2500" i="1" dirty="0" smtClean="0">
                <a:ea typeface="ＭＳ Ｐゴシック" panose="020B0600070205080204" pitchFamily="34" charset="-128"/>
              </a:rPr>
              <a:t>A</a:t>
            </a:r>
            <a:r>
              <a:rPr lang="en-US" altLang="en-US" sz="2500" dirty="0" smtClean="0">
                <a:ea typeface="ＭＳ Ｐゴシック" panose="020B0600070205080204" pitchFamily="34" charset="-128"/>
              </a:rPr>
              <a:t>ll the entries that point to the same bucket have the same values on the first </a:t>
            </a:r>
            <a:r>
              <a:rPr lang="en-US" altLang="en-US" sz="2500" i="1" dirty="0" err="1" smtClean="0">
                <a:ea typeface="ＭＳ Ｐゴシック" panose="020B0600070205080204" pitchFamily="34" charset="-128"/>
              </a:rPr>
              <a:t>i</a:t>
            </a:r>
            <a:r>
              <a:rPr lang="en-US" altLang="en-US" sz="2500" i="1" baseline="-25000" dirty="0" err="1" smtClean="0">
                <a:ea typeface="ＭＳ Ｐゴシック" panose="020B0600070205080204" pitchFamily="34" charset="-128"/>
              </a:rPr>
              <a:t>j</a:t>
            </a:r>
            <a:r>
              <a:rPr lang="en-US" altLang="en-US" sz="2500" dirty="0" smtClean="0">
                <a:ea typeface="ＭＳ Ｐゴシック" panose="020B0600070205080204" pitchFamily="34" charset="-128"/>
              </a:rPr>
              <a:t> bits.</a:t>
            </a:r>
            <a:r>
              <a:rPr lang="en-US" altLang="en-US" sz="2500" i="1" dirty="0" smtClean="0">
                <a:ea typeface="ＭＳ Ｐゴシック" panose="020B0600070205080204" pitchFamily="34" charset="-128"/>
              </a:rPr>
              <a:t> </a:t>
            </a:r>
          </a:p>
          <a:p>
            <a:pPr marL="457200" lvl="1" indent="0">
              <a:buNone/>
            </a:pPr>
            <a:endParaRPr lang="en-US" altLang="en-US" sz="2500" i="1" dirty="0" smtClean="0">
              <a:ea typeface="ＭＳ Ｐゴシック" panose="020B0600070205080204" pitchFamily="34" charset="-128"/>
            </a:endParaRPr>
          </a:p>
          <a:p>
            <a:r>
              <a:rPr lang="en-US" altLang="en-US" dirty="0" smtClean="0"/>
              <a:t>To locate the bucket containing search-key </a:t>
            </a:r>
            <a:r>
              <a:rPr lang="en-US" altLang="en-US" i="1" dirty="0" smtClean="0"/>
              <a:t>K</a:t>
            </a:r>
            <a:r>
              <a:rPr lang="en-US" altLang="en-US" dirty="0" smtClean="0"/>
              <a:t>:</a:t>
            </a:r>
          </a:p>
          <a:p>
            <a:pPr lvl="1">
              <a:buFont typeface="Monotype Sorts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1.	Compute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h(K) = X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marL="914400" lvl="1" indent="-457200">
              <a:buFont typeface="Monotype Sorts" charset="2"/>
              <a:buAutoNum type="arabicPeriod" startAt="2"/>
            </a:pPr>
            <a:r>
              <a:rPr lang="en-US" altLang="en-US" dirty="0" smtClean="0">
                <a:ea typeface="ＭＳ Ｐゴシック" panose="020B0600070205080204" pitchFamily="34" charset="-128"/>
              </a:rPr>
              <a:t>Use the first </a:t>
            </a:r>
            <a:r>
              <a:rPr lang="en-US" altLang="en-US" i="1" dirty="0" err="1" smtClean="0">
                <a:ea typeface="ＭＳ Ｐゴシック" panose="020B0600070205080204" pitchFamily="34" charset="-128"/>
              </a:rPr>
              <a:t>i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high order bits of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X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as a displacement into bucket address table, and follow the pointer to appropriate bucket</a:t>
            </a:r>
          </a:p>
          <a:p>
            <a:pPr marL="457200" lvl="1" indent="0"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dirty="0" smtClean="0"/>
              <a:t>To insert a record with search-key value </a:t>
            </a:r>
            <a:r>
              <a:rPr lang="en-US" altLang="en-US" i="1" dirty="0" smtClean="0"/>
              <a:t>K</a:t>
            </a:r>
            <a:r>
              <a:rPr lang="en-US" altLang="en-US" dirty="0" smtClean="0"/>
              <a:t> 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follow same procedure as look-up and locate the bucket, say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j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.  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If there is room in the bucket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j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insert record in the bucket.  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Else the bucket must be split and insertion re-attempted.</a:t>
            </a:r>
            <a:r>
              <a:rPr lang="en-US" altLang="en-US" dirty="0" smtClean="0"/>
              <a:t>	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386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2"/>
            <a:ext cx="10515600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Splitting a bucket in Extendible Hash</a:t>
            </a:r>
            <a:endParaRPr lang="en-US" sz="4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72733" y="1214689"/>
            <a:ext cx="10862593" cy="51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If </a:t>
            </a:r>
            <a:r>
              <a:rPr lang="en-US" altLang="en-US" sz="2400" b="1" dirty="0" smtClean="0"/>
              <a:t>Global Depth &gt; Local Depth</a:t>
            </a:r>
            <a:r>
              <a:rPr lang="en-US" altLang="en-US" sz="2400" dirty="0" smtClean="0"/>
              <a:t>  </a:t>
            </a:r>
            <a:r>
              <a:rPr lang="en-US" altLang="en-US" sz="2400" i="1" dirty="0" err="1" smtClean="0"/>
              <a:t>i</a:t>
            </a:r>
            <a:r>
              <a:rPr lang="en-US" altLang="en-US" sz="2400" dirty="0" smtClean="0"/>
              <a:t> &gt; </a:t>
            </a:r>
            <a:r>
              <a:rPr lang="en-US" altLang="en-US" sz="2400" i="1" dirty="0" err="1" smtClean="0"/>
              <a:t>i</a:t>
            </a:r>
            <a:r>
              <a:rPr lang="en-US" altLang="en-US" sz="2400" i="1" baseline="-25000" dirty="0" err="1" smtClean="0"/>
              <a:t>j</a:t>
            </a:r>
            <a:r>
              <a:rPr lang="en-US" altLang="en-US" sz="2400" dirty="0" smtClean="0"/>
              <a:t> (more than one pointer to bucket </a:t>
            </a:r>
            <a:r>
              <a:rPr lang="en-US" altLang="en-US" sz="2400" i="1" dirty="0" smtClean="0"/>
              <a:t>j</a:t>
            </a:r>
            <a:r>
              <a:rPr lang="en-US" altLang="en-US" sz="2400" dirty="0" smtClean="0"/>
              <a:t>)</a:t>
            </a:r>
          </a:p>
          <a:p>
            <a:pPr marL="0" indent="0">
              <a:buNone/>
            </a:pPr>
            <a:endParaRPr lang="en-US" altLang="en-US" dirty="0" smtClean="0"/>
          </a:p>
          <a:p>
            <a:pPr lvl="1"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A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llocate a new bucket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z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, and set </a:t>
            </a:r>
            <a:r>
              <a:rPr lang="en-US" altLang="en-US" i="1" dirty="0" err="1" smtClean="0">
                <a:ea typeface="ＭＳ Ｐゴシック" panose="020B0600070205080204" pitchFamily="34" charset="-128"/>
              </a:rPr>
              <a:t>i</a:t>
            </a:r>
            <a:r>
              <a:rPr lang="en-US" altLang="en-US" i="1" baseline="-25000" dirty="0" err="1" smtClean="0">
                <a:ea typeface="ＭＳ Ｐゴシック" panose="020B0600070205080204" pitchFamily="34" charset="-128"/>
              </a:rPr>
              <a:t>j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= </a:t>
            </a:r>
            <a:r>
              <a:rPr lang="en-US" altLang="en-US" i="1" dirty="0" err="1" smtClean="0">
                <a:ea typeface="ＭＳ Ｐゴシック" panose="020B0600070205080204" pitchFamily="34" charset="-128"/>
              </a:rPr>
              <a:t>i</a:t>
            </a:r>
            <a:r>
              <a:rPr lang="en-US" altLang="en-US" i="1" baseline="-25000" dirty="0" err="1" smtClean="0">
                <a:ea typeface="ＭＳ Ｐゴシック" panose="020B0600070205080204" pitchFamily="34" charset="-128"/>
              </a:rPr>
              <a:t>z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=  (</a:t>
            </a:r>
            <a:r>
              <a:rPr lang="en-US" altLang="en-US" i="1" dirty="0" err="1" smtClean="0">
                <a:ea typeface="ＭＳ Ｐゴシック" panose="020B0600070205080204" pitchFamily="34" charset="-128"/>
              </a:rPr>
              <a:t>i</a:t>
            </a:r>
            <a:r>
              <a:rPr lang="en-US" altLang="en-US" i="1" baseline="-25000" dirty="0" err="1" smtClean="0">
                <a:ea typeface="ＭＳ Ｐゴシック" panose="020B0600070205080204" pitchFamily="34" charset="-128"/>
              </a:rPr>
              <a:t>j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+ 1)</a:t>
            </a:r>
          </a:p>
          <a:p>
            <a:pPr lvl="1">
              <a:spcAft>
                <a:spcPts val="1200"/>
              </a:spcAft>
            </a:pPr>
            <a:r>
              <a:rPr lang="en-US" altLang="en-US" dirty="0" smtClean="0">
                <a:ea typeface="ＭＳ Ｐゴシック" panose="020B0600070205080204" pitchFamily="34" charset="-128"/>
              </a:rPr>
              <a:t>Update the second half of the bucket address table entries originally pointing to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j,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to point to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z</a:t>
            </a:r>
          </a:p>
          <a:p>
            <a:pPr lvl="1"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R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emove each record in bucket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j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and reinsert (in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j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or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z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)</a:t>
            </a:r>
            <a:endParaRPr lang="en-US" altLang="en-US" i="1" dirty="0" smtClean="0">
              <a:ea typeface="ＭＳ Ｐゴシック" panose="020B0600070205080204" pitchFamily="34" charset="-128"/>
            </a:endParaRPr>
          </a:p>
          <a:p>
            <a:pPr lvl="1">
              <a:spcAft>
                <a:spcPts val="1200"/>
              </a:spcAft>
            </a:pPr>
            <a:r>
              <a:rPr lang="en-US" altLang="en-US" dirty="0" err="1">
                <a:ea typeface="ＭＳ Ｐゴシック" panose="020B0600070205080204" pitchFamily="34" charset="-128"/>
              </a:rPr>
              <a:t>R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ecompute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new bucket for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K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and insert record in the bucket (further splitting is required if the bucket is still full)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540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2"/>
            <a:ext cx="10515600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Splitting a bucket in Extendible Hash</a:t>
            </a:r>
            <a:endParaRPr lang="en-US" sz="4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72733" y="1214689"/>
            <a:ext cx="10970878" cy="51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If </a:t>
            </a:r>
            <a:r>
              <a:rPr lang="en-US" altLang="en-US" sz="2400" b="1" dirty="0" smtClean="0"/>
              <a:t>Global Depth = Local Depth </a:t>
            </a:r>
            <a:r>
              <a:rPr lang="en-US" altLang="en-US" sz="2400" dirty="0" smtClean="0"/>
              <a:t>(only one pointer to bucket </a:t>
            </a:r>
            <a:r>
              <a:rPr lang="en-US" altLang="en-US" sz="2400" i="1" dirty="0" smtClean="0"/>
              <a:t>j</a:t>
            </a:r>
            <a:r>
              <a:rPr lang="en-US" altLang="en-US" sz="2400" dirty="0" smtClean="0"/>
              <a:t>)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If </a:t>
            </a:r>
            <a:r>
              <a:rPr lang="en-US" altLang="en-US" i="1" dirty="0" err="1" smtClean="0">
                <a:ea typeface="ＭＳ Ｐゴシック" panose="020B0600070205080204" pitchFamily="34" charset="-128"/>
              </a:rPr>
              <a:t>i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reaches some limit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b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, or too many splits have happened in this insertion, create an overflow bucket 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Else</a:t>
            </a:r>
          </a:p>
          <a:p>
            <a:pPr lvl="2"/>
            <a:r>
              <a:rPr lang="en-US" altLang="en-US" sz="2400" dirty="0" smtClean="0">
                <a:ea typeface="ＭＳ Ｐゴシック" panose="020B0600070205080204" pitchFamily="34" charset="-128"/>
              </a:rPr>
              <a:t>increment </a:t>
            </a:r>
            <a:r>
              <a:rPr lang="en-US" altLang="en-US" sz="2400" i="1" dirty="0" err="1" smtClean="0">
                <a:ea typeface="ＭＳ Ｐゴシック" panose="020B0600070205080204" pitchFamily="34" charset="-128"/>
              </a:rPr>
              <a:t>i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and double the size of the bucket address table.</a:t>
            </a:r>
          </a:p>
          <a:p>
            <a:pPr lvl="2"/>
            <a:r>
              <a:rPr lang="en-US" altLang="en-US" sz="2400" dirty="0" smtClean="0">
                <a:ea typeface="ＭＳ Ｐゴシック" panose="020B0600070205080204" pitchFamily="34" charset="-128"/>
              </a:rPr>
              <a:t>replace each entry in the table by two entries that point to the same bucket.</a:t>
            </a:r>
          </a:p>
          <a:p>
            <a:pPr lvl="2"/>
            <a:r>
              <a:rPr lang="en-US" altLang="en-US" sz="2400" dirty="0" err="1" smtClean="0">
                <a:ea typeface="ＭＳ Ｐゴシック" panose="020B0600070205080204" pitchFamily="34" charset="-128"/>
              </a:rPr>
              <a:t>recompute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new bucket address table entry for </a:t>
            </a:r>
            <a:r>
              <a:rPr lang="en-US" altLang="en-US" sz="2400" i="1" dirty="0" smtClean="0">
                <a:ea typeface="ＭＳ Ｐゴシック" panose="020B0600070205080204" pitchFamily="34" charset="-128"/>
              </a:rPr>
              <a:t>K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/>
            </a:r>
            <a:br>
              <a:rPr lang="en-US" altLang="en-US" sz="2400" dirty="0" smtClean="0">
                <a:ea typeface="ＭＳ Ｐゴシック" panose="020B0600070205080204" pitchFamily="34" charset="-128"/>
              </a:rPr>
            </a:br>
            <a:r>
              <a:rPr lang="en-US" altLang="en-US" sz="2400" dirty="0" smtClean="0">
                <a:ea typeface="ＭＳ Ｐゴシック" panose="020B0600070205080204" pitchFamily="34" charset="-128"/>
              </a:rPr>
              <a:t>Now </a:t>
            </a:r>
            <a:r>
              <a:rPr lang="en-US" altLang="en-US" sz="2400" i="1" dirty="0" err="1" smtClean="0">
                <a:ea typeface="ＭＳ Ｐゴシック" panose="020B0600070205080204" pitchFamily="34" charset="-128"/>
              </a:rPr>
              <a:t>i</a:t>
            </a:r>
            <a:r>
              <a:rPr lang="en-US" altLang="en-US" sz="2400" i="1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&gt; </a:t>
            </a:r>
            <a:r>
              <a:rPr lang="en-US" altLang="en-US" sz="2400" i="1" dirty="0" err="1" smtClean="0">
                <a:ea typeface="ＭＳ Ｐゴシック" panose="020B0600070205080204" pitchFamily="34" charset="-128"/>
              </a:rPr>
              <a:t>i</a:t>
            </a:r>
            <a:r>
              <a:rPr lang="en-US" altLang="en-US" sz="2400" i="1" baseline="-25000" dirty="0" err="1" smtClean="0">
                <a:ea typeface="ＭＳ Ｐゴシック" panose="020B0600070205080204" pitchFamily="34" charset="-128"/>
              </a:rPr>
              <a:t>j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 so use the first case above.   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726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2"/>
            <a:ext cx="10515600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Illustrating an Extendible Hash: Dataset</a:t>
            </a:r>
            <a:endParaRPr lang="en-US" sz="42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5842" y="823089"/>
            <a:ext cx="8039205" cy="603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35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2"/>
            <a:ext cx="10515600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Illustrating an Extendible Hash</a:t>
            </a:r>
            <a:endParaRPr lang="en-US" sz="42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26" y="1442534"/>
            <a:ext cx="10162674" cy="427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36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2"/>
            <a:ext cx="10515600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Illustrating an Extendible Hash</a:t>
            </a:r>
            <a:endParaRPr lang="en-US" sz="42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92814" y="1201372"/>
            <a:ext cx="3875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r>
              <a:rPr kumimoji="1" lang="en-US" altLang="en-US" dirty="0"/>
              <a:t>   Initial  Hash structure; bucket size = 2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386" y="2098554"/>
            <a:ext cx="9118604" cy="25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52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558" y="80516"/>
            <a:ext cx="10972800" cy="730294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Schematic of a Database System</a:t>
            </a:r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4468774" y="1026117"/>
            <a:ext cx="3476368" cy="4814846"/>
          </a:xfrm>
          <a:prstGeom prst="rect">
            <a:avLst/>
          </a:prstGeom>
          <a:noFill/>
          <a:ln w="2222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70579" y="1184988"/>
            <a:ext cx="2679986" cy="12223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Conceptual Models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4835358" y="2683041"/>
            <a:ext cx="2743200" cy="121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Logical Model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4870579" y="4337741"/>
            <a:ext cx="2743200" cy="121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Physical Model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4468774" y="6056270"/>
            <a:ext cx="3635829" cy="5194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Database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5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2"/>
            <a:ext cx="10515600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Illustrating an Extendible Hash</a:t>
            </a:r>
            <a:endParaRPr lang="en-US" sz="42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7398" y="1107276"/>
            <a:ext cx="56188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r>
              <a:rPr kumimoji="1" lang="en-US" altLang="en-US" dirty="0"/>
              <a:t>   </a:t>
            </a:r>
            <a:r>
              <a:rPr kumimoji="1" lang="en-US" altLang="en-US" sz="2400" dirty="0"/>
              <a:t>Initial  Hash structure; bucket size = 2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386" y="2098554"/>
            <a:ext cx="9118604" cy="25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6055" y="2521302"/>
            <a:ext cx="1058779" cy="5984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Global Depth</a:t>
            </a:r>
            <a:endParaRPr lang="en-US" sz="2000" b="1" dirty="0"/>
          </a:p>
        </p:txBody>
      </p:sp>
      <p:sp>
        <p:nvSpPr>
          <p:cNvPr id="7" name="Right Arrow 6"/>
          <p:cNvSpPr/>
          <p:nvPr/>
        </p:nvSpPr>
        <p:spPr>
          <a:xfrm>
            <a:off x="1601366" y="2765126"/>
            <a:ext cx="698877" cy="18047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36938" y="2434887"/>
            <a:ext cx="1058779" cy="5984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Local Depth</a:t>
            </a:r>
            <a:endParaRPr lang="en-US" sz="2000" b="1" dirty="0"/>
          </a:p>
        </p:txBody>
      </p:sp>
      <p:sp>
        <p:nvSpPr>
          <p:cNvPr id="9" name="Right Arrow 8"/>
          <p:cNvSpPr/>
          <p:nvPr/>
        </p:nvSpPr>
        <p:spPr>
          <a:xfrm>
            <a:off x="6378269" y="2734107"/>
            <a:ext cx="804888" cy="10743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680" y="5368582"/>
            <a:ext cx="7325311" cy="499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561078" y="5119891"/>
            <a:ext cx="1625801" cy="8560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rPr>
              <a:t>Insert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rPr>
              <a:t> this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baseline="0" dirty="0" smtClean="0">
                <a:latin typeface="Helvetica" charset="0"/>
              </a:rPr>
              <a:t>Record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2092814" y="4813224"/>
            <a:ext cx="615771" cy="1610170"/>
          </a:xfrm>
          <a:prstGeom prst="leftBrac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22" y="6089383"/>
            <a:ext cx="8755576" cy="5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 animBg="1"/>
      <p:bldP spid="11" grpId="0"/>
      <p:bldP spid="1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2"/>
            <a:ext cx="10515600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Illustrating an Extendible Hash</a:t>
            </a:r>
            <a:endParaRPr lang="en-US" sz="42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7398" y="1107276"/>
            <a:ext cx="56188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r>
              <a:rPr kumimoji="1" lang="en-US" altLang="en-US" dirty="0"/>
              <a:t>   </a:t>
            </a:r>
            <a:r>
              <a:rPr kumimoji="1" lang="en-US" altLang="en-US" sz="2400" dirty="0"/>
              <a:t>Initial  Hash structure; bucket size = 2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386" y="2098554"/>
            <a:ext cx="9118604" cy="25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6055" y="2521302"/>
            <a:ext cx="1058779" cy="5984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Global Depth</a:t>
            </a:r>
            <a:endParaRPr lang="en-US" sz="2000" b="1" dirty="0"/>
          </a:p>
        </p:txBody>
      </p:sp>
      <p:sp>
        <p:nvSpPr>
          <p:cNvPr id="7" name="Right Arrow 6"/>
          <p:cNvSpPr/>
          <p:nvPr/>
        </p:nvSpPr>
        <p:spPr>
          <a:xfrm>
            <a:off x="1601366" y="2765126"/>
            <a:ext cx="698877" cy="18047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36938" y="2434887"/>
            <a:ext cx="1058779" cy="5984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Local Depth</a:t>
            </a:r>
            <a:endParaRPr lang="en-US" sz="2000" b="1" dirty="0"/>
          </a:p>
        </p:txBody>
      </p:sp>
      <p:sp>
        <p:nvSpPr>
          <p:cNvPr id="9" name="Right Arrow 8"/>
          <p:cNvSpPr/>
          <p:nvPr/>
        </p:nvSpPr>
        <p:spPr>
          <a:xfrm>
            <a:off x="6378269" y="2734107"/>
            <a:ext cx="804888" cy="10743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680" y="5368582"/>
            <a:ext cx="7325311" cy="499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561078" y="5119891"/>
            <a:ext cx="1625801" cy="8560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rPr>
              <a:t>Insert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rPr>
              <a:t> this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baseline="0" dirty="0" smtClean="0">
                <a:latin typeface="Helvetica" charset="0"/>
              </a:rPr>
              <a:t>Record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2092814" y="4813224"/>
            <a:ext cx="615771" cy="1610170"/>
          </a:xfrm>
          <a:prstGeom prst="leftBrac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22" y="6089383"/>
            <a:ext cx="8755576" cy="50489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184323" y="3138018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10101</a:t>
            </a:r>
            <a:endParaRPr lang="en-US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8115195" y="3155562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Srinivasan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9832756" y="3155562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Comp </a:t>
            </a:r>
            <a:r>
              <a:rPr lang="en-US" sz="2000" b="1" dirty="0" err="1" smtClean="0"/>
              <a:t>Sci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7029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2"/>
            <a:ext cx="10515600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Illustrating an Extendible Hash</a:t>
            </a:r>
            <a:endParaRPr lang="en-US" sz="42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7398" y="1107276"/>
            <a:ext cx="56188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r>
              <a:rPr kumimoji="1" lang="en-US" altLang="en-US" dirty="0"/>
              <a:t>   </a:t>
            </a:r>
            <a:r>
              <a:rPr kumimoji="1" lang="en-US" altLang="en-US" sz="2400" dirty="0"/>
              <a:t>Initial  Hash structure; bucket size = 2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386" y="2098554"/>
            <a:ext cx="9118604" cy="25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6055" y="2521302"/>
            <a:ext cx="1058779" cy="5984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Global Depth</a:t>
            </a:r>
            <a:endParaRPr lang="en-US" sz="2000" b="1" dirty="0"/>
          </a:p>
        </p:txBody>
      </p:sp>
      <p:sp>
        <p:nvSpPr>
          <p:cNvPr id="7" name="Right Arrow 6"/>
          <p:cNvSpPr/>
          <p:nvPr/>
        </p:nvSpPr>
        <p:spPr>
          <a:xfrm>
            <a:off x="1601366" y="2765126"/>
            <a:ext cx="698877" cy="18047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36938" y="2434887"/>
            <a:ext cx="1058779" cy="5984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Local Depth</a:t>
            </a:r>
            <a:endParaRPr lang="en-US" sz="2000" b="1" dirty="0"/>
          </a:p>
        </p:txBody>
      </p:sp>
      <p:sp>
        <p:nvSpPr>
          <p:cNvPr id="9" name="Right Arrow 8"/>
          <p:cNvSpPr/>
          <p:nvPr/>
        </p:nvSpPr>
        <p:spPr>
          <a:xfrm>
            <a:off x="6378269" y="2734107"/>
            <a:ext cx="804888" cy="10743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561078" y="5119891"/>
            <a:ext cx="1625801" cy="8560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rPr>
              <a:t>Insert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rPr>
              <a:t> this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baseline="0" dirty="0" smtClean="0">
                <a:latin typeface="Helvetica" charset="0"/>
              </a:rPr>
              <a:t>Record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2092814" y="4813224"/>
            <a:ext cx="615771" cy="1610170"/>
          </a:xfrm>
          <a:prstGeom prst="leftBrac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84323" y="3138018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10101</a:t>
            </a:r>
            <a:endParaRPr lang="en-US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8115195" y="3155562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Srinivasan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9832756" y="3155562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Comp </a:t>
            </a:r>
            <a:r>
              <a:rPr lang="en-US" sz="2000" b="1" dirty="0" err="1" smtClean="0"/>
              <a:t>Sci</a:t>
            </a:r>
            <a:endParaRPr lang="en-US" sz="20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20" y="4955470"/>
            <a:ext cx="7425648" cy="5492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20" y="5771100"/>
            <a:ext cx="7892970" cy="4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2"/>
            <a:ext cx="10515600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Illustrating an Extendible Hash</a:t>
            </a:r>
            <a:endParaRPr lang="en-US" sz="42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7398" y="1107276"/>
            <a:ext cx="56188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r>
              <a:rPr kumimoji="1" lang="en-US" altLang="en-US" dirty="0"/>
              <a:t>   </a:t>
            </a:r>
            <a:r>
              <a:rPr kumimoji="1" lang="en-US" altLang="en-US" sz="2400" dirty="0"/>
              <a:t>Initial  Hash structure; bucket size = 2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386" y="2098554"/>
            <a:ext cx="9118604" cy="25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6055" y="2521302"/>
            <a:ext cx="1058779" cy="5984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Global Depth</a:t>
            </a:r>
            <a:endParaRPr lang="en-US" sz="2000" b="1" dirty="0"/>
          </a:p>
        </p:txBody>
      </p:sp>
      <p:sp>
        <p:nvSpPr>
          <p:cNvPr id="7" name="Right Arrow 6"/>
          <p:cNvSpPr/>
          <p:nvPr/>
        </p:nvSpPr>
        <p:spPr>
          <a:xfrm>
            <a:off x="1601366" y="2765126"/>
            <a:ext cx="698877" cy="18047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36938" y="2434887"/>
            <a:ext cx="1058779" cy="5984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Local Depth</a:t>
            </a:r>
            <a:endParaRPr lang="en-US" sz="2000" b="1" dirty="0"/>
          </a:p>
        </p:txBody>
      </p:sp>
      <p:sp>
        <p:nvSpPr>
          <p:cNvPr id="9" name="Right Arrow 8"/>
          <p:cNvSpPr/>
          <p:nvPr/>
        </p:nvSpPr>
        <p:spPr>
          <a:xfrm>
            <a:off x="6378269" y="2734107"/>
            <a:ext cx="804888" cy="10743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561078" y="5119891"/>
            <a:ext cx="1625801" cy="8560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rPr>
              <a:t>Insert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rPr>
              <a:t> this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baseline="0" dirty="0" smtClean="0">
                <a:latin typeface="Helvetica" charset="0"/>
              </a:rPr>
              <a:t>Record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2092814" y="4813224"/>
            <a:ext cx="615771" cy="1610170"/>
          </a:xfrm>
          <a:prstGeom prst="leftBrac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84323" y="3138018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10101</a:t>
            </a:r>
            <a:endParaRPr lang="en-US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8115195" y="3155562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Srinivasan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9832756" y="3155562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Comp</a:t>
            </a:r>
            <a:endParaRPr lang="en-US" sz="20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20" y="4955470"/>
            <a:ext cx="7425648" cy="5492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20" y="5771100"/>
            <a:ext cx="7892970" cy="40963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184323" y="3631833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15151</a:t>
            </a:r>
            <a:endParaRPr lang="en-US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8115195" y="3649377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Mozart</a:t>
            </a:r>
            <a:endParaRPr lang="en-US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9832756" y="3649377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Music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4841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2"/>
            <a:ext cx="10515600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Illustrating an Extendible Hash</a:t>
            </a:r>
            <a:endParaRPr lang="en-US" sz="42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7398" y="1107276"/>
            <a:ext cx="56188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r>
              <a:rPr kumimoji="1" lang="en-US" altLang="en-US" dirty="0"/>
              <a:t>   </a:t>
            </a:r>
            <a:r>
              <a:rPr kumimoji="1" lang="en-US" altLang="en-US" sz="2400" dirty="0"/>
              <a:t>Initial  Hash structure; bucket size = 2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386" y="2098554"/>
            <a:ext cx="9118604" cy="25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6055" y="2521302"/>
            <a:ext cx="1058779" cy="5984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Global Depth</a:t>
            </a:r>
            <a:endParaRPr lang="en-US" sz="2000" b="1" dirty="0"/>
          </a:p>
        </p:txBody>
      </p:sp>
      <p:sp>
        <p:nvSpPr>
          <p:cNvPr id="7" name="Right Arrow 6"/>
          <p:cNvSpPr/>
          <p:nvPr/>
        </p:nvSpPr>
        <p:spPr>
          <a:xfrm>
            <a:off x="1601366" y="2765126"/>
            <a:ext cx="698877" cy="18047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36938" y="2434887"/>
            <a:ext cx="1058779" cy="5984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Local Depth</a:t>
            </a:r>
            <a:endParaRPr lang="en-US" sz="2000" b="1" dirty="0"/>
          </a:p>
        </p:txBody>
      </p:sp>
      <p:sp>
        <p:nvSpPr>
          <p:cNvPr id="9" name="Right Arrow 8"/>
          <p:cNvSpPr/>
          <p:nvPr/>
        </p:nvSpPr>
        <p:spPr>
          <a:xfrm>
            <a:off x="6378269" y="2734107"/>
            <a:ext cx="804888" cy="10743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561078" y="5119891"/>
            <a:ext cx="1625801" cy="8560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rPr>
              <a:t>Insert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rPr>
              <a:t> this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baseline="0" dirty="0" smtClean="0">
                <a:latin typeface="Helvetica" charset="0"/>
              </a:rPr>
              <a:t>Record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2092814" y="4813224"/>
            <a:ext cx="615771" cy="1610170"/>
          </a:xfrm>
          <a:prstGeom prst="leftBrac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84323" y="3138018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10101</a:t>
            </a:r>
            <a:endParaRPr lang="en-US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8115195" y="3155562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Srinivasan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9832756" y="3155562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Comp</a:t>
            </a:r>
            <a:endParaRPr lang="en-US" sz="20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337" y="4938815"/>
            <a:ext cx="8127874" cy="5492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20" y="5806254"/>
            <a:ext cx="8450380" cy="33932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184323" y="3631833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15151</a:t>
            </a:r>
            <a:endParaRPr lang="en-US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8115195" y="3649377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Mozart</a:t>
            </a:r>
            <a:endParaRPr lang="en-US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9832756" y="3649377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Music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6457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2"/>
            <a:ext cx="10515600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Illustrating an Extendible Hash</a:t>
            </a:r>
            <a:endParaRPr lang="en-US" sz="42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7398" y="1107276"/>
            <a:ext cx="56188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r>
              <a:rPr kumimoji="1" lang="en-US" altLang="en-US" dirty="0"/>
              <a:t>   </a:t>
            </a:r>
            <a:r>
              <a:rPr kumimoji="1" lang="en-US" altLang="en-US" sz="2400" dirty="0"/>
              <a:t>Initial  Hash structure; bucket size = 2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386" y="2098554"/>
            <a:ext cx="9118604" cy="25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6055" y="2521302"/>
            <a:ext cx="1058779" cy="5984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Global Depth</a:t>
            </a:r>
            <a:endParaRPr lang="en-US" sz="2000" b="1" dirty="0"/>
          </a:p>
        </p:txBody>
      </p:sp>
      <p:sp>
        <p:nvSpPr>
          <p:cNvPr id="7" name="Right Arrow 6"/>
          <p:cNvSpPr/>
          <p:nvPr/>
        </p:nvSpPr>
        <p:spPr>
          <a:xfrm>
            <a:off x="1601366" y="2765126"/>
            <a:ext cx="698877" cy="18047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36938" y="2434887"/>
            <a:ext cx="1058779" cy="5984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Local Depth</a:t>
            </a:r>
            <a:endParaRPr lang="en-US" sz="2000" b="1" dirty="0"/>
          </a:p>
        </p:txBody>
      </p:sp>
      <p:sp>
        <p:nvSpPr>
          <p:cNvPr id="9" name="Right Arrow 8"/>
          <p:cNvSpPr/>
          <p:nvPr/>
        </p:nvSpPr>
        <p:spPr>
          <a:xfrm>
            <a:off x="6378269" y="2734107"/>
            <a:ext cx="804888" cy="10743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561078" y="5119891"/>
            <a:ext cx="1625801" cy="8560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rPr>
              <a:t>Insert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rPr>
              <a:t> this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baseline="0" dirty="0" smtClean="0">
                <a:latin typeface="Helvetica" charset="0"/>
              </a:rPr>
              <a:t>Record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2092814" y="4813224"/>
            <a:ext cx="615771" cy="1610170"/>
          </a:xfrm>
          <a:prstGeom prst="leftBrac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84323" y="3138018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10101</a:t>
            </a:r>
            <a:endParaRPr lang="en-US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8115195" y="3155562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Srinivasan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9832756" y="3155562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Comp</a:t>
            </a:r>
            <a:endParaRPr lang="en-US" sz="20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337" y="4938815"/>
            <a:ext cx="8127874" cy="5492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20" y="5806254"/>
            <a:ext cx="8450380" cy="33932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184323" y="3631833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15151</a:t>
            </a:r>
            <a:endParaRPr lang="en-US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8115195" y="3649377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Mozart</a:t>
            </a:r>
            <a:endParaRPr lang="en-US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9832756" y="3649377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Music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8109284" y="998364"/>
            <a:ext cx="3621505" cy="13276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Local Depth == Global Depth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Directory size needs to increase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8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2"/>
            <a:ext cx="10515600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Illustrating an Extendible Hash</a:t>
            </a:r>
            <a:endParaRPr lang="en-US" sz="42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7398" y="1107276"/>
            <a:ext cx="51491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r>
              <a:rPr kumimoji="1" lang="en-US" altLang="en-US" dirty="0"/>
              <a:t>   </a:t>
            </a:r>
            <a:r>
              <a:rPr kumimoji="1" lang="en-US" altLang="en-US" sz="2400" dirty="0" smtClean="0"/>
              <a:t>Step 1: Increase the directory size</a:t>
            </a:r>
            <a:endParaRPr kumimoji="1" lang="en-US" alt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36055" y="2521302"/>
            <a:ext cx="1058779" cy="5984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Global Depth</a:t>
            </a:r>
            <a:endParaRPr lang="en-US" sz="2000" b="1" dirty="0"/>
          </a:p>
        </p:txBody>
      </p:sp>
      <p:sp>
        <p:nvSpPr>
          <p:cNvPr id="7" name="Right Arrow 6"/>
          <p:cNvSpPr/>
          <p:nvPr/>
        </p:nvSpPr>
        <p:spPr>
          <a:xfrm>
            <a:off x="1601366" y="2765126"/>
            <a:ext cx="698877" cy="18047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109284" y="998364"/>
            <a:ext cx="3621505" cy="13276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Local Depth == Global Depth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Directory size needs to increase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0" y="2503995"/>
            <a:ext cx="794084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542672" y="4052058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542673" y="3434437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445884" y="2637387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4" name="Rectangle 23"/>
          <p:cNvSpPr/>
          <p:nvPr/>
        </p:nvSpPr>
        <p:spPr>
          <a:xfrm>
            <a:off x="858253" y="3461870"/>
            <a:ext cx="1656347" cy="6256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Hash Prefix</a:t>
            </a:r>
            <a:endParaRPr lang="en-US" sz="2000" b="1" dirty="0"/>
          </a:p>
        </p:txBody>
      </p:sp>
      <p:sp>
        <p:nvSpPr>
          <p:cNvPr id="25" name="Rectangle 24"/>
          <p:cNvSpPr/>
          <p:nvPr/>
        </p:nvSpPr>
        <p:spPr>
          <a:xfrm>
            <a:off x="2846203" y="3559808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0</a:t>
            </a:r>
            <a:endParaRPr lang="en-US" sz="2400" b="1" dirty="0"/>
          </a:p>
        </p:txBody>
      </p:sp>
      <p:sp>
        <p:nvSpPr>
          <p:cNvPr id="27" name="Rectangle 26"/>
          <p:cNvSpPr/>
          <p:nvPr/>
        </p:nvSpPr>
        <p:spPr>
          <a:xfrm>
            <a:off x="2852953" y="4154006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en-US" sz="2400" b="1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526413"/>
              </p:ext>
            </p:extLst>
          </p:nvPr>
        </p:nvGraphicFramePr>
        <p:xfrm>
          <a:off x="5003800" y="3434437"/>
          <a:ext cx="650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592036"/>
              </p:ext>
            </p:extLst>
          </p:nvPr>
        </p:nvGraphicFramePr>
        <p:xfrm>
          <a:off x="5003800" y="4913739"/>
          <a:ext cx="650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</a:tbl>
          </a:graphicData>
        </a:graphic>
      </p:graphicFrame>
      <p:cxnSp>
        <p:nvCxnSpPr>
          <p:cNvPr id="33" name="Curved Connector 32"/>
          <p:cNvCxnSpPr>
            <a:stCxn id="22" idx="3"/>
          </p:cNvCxnSpPr>
          <p:nvPr/>
        </p:nvCxnSpPr>
        <p:spPr>
          <a:xfrm>
            <a:off x="4199020" y="3747258"/>
            <a:ext cx="804780" cy="242317"/>
          </a:xfrm>
          <a:prstGeom prst="curvedConnector3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endCxn id="31" idx="1"/>
          </p:cNvCxnSpPr>
          <p:nvPr/>
        </p:nvCxnSpPr>
        <p:spPr>
          <a:xfrm rot="16200000" flipH="1">
            <a:off x="4157061" y="4437840"/>
            <a:ext cx="888698" cy="804780"/>
          </a:xfrm>
          <a:prstGeom prst="curvedConnector2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29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2"/>
            <a:ext cx="10515600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Illustrating an Extendible Hash</a:t>
            </a:r>
            <a:endParaRPr lang="en-US" sz="42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7398" y="1107276"/>
            <a:ext cx="53222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r>
              <a:rPr kumimoji="1" lang="en-US" altLang="en-US" dirty="0"/>
              <a:t>   </a:t>
            </a:r>
            <a:r>
              <a:rPr kumimoji="1" lang="en-US" altLang="en-US" sz="2400" dirty="0" smtClean="0"/>
              <a:t>Step 2: Re-hash all the old records </a:t>
            </a:r>
            <a:endParaRPr kumimoji="1" lang="en-US" alt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36055" y="2521302"/>
            <a:ext cx="1058779" cy="5984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Global Depth</a:t>
            </a:r>
            <a:endParaRPr lang="en-US" sz="2000" b="1" dirty="0"/>
          </a:p>
        </p:txBody>
      </p:sp>
      <p:sp>
        <p:nvSpPr>
          <p:cNvPr id="7" name="Right Arrow 6"/>
          <p:cNvSpPr/>
          <p:nvPr/>
        </p:nvSpPr>
        <p:spPr>
          <a:xfrm>
            <a:off x="1601366" y="2765126"/>
            <a:ext cx="698877" cy="18047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978315" y="1261650"/>
            <a:ext cx="3621505" cy="13276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Re-Hash all the old Records + the new record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0" y="2503995"/>
            <a:ext cx="794084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542672" y="4052058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542673" y="3434437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445884" y="2637387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4" name="Rectangle 23"/>
          <p:cNvSpPr/>
          <p:nvPr/>
        </p:nvSpPr>
        <p:spPr>
          <a:xfrm>
            <a:off x="909717" y="3481401"/>
            <a:ext cx="1656347" cy="6256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Hash Prefix</a:t>
            </a:r>
            <a:endParaRPr lang="en-US" sz="2000" b="1" dirty="0"/>
          </a:p>
        </p:txBody>
      </p:sp>
      <p:sp>
        <p:nvSpPr>
          <p:cNvPr id="25" name="Rectangle 24"/>
          <p:cNvSpPr/>
          <p:nvPr/>
        </p:nvSpPr>
        <p:spPr>
          <a:xfrm>
            <a:off x="2846203" y="3559808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0</a:t>
            </a:r>
            <a:endParaRPr lang="en-US" sz="2400" b="1" dirty="0"/>
          </a:p>
        </p:txBody>
      </p:sp>
      <p:sp>
        <p:nvSpPr>
          <p:cNvPr id="27" name="Rectangle 26"/>
          <p:cNvSpPr/>
          <p:nvPr/>
        </p:nvSpPr>
        <p:spPr>
          <a:xfrm>
            <a:off x="2852953" y="4154006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en-US" sz="2400" b="1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526413"/>
              </p:ext>
            </p:extLst>
          </p:nvPr>
        </p:nvGraphicFramePr>
        <p:xfrm>
          <a:off x="5003800" y="3434437"/>
          <a:ext cx="650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592036"/>
              </p:ext>
            </p:extLst>
          </p:nvPr>
        </p:nvGraphicFramePr>
        <p:xfrm>
          <a:off x="5003800" y="4913739"/>
          <a:ext cx="650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</a:tbl>
          </a:graphicData>
        </a:graphic>
      </p:graphicFrame>
      <p:cxnSp>
        <p:nvCxnSpPr>
          <p:cNvPr id="33" name="Curved Connector 32"/>
          <p:cNvCxnSpPr>
            <a:stCxn id="22" idx="3"/>
          </p:cNvCxnSpPr>
          <p:nvPr/>
        </p:nvCxnSpPr>
        <p:spPr>
          <a:xfrm>
            <a:off x="4199020" y="3747258"/>
            <a:ext cx="804780" cy="242317"/>
          </a:xfrm>
          <a:prstGeom prst="curvedConnector3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endCxn id="31" idx="1"/>
          </p:cNvCxnSpPr>
          <p:nvPr/>
        </p:nvCxnSpPr>
        <p:spPr>
          <a:xfrm rot="16200000" flipH="1">
            <a:off x="4157061" y="4437840"/>
            <a:ext cx="888698" cy="804780"/>
          </a:xfrm>
          <a:prstGeom prst="curvedConnector2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799" y="5820757"/>
            <a:ext cx="7425648" cy="5492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51" y="6431445"/>
            <a:ext cx="7892970" cy="4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8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2"/>
            <a:ext cx="10515600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Illustrating an Extendible Hash</a:t>
            </a:r>
            <a:endParaRPr lang="en-US" sz="4200" dirty="0"/>
          </a:p>
        </p:txBody>
      </p:sp>
      <p:sp>
        <p:nvSpPr>
          <p:cNvPr id="5" name="Rectangle 4"/>
          <p:cNvSpPr/>
          <p:nvPr/>
        </p:nvSpPr>
        <p:spPr>
          <a:xfrm>
            <a:off x="536055" y="2521302"/>
            <a:ext cx="1058779" cy="5984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Global Depth</a:t>
            </a:r>
            <a:endParaRPr lang="en-US" sz="2000" b="1" dirty="0"/>
          </a:p>
        </p:txBody>
      </p:sp>
      <p:sp>
        <p:nvSpPr>
          <p:cNvPr id="7" name="Right Arrow 6"/>
          <p:cNvSpPr/>
          <p:nvPr/>
        </p:nvSpPr>
        <p:spPr>
          <a:xfrm>
            <a:off x="1601366" y="2765126"/>
            <a:ext cx="698877" cy="18047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978315" y="1261650"/>
            <a:ext cx="3621505" cy="13276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Re-Hash all the old Records + the new record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0" y="2503995"/>
            <a:ext cx="794084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542672" y="4052058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542673" y="3434437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445884" y="2637387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4" name="Rectangle 23"/>
          <p:cNvSpPr/>
          <p:nvPr/>
        </p:nvSpPr>
        <p:spPr>
          <a:xfrm>
            <a:off x="909717" y="3481401"/>
            <a:ext cx="1656347" cy="6256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Hash Prefix</a:t>
            </a:r>
            <a:endParaRPr lang="en-US" sz="2000" b="1" dirty="0"/>
          </a:p>
        </p:txBody>
      </p:sp>
      <p:sp>
        <p:nvSpPr>
          <p:cNvPr id="25" name="Rectangle 24"/>
          <p:cNvSpPr/>
          <p:nvPr/>
        </p:nvSpPr>
        <p:spPr>
          <a:xfrm>
            <a:off x="2846203" y="3559808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0</a:t>
            </a:r>
            <a:endParaRPr lang="en-US" sz="2400" b="1" dirty="0"/>
          </a:p>
        </p:txBody>
      </p:sp>
      <p:sp>
        <p:nvSpPr>
          <p:cNvPr id="27" name="Rectangle 26"/>
          <p:cNvSpPr/>
          <p:nvPr/>
        </p:nvSpPr>
        <p:spPr>
          <a:xfrm>
            <a:off x="2852953" y="4154006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en-US" sz="2400" b="1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526413"/>
              </p:ext>
            </p:extLst>
          </p:nvPr>
        </p:nvGraphicFramePr>
        <p:xfrm>
          <a:off x="5003800" y="3434437"/>
          <a:ext cx="650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592036"/>
              </p:ext>
            </p:extLst>
          </p:nvPr>
        </p:nvGraphicFramePr>
        <p:xfrm>
          <a:off x="5003800" y="4913739"/>
          <a:ext cx="650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</a:tbl>
          </a:graphicData>
        </a:graphic>
      </p:graphicFrame>
      <p:cxnSp>
        <p:nvCxnSpPr>
          <p:cNvPr id="33" name="Curved Connector 32"/>
          <p:cNvCxnSpPr>
            <a:stCxn id="22" idx="3"/>
          </p:cNvCxnSpPr>
          <p:nvPr/>
        </p:nvCxnSpPr>
        <p:spPr>
          <a:xfrm>
            <a:off x="4199020" y="3747258"/>
            <a:ext cx="804780" cy="242317"/>
          </a:xfrm>
          <a:prstGeom prst="curvedConnector3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endCxn id="31" idx="1"/>
          </p:cNvCxnSpPr>
          <p:nvPr/>
        </p:nvCxnSpPr>
        <p:spPr>
          <a:xfrm rot="16200000" flipH="1">
            <a:off x="4157061" y="4437840"/>
            <a:ext cx="888698" cy="804780"/>
          </a:xfrm>
          <a:prstGeom prst="curvedConnector2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346099" y="3434437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15151</a:t>
            </a:r>
            <a:endParaRPr lang="en-US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6636496" y="3421323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Mozart</a:t>
            </a:r>
            <a:endParaRPr lang="en-US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8463764" y="3390665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Music</a:t>
            </a:r>
            <a:endParaRPr lang="en-US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10089633" y="3390664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4000</a:t>
            </a:r>
            <a:endParaRPr lang="en-US" sz="2000" b="1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799" y="5820757"/>
            <a:ext cx="7425648" cy="5492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51" y="6431445"/>
            <a:ext cx="7892970" cy="409632"/>
          </a:xfrm>
          <a:prstGeom prst="rect">
            <a:avLst/>
          </a:prstGeom>
        </p:spPr>
      </p:pic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997398" y="1107276"/>
            <a:ext cx="53222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r>
              <a:rPr kumimoji="1" lang="en-US" altLang="en-US" dirty="0"/>
              <a:t>   </a:t>
            </a:r>
            <a:r>
              <a:rPr kumimoji="1" lang="en-US" altLang="en-US" sz="2400" dirty="0" smtClean="0"/>
              <a:t>Step 2: Re-hash all the old records </a:t>
            </a:r>
            <a:endParaRPr kumimoji="1"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9075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2"/>
            <a:ext cx="10515600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Illustrating an Extendible Hash</a:t>
            </a:r>
            <a:endParaRPr lang="en-US" sz="4200" dirty="0"/>
          </a:p>
        </p:txBody>
      </p:sp>
      <p:sp>
        <p:nvSpPr>
          <p:cNvPr id="5" name="Rectangle 4"/>
          <p:cNvSpPr/>
          <p:nvPr/>
        </p:nvSpPr>
        <p:spPr>
          <a:xfrm>
            <a:off x="536055" y="2521302"/>
            <a:ext cx="1058779" cy="5984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Global Depth</a:t>
            </a:r>
            <a:endParaRPr lang="en-US" sz="2000" b="1" dirty="0"/>
          </a:p>
        </p:txBody>
      </p:sp>
      <p:sp>
        <p:nvSpPr>
          <p:cNvPr id="7" name="Right Arrow 6"/>
          <p:cNvSpPr/>
          <p:nvPr/>
        </p:nvSpPr>
        <p:spPr>
          <a:xfrm>
            <a:off x="1601366" y="2765126"/>
            <a:ext cx="698877" cy="18047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978315" y="1261650"/>
            <a:ext cx="3621505" cy="13276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Re-Hash all the old Records + the new record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0" y="2503995"/>
            <a:ext cx="794084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542672" y="4052058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542673" y="3434437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445884" y="2637387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4" name="Rectangle 23"/>
          <p:cNvSpPr/>
          <p:nvPr/>
        </p:nvSpPr>
        <p:spPr>
          <a:xfrm>
            <a:off x="909717" y="3416422"/>
            <a:ext cx="1656347" cy="6256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Hash Prefix</a:t>
            </a:r>
            <a:endParaRPr lang="en-US" sz="2000" b="1" dirty="0"/>
          </a:p>
        </p:txBody>
      </p:sp>
      <p:sp>
        <p:nvSpPr>
          <p:cNvPr id="25" name="Rectangle 24"/>
          <p:cNvSpPr/>
          <p:nvPr/>
        </p:nvSpPr>
        <p:spPr>
          <a:xfrm>
            <a:off x="2846203" y="3559808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0</a:t>
            </a:r>
            <a:endParaRPr lang="en-US" sz="2400" b="1" dirty="0"/>
          </a:p>
        </p:txBody>
      </p:sp>
      <p:sp>
        <p:nvSpPr>
          <p:cNvPr id="27" name="Rectangle 26"/>
          <p:cNvSpPr/>
          <p:nvPr/>
        </p:nvSpPr>
        <p:spPr>
          <a:xfrm>
            <a:off x="2852953" y="4154006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en-US" sz="2400" b="1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526413"/>
              </p:ext>
            </p:extLst>
          </p:nvPr>
        </p:nvGraphicFramePr>
        <p:xfrm>
          <a:off x="5003800" y="3434437"/>
          <a:ext cx="650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592036"/>
              </p:ext>
            </p:extLst>
          </p:nvPr>
        </p:nvGraphicFramePr>
        <p:xfrm>
          <a:off x="5003800" y="4913739"/>
          <a:ext cx="650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</a:tbl>
          </a:graphicData>
        </a:graphic>
      </p:graphicFrame>
      <p:cxnSp>
        <p:nvCxnSpPr>
          <p:cNvPr id="33" name="Curved Connector 32"/>
          <p:cNvCxnSpPr>
            <a:stCxn id="22" idx="3"/>
          </p:cNvCxnSpPr>
          <p:nvPr/>
        </p:nvCxnSpPr>
        <p:spPr>
          <a:xfrm>
            <a:off x="4199020" y="3747258"/>
            <a:ext cx="804780" cy="242317"/>
          </a:xfrm>
          <a:prstGeom prst="curvedConnector3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endCxn id="31" idx="1"/>
          </p:cNvCxnSpPr>
          <p:nvPr/>
        </p:nvCxnSpPr>
        <p:spPr>
          <a:xfrm rot="16200000" flipH="1">
            <a:off x="4157061" y="4437840"/>
            <a:ext cx="888698" cy="804780"/>
          </a:xfrm>
          <a:prstGeom prst="curvedConnector2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346099" y="3434437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15151</a:t>
            </a:r>
            <a:endParaRPr lang="en-US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6636496" y="3421323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Mozart</a:t>
            </a:r>
            <a:endParaRPr lang="en-US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8463764" y="3390665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Music</a:t>
            </a:r>
            <a:endParaRPr lang="en-US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10089633" y="3390664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4000</a:t>
            </a:r>
            <a:endParaRPr lang="en-US" sz="2000" b="1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43" y="5772474"/>
            <a:ext cx="7325311" cy="49945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864" y="6339385"/>
            <a:ext cx="8755576" cy="504895"/>
          </a:xfrm>
          <a:prstGeom prst="rect">
            <a:avLst/>
          </a:prstGeom>
        </p:spPr>
      </p:pic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997398" y="1107276"/>
            <a:ext cx="53222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r>
              <a:rPr kumimoji="1" lang="en-US" altLang="en-US" dirty="0"/>
              <a:t>   </a:t>
            </a:r>
            <a:r>
              <a:rPr kumimoji="1" lang="en-US" altLang="en-US" sz="2400" dirty="0" smtClean="0"/>
              <a:t>Step 2: Re-hash all the old records </a:t>
            </a:r>
            <a:endParaRPr kumimoji="1"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8253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558" y="80516"/>
            <a:ext cx="10972800" cy="730294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Schematic of a Database System</a:t>
            </a:r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4468774" y="1026117"/>
            <a:ext cx="3476368" cy="4814846"/>
          </a:xfrm>
          <a:prstGeom prst="rect">
            <a:avLst/>
          </a:prstGeom>
          <a:noFill/>
          <a:ln w="2222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70579" y="1184988"/>
            <a:ext cx="2679986" cy="12223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Conceptual Models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4835358" y="2683041"/>
            <a:ext cx="2743200" cy="121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Logical Model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4870579" y="4337741"/>
            <a:ext cx="2743200" cy="121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Physical Model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4468774" y="6056270"/>
            <a:ext cx="3635829" cy="5194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Database System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444202" y="1122496"/>
            <a:ext cx="3648271" cy="1560545"/>
          </a:xfrm>
          <a:prstGeom prst="roundRect">
            <a:avLst/>
          </a:prstGeom>
          <a:noFill/>
          <a:ln w="25400"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u="sng" dirty="0" smtClean="0"/>
              <a:t>Goal: </a:t>
            </a:r>
            <a:r>
              <a:rPr lang="en-US" dirty="0" smtClean="0"/>
              <a:t>Capture the real world concepts to be modeled in the application</a:t>
            </a:r>
          </a:p>
          <a:p>
            <a:r>
              <a:rPr lang="en-US" dirty="0" smtClean="0"/>
              <a:t>E.g., ER diagrams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7753739" y="1670180"/>
            <a:ext cx="606490" cy="251926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6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2"/>
            <a:ext cx="10515600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Illustrating an Extendible Hash</a:t>
            </a:r>
            <a:endParaRPr lang="en-US" sz="4200" dirty="0"/>
          </a:p>
        </p:txBody>
      </p:sp>
      <p:sp>
        <p:nvSpPr>
          <p:cNvPr id="5" name="Rectangle 4"/>
          <p:cNvSpPr/>
          <p:nvPr/>
        </p:nvSpPr>
        <p:spPr>
          <a:xfrm>
            <a:off x="536055" y="2521302"/>
            <a:ext cx="1058779" cy="5984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Global Depth</a:t>
            </a:r>
            <a:endParaRPr lang="en-US" sz="2000" b="1" dirty="0"/>
          </a:p>
        </p:txBody>
      </p:sp>
      <p:sp>
        <p:nvSpPr>
          <p:cNvPr id="7" name="Right Arrow 6"/>
          <p:cNvSpPr/>
          <p:nvPr/>
        </p:nvSpPr>
        <p:spPr>
          <a:xfrm>
            <a:off x="1601366" y="2765126"/>
            <a:ext cx="698877" cy="18047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978315" y="1261650"/>
            <a:ext cx="3621505" cy="13276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Re-Hash all the old Records + the new record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0" y="2503995"/>
            <a:ext cx="794084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542672" y="4052058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542673" y="3434437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445884" y="2637387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4" name="Rectangle 23"/>
          <p:cNvSpPr/>
          <p:nvPr/>
        </p:nvSpPr>
        <p:spPr>
          <a:xfrm>
            <a:off x="909717" y="3416422"/>
            <a:ext cx="1656347" cy="6256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Hash Prefix</a:t>
            </a:r>
            <a:endParaRPr lang="en-US" sz="2000" b="1" dirty="0"/>
          </a:p>
        </p:txBody>
      </p:sp>
      <p:sp>
        <p:nvSpPr>
          <p:cNvPr id="25" name="Rectangle 24"/>
          <p:cNvSpPr/>
          <p:nvPr/>
        </p:nvSpPr>
        <p:spPr>
          <a:xfrm>
            <a:off x="2846203" y="3559808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0</a:t>
            </a:r>
            <a:endParaRPr lang="en-US" sz="2400" b="1" dirty="0"/>
          </a:p>
        </p:txBody>
      </p:sp>
      <p:sp>
        <p:nvSpPr>
          <p:cNvPr id="27" name="Rectangle 26"/>
          <p:cNvSpPr/>
          <p:nvPr/>
        </p:nvSpPr>
        <p:spPr>
          <a:xfrm>
            <a:off x="2852953" y="4154006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en-US" sz="2400" b="1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526413"/>
              </p:ext>
            </p:extLst>
          </p:nvPr>
        </p:nvGraphicFramePr>
        <p:xfrm>
          <a:off x="5003800" y="3434437"/>
          <a:ext cx="650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592036"/>
              </p:ext>
            </p:extLst>
          </p:nvPr>
        </p:nvGraphicFramePr>
        <p:xfrm>
          <a:off x="5003800" y="4913739"/>
          <a:ext cx="650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</a:tbl>
          </a:graphicData>
        </a:graphic>
      </p:graphicFrame>
      <p:cxnSp>
        <p:nvCxnSpPr>
          <p:cNvPr id="33" name="Curved Connector 32"/>
          <p:cNvCxnSpPr>
            <a:stCxn id="22" idx="3"/>
          </p:cNvCxnSpPr>
          <p:nvPr/>
        </p:nvCxnSpPr>
        <p:spPr>
          <a:xfrm>
            <a:off x="4199020" y="3747258"/>
            <a:ext cx="804780" cy="242317"/>
          </a:xfrm>
          <a:prstGeom prst="curvedConnector3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endCxn id="31" idx="1"/>
          </p:cNvCxnSpPr>
          <p:nvPr/>
        </p:nvCxnSpPr>
        <p:spPr>
          <a:xfrm rot="16200000" flipH="1">
            <a:off x="4157061" y="4437840"/>
            <a:ext cx="888698" cy="804780"/>
          </a:xfrm>
          <a:prstGeom prst="curvedConnector2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346099" y="3434437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15151</a:t>
            </a:r>
            <a:endParaRPr lang="en-US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6636496" y="3421323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Mozart</a:t>
            </a:r>
            <a:endParaRPr lang="en-US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8463764" y="3390665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Music</a:t>
            </a:r>
            <a:endParaRPr lang="en-US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10089633" y="3390664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4000</a:t>
            </a:r>
            <a:endParaRPr lang="en-US" sz="2000" b="1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43" y="5772474"/>
            <a:ext cx="7325311" cy="49945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864" y="6339385"/>
            <a:ext cx="8755576" cy="504895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5335958" y="4893554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10101</a:t>
            </a:r>
            <a:endParaRPr lang="en-US" sz="2000" b="1" dirty="0"/>
          </a:p>
        </p:txBody>
      </p:sp>
      <p:sp>
        <p:nvSpPr>
          <p:cNvPr id="37" name="Rectangle 36"/>
          <p:cNvSpPr/>
          <p:nvPr/>
        </p:nvSpPr>
        <p:spPr>
          <a:xfrm>
            <a:off x="6626353" y="4894629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Srinivasan</a:t>
            </a:r>
            <a:endParaRPr lang="en-US" sz="2000" b="1" dirty="0"/>
          </a:p>
        </p:txBody>
      </p:sp>
      <p:sp>
        <p:nvSpPr>
          <p:cNvPr id="38" name="Rectangle 37"/>
          <p:cNvSpPr/>
          <p:nvPr/>
        </p:nvSpPr>
        <p:spPr>
          <a:xfrm>
            <a:off x="8463764" y="4893331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Comp</a:t>
            </a:r>
            <a:endParaRPr lang="en-US" sz="2000" b="1" dirty="0"/>
          </a:p>
        </p:txBody>
      </p:sp>
      <p:sp>
        <p:nvSpPr>
          <p:cNvPr id="29" name="Rectangle 28"/>
          <p:cNvSpPr/>
          <p:nvPr/>
        </p:nvSpPr>
        <p:spPr>
          <a:xfrm>
            <a:off x="10066725" y="4862672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65000</a:t>
            </a:r>
            <a:endParaRPr lang="en-US" sz="2000" b="1" dirty="0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997398" y="1107276"/>
            <a:ext cx="53222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r>
              <a:rPr kumimoji="1" lang="en-US" altLang="en-US" dirty="0"/>
              <a:t>   </a:t>
            </a:r>
            <a:r>
              <a:rPr kumimoji="1" lang="en-US" altLang="en-US" sz="2400" dirty="0" smtClean="0"/>
              <a:t>Step 2: Re-hash all the old records </a:t>
            </a:r>
            <a:endParaRPr kumimoji="1"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8088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2"/>
            <a:ext cx="10515600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Illustrating an Extendible Hash</a:t>
            </a:r>
            <a:endParaRPr lang="en-US" sz="4200" dirty="0"/>
          </a:p>
        </p:txBody>
      </p:sp>
      <p:sp>
        <p:nvSpPr>
          <p:cNvPr id="5" name="Rectangle 4"/>
          <p:cNvSpPr/>
          <p:nvPr/>
        </p:nvSpPr>
        <p:spPr>
          <a:xfrm>
            <a:off x="536055" y="2521302"/>
            <a:ext cx="1058779" cy="5984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Global Depth</a:t>
            </a:r>
            <a:endParaRPr lang="en-US" sz="2000" b="1" dirty="0"/>
          </a:p>
        </p:txBody>
      </p:sp>
      <p:sp>
        <p:nvSpPr>
          <p:cNvPr id="7" name="Right Arrow 6"/>
          <p:cNvSpPr/>
          <p:nvPr/>
        </p:nvSpPr>
        <p:spPr>
          <a:xfrm>
            <a:off x="1601366" y="2765126"/>
            <a:ext cx="698877" cy="18047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978315" y="1261650"/>
            <a:ext cx="3621505" cy="13276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Re-Hash all the old Records + the new record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0" y="2503995"/>
            <a:ext cx="794084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542672" y="4052058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542673" y="3434437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445884" y="2637387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4" name="Rectangle 23"/>
          <p:cNvSpPr/>
          <p:nvPr/>
        </p:nvSpPr>
        <p:spPr>
          <a:xfrm>
            <a:off x="909717" y="3416422"/>
            <a:ext cx="1656347" cy="6256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Hash Prefix</a:t>
            </a:r>
            <a:endParaRPr lang="en-US" sz="2000" b="1" dirty="0"/>
          </a:p>
        </p:txBody>
      </p:sp>
      <p:sp>
        <p:nvSpPr>
          <p:cNvPr id="25" name="Rectangle 24"/>
          <p:cNvSpPr/>
          <p:nvPr/>
        </p:nvSpPr>
        <p:spPr>
          <a:xfrm>
            <a:off x="2846203" y="3559808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0</a:t>
            </a:r>
            <a:endParaRPr lang="en-US" sz="2400" b="1" dirty="0"/>
          </a:p>
        </p:txBody>
      </p:sp>
      <p:sp>
        <p:nvSpPr>
          <p:cNvPr id="27" name="Rectangle 26"/>
          <p:cNvSpPr/>
          <p:nvPr/>
        </p:nvSpPr>
        <p:spPr>
          <a:xfrm>
            <a:off x="2852953" y="4154006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en-US" sz="2400" b="1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526413"/>
              </p:ext>
            </p:extLst>
          </p:nvPr>
        </p:nvGraphicFramePr>
        <p:xfrm>
          <a:off x="5003800" y="3434437"/>
          <a:ext cx="650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592036"/>
              </p:ext>
            </p:extLst>
          </p:nvPr>
        </p:nvGraphicFramePr>
        <p:xfrm>
          <a:off x="5003800" y="4913739"/>
          <a:ext cx="650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</a:tbl>
          </a:graphicData>
        </a:graphic>
      </p:graphicFrame>
      <p:cxnSp>
        <p:nvCxnSpPr>
          <p:cNvPr id="33" name="Curved Connector 32"/>
          <p:cNvCxnSpPr>
            <a:stCxn id="22" idx="3"/>
          </p:cNvCxnSpPr>
          <p:nvPr/>
        </p:nvCxnSpPr>
        <p:spPr>
          <a:xfrm>
            <a:off x="4199020" y="3747258"/>
            <a:ext cx="804780" cy="242317"/>
          </a:xfrm>
          <a:prstGeom prst="curvedConnector3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endCxn id="31" idx="1"/>
          </p:cNvCxnSpPr>
          <p:nvPr/>
        </p:nvCxnSpPr>
        <p:spPr>
          <a:xfrm rot="16200000" flipH="1">
            <a:off x="4157061" y="4437840"/>
            <a:ext cx="888698" cy="804780"/>
          </a:xfrm>
          <a:prstGeom prst="curvedConnector2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346099" y="3434437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15151</a:t>
            </a:r>
            <a:endParaRPr lang="en-US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6636496" y="3421323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Mozart</a:t>
            </a:r>
            <a:endParaRPr lang="en-US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8463764" y="3390665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Music</a:t>
            </a:r>
            <a:endParaRPr lang="en-US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10089633" y="3390664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4000</a:t>
            </a:r>
            <a:endParaRPr lang="en-US" sz="2000" b="1" dirty="0"/>
          </a:p>
        </p:txBody>
      </p:sp>
      <p:sp>
        <p:nvSpPr>
          <p:cNvPr id="36" name="Rectangle 35"/>
          <p:cNvSpPr/>
          <p:nvPr/>
        </p:nvSpPr>
        <p:spPr>
          <a:xfrm>
            <a:off x="5335958" y="4893554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10101</a:t>
            </a:r>
            <a:endParaRPr lang="en-US" sz="2000" b="1" dirty="0"/>
          </a:p>
        </p:txBody>
      </p:sp>
      <p:sp>
        <p:nvSpPr>
          <p:cNvPr id="37" name="Rectangle 36"/>
          <p:cNvSpPr/>
          <p:nvPr/>
        </p:nvSpPr>
        <p:spPr>
          <a:xfrm>
            <a:off x="6626353" y="4894629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Srinivasan</a:t>
            </a:r>
            <a:endParaRPr lang="en-US" sz="2000" b="1" dirty="0"/>
          </a:p>
        </p:txBody>
      </p:sp>
      <p:sp>
        <p:nvSpPr>
          <p:cNvPr id="38" name="Rectangle 37"/>
          <p:cNvSpPr/>
          <p:nvPr/>
        </p:nvSpPr>
        <p:spPr>
          <a:xfrm>
            <a:off x="8463764" y="4893331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Comp</a:t>
            </a:r>
            <a:endParaRPr lang="en-US" sz="2000" b="1" dirty="0"/>
          </a:p>
        </p:txBody>
      </p:sp>
      <p:sp>
        <p:nvSpPr>
          <p:cNvPr id="29" name="Rectangle 28"/>
          <p:cNvSpPr/>
          <p:nvPr/>
        </p:nvSpPr>
        <p:spPr>
          <a:xfrm>
            <a:off x="10066725" y="4862672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65000</a:t>
            </a:r>
            <a:endParaRPr lang="en-US" sz="2000" b="1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81" y="5755161"/>
            <a:ext cx="8127874" cy="54928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435707"/>
            <a:ext cx="8450380" cy="339323"/>
          </a:xfrm>
          <a:prstGeom prst="rect">
            <a:avLst/>
          </a:prstGeom>
        </p:spPr>
      </p:pic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997398" y="1107276"/>
            <a:ext cx="53222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r>
              <a:rPr kumimoji="1" lang="en-US" altLang="en-US" dirty="0"/>
              <a:t>   </a:t>
            </a:r>
            <a:r>
              <a:rPr kumimoji="1" lang="en-US" altLang="en-US" sz="2400" dirty="0" smtClean="0"/>
              <a:t>Step 2: Re-hash all the old records </a:t>
            </a:r>
            <a:endParaRPr kumimoji="1"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4430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2"/>
            <a:ext cx="10515600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Illustrating an Extendible Hash</a:t>
            </a:r>
            <a:endParaRPr lang="en-US" sz="4200" dirty="0"/>
          </a:p>
        </p:txBody>
      </p:sp>
      <p:sp>
        <p:nvSpPr>
          <p:cNvPr id="5" name="Rectangle 4"/>
          <p:cNvSpPr/>
          <p:nvPr/>
        </p:nvSpPr>
        <p:spPr>
          <a:xfrm>
            <a:off x="536055" y="2521302"/>
            <a:ext cx="1058779" cy="5984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Global Depth</a:t>
            </a:r>
            <a:endParaRPr lang="en-US" sz="2000" b="1" dirty="0"/>
          </a:p>
        </p:txBody>
      </p:sp>
      <p:sp>
        <p:nvSpPr>
          <p:cNvPr id="7" name="Right Arrow 6"/>
          <p:cNvSpPr/>
          <p:nvPr/>
        </p:nvSpPr>
        <p:spPr>
          <a:xfrm>
            <a:off x="1601366" y="2765126"/>
            <a:ext cx="698877" cy="18047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978315" y="1261650"/>
            <a:ext cx="3621505" cy="13276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Re-Hash all the old Records + the new record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0" y="2503995"/>
            <a:ext cx="794084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542672" y="4052058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542673" y="3434437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445884" y="2637387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4" name="Rectangle 23"/>
          <p:cNvSpPr/>
          <p:nvPr/>
        </p:nvSpPr>
        <p:spPr>
          <a:xfrm>
            <a:off x="909717" y="3416422"/>
            <a:ext cx="1656347" cy="6256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Hash Prefix</a:t>
            </a:r>
            <a:endParaRPr lang="en-US" sz="2000" b="1" dirty="0"/>
          </a:p>
        </p:txBody>
      </p:sp>
      <p:sp>
        <p:nvSpPr>
          <p:cNvPr id="25" name="Rectangle 24"/>
          <p:cNvSpPr/>
          <p:nvPr/>
        </p:nvSpPr>
        <p:spPr>
          <a:xfrm>
            <a:off x="2846203" y="3559808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0</a:t>
            </a:r>
            <a:endParaRPr lang="en-US" sz="2400" b="1" dirty="0"/>
          </a:p>
        </p:txBody>
      </p:sp>
      <p:sp>
        <p:nvSpPr>
          <p:cNvPr id="27" name="Rectangle 26"/>
          <p:cNvSpPr/>
          <p:nvPr/>
        </p:nvSpPr>
        <p:spPr>
          <a:xfrm>
            <a:off x="2852953" y="4154006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en-US" sz="2400" b="1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526413"/>
              </p:ext>
            </p:extLst>
          </p:nvPr>
        </p:nvGraphicFramePr>
        <p:xfrm>
          <a:off x="5003800" y="3434437"/>
          <a:ext cx="650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592036"/>
              </p:ext>
            </p:extLst>
          </p:nvPr>
        </p:nvGraphicFramePr>
        <p:xfrm>
          <a:off x="5003800" y="4913739"/>
          <a:ext cx="650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</a:tbl>
          </a:graphicData>
        </a:graphic>
      </p:graphicFrame>
      <p:cxnSp>
        <p:nvCxnSpPr>
          <p:cNvPr id="33" name="Curved Connector 32"/>
          <p:cNvCxnSpPr>
            <a:stCxn id="22" idx="3"/>
          </p:cNvCxnSpPr>
          <p:nvPr/>
        </p:nvCxnSpPr>
        <p:spPr>
          <a:xfrm>
            <a:off x="4199020" y="3747258"/>
            <a:ext cx="804780" cy="242317"/>
          </a:xfrm>
          <a:prstGeom prst="curvedConnector3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endCxn id="31" idx="1"/>
          </p:cNvCxnSpPr>
          <p:nvPr/>
        </p:nvCxnSpPr>
        <p:spPr>
          <a:xfrm rot="16200000" flipH="1">
            <a:off x="4157061" y="4437840"/>
            <a:ext cx="888698" cy="804780"/>
          </a:xfrm>
          <a:prstGeom prst="curvedConnector2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346099" y="3434437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15151</a:t>
            </a:r>
            <a:endParaRPr lang="en-US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6636496" y="3421323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Mozart</a:t>
            </a:r>
            <a:endParaRPr lang="en-US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8463764" y="3390665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Music</a:t>
            </a:r>
            <a:endParaRPr lang="en-US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10089633" y="3390664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4000</a:t>
            </a:r>
            <a:endParaRPr lang="en-US" sz="2000" b="1" dirty="0"/>
          </a:p>
        </p:txBody>
      </p:sp>
      <p:sp>
        <p:nvSpPr>
          <p:cNvPr id="36" name="Rectangle 35"/>
          <p:cNvSpPr/>
          <p:nvPr/>
        </p:nvSpPr>
        <p:spPr>
          <a:xfrm>
            <a:off x="5335958" y="4893554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10101</a:t>
            </a:r>
            <a:endParaRPr lang="en-US" sz="2000" b="1" dirty="0"/>
          </a:p>
        </p:txBody>
      </p:sp>
      <p:sp>
        <p:nvSpPr>
          <p:cNvPr id="37" name="Rectangle 36"/>
          <p:cNvSpPr/>
          <p:nvPr/>
        </p:nvSpPr>
        <p:spPr>
          <a:xfrm>
            <a:off x="6626353" y="4894629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Srinivasan</a:t>
            </a:r>
            <a:endParaRPr lang="en-US" sz="2000" b="1" dirty="0"/>
          </a:p>
        </p:txBody>
      </p:sp>
      <p:sp>
        <p:nvSpPr>
          <p:cNvPr id="38" name="Rectangle 37"/>
          <p:cNvSpPr/>
          <p:nvPr/>
        </p:nvSpPr>
        <p:spPr>
          <a:xfrm>
            <a:off x="8463764" y="4893331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Comp</a:t>
            </a:r>
            <a:endParaRPr lang="en-US" sz="2000" b="1" dirty="0"/>
          </a:p>
        </p:txBody>
      </p:sp>
      <p:sp>
        <p:nvSpPr>
          <p:cNvPr id="29" name="Rectangle 28"/>
          <p:cNvSpPr/>
          <p:nvPr/>
        </p:nvSpPr>
        <p:spPr>
          <a:xfrm>
            <a:off x="10066725" y="4862672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65000</a:t>
            </a:r>
            <a:endParaRPr lang="en-US" sz="2000" b="1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81" y="5755161"/>
            <a:ext cx="8127874" cy="54928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435707"/>
            <a:ext cx="8450380" cy="339323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358866" y="5253801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12121</a:t>
            </a:r>
            <a:endParaRPr lang="en-US" sz="2000" b="1" dirty="0"/>
          </a:p>
        </p:txBody>
      </p:sp>
      <p:sp>
        <p:nvSpPr>
          <p:cNvPr id="35" name="Rectangle 34"/>
          <p:cNvSpPr/>
          <p:nvPr/>
        </p:nvSpPr>
        <p:spPr>
          <a:xfrm>
            <a:off x="6649261" y="5254876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Wu</a:t>
            </a:r>
            <a:endParaRPr lang="en-US" sz="2000" b="1" dirty="0"/>
          </a:p>
        </p:txBody>
      </p:sp>
      <p:sp>
        <p:nvSpPr>
          <p:cNvPr id="40" name="Rectangle 39"/>
          <p:cNvSpPr/>
          <p:nvPr/>
        </p:nvSpPr>
        <p:spPr>
          <a:xfrm>
            <a:off x="8486672" y="5253578"/>
            <a:ext cx="1206768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Finance</a:t>
            </a:r>
            <a:endParaRPr lang="en-US" sz="2000" b="1" dirty="0"/>
          </a:p>
        </p:txBody>
      </p:sp>
      <p:sp>
        <p:nvSpPr>
          <p:cNvPr id="41" name="Rectangle 40"/>
          <p:cNvSpPr/>
          <p:nvPr/>
        </p:nvSpPr>
        <p:spPr>
          <a:xfrm>
            <a:off x="10089633" y="5222919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90000</a:t>
            </a:r>
            <a:endParaRPr lang="en-US" sz="2000" b="1" dirty="0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997398" y="1107276"/>
            <a:ext cx="53222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r>
              <a:rPr kumimoji="1" lang="en-US" altLang="en-US" dirty="0"/>
              <a:t>   </a:t>
            </a:r>
            <a:r>
              <a:rPr kumimoji="1" lang="en-US" altLang="en-US" sz="2400" dirty="0" smtClean="0"/>
              <a:t>Step 2: Re-hash all the old records </a:t>
            </a:r>
            <a:endParaRPr kumimoji="1"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4498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2"/>
            <a:ext cx="10515600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Illustrating an Extendible Hash</a:t>
            </a:r>
            <a:endParaRPr lang="en-US" sz="4200" dirty="0"/>
          </a:p>
        </p:txBody>
      </p:sp>
      <p:sp>
        <p:nvSpPr>
          <p:cNvPr id="5" name="Rectangle 4"/>
          <p:cNvSpPr/>
          <p:nvPr/>
        </p:nvSpPr>
        <p:spPr>
          <a:xfrm>
            <a:off x="536055" y="2521302"/>
            <a:ext cx="1058779" cy="5984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Global Depth</a:t>
            </a:r>
            <a:endParaRPr lang="en-US" sz="2000" b="1" dirty="0"/>
          </a:p>
        </p:txBody>
      </p:sp>
      <p:sp>
        <p:nvSpPr>
          <p:cNvPr id="7" name="Right Arrow 6"/>
          <p:cNvSpPr/>
          <p:nvPr/>
        </p:nvSpPr>
        <p:spPr>
          <a:xfrm>
            <a:off x="1601366" y="2765126"/>
            <a:ext cx="698877" cy="18047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2503995"/>
            <a:ext cx="794084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542672" y="4052058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542673" y="3434437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445884" y="2637387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4" name="Rectangle 23"/>
          <p:cNvSpPr/>
          <p:nvPr/>
        </p:nvSpPr>
        <p:spPr>
          <a:xfrm>
            <a:off x="909717" y="3416422"/>
            <a:ext cx="1656347" cy="6256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Hash Prefix</a:t>
            </a:r>
            <a:endParaRPr lang="en-US" sz="2000" b="1" dirty="0"/>
          </a:p>
        </p:txBody>
      </p:sp>
      <p:sp>
        <p:nvSpPr>
          <p:cNvPr id="25" name="Rectangle 24"/>
          <p:cNvSpPr/>
          <p:nvPr/>
        </p:nvSpPr>
        <p:spPr>
          <a:xfrm>
            <a:off x="2846203" y="3559808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0</a:t>
            </a:r>
            <a:endParaRPr lang="en-US" sz="2400" b="1" dirty="0"/>
          </a:p>
        </p:txBody>
      </p:sp>
      <p:sp>
        <p:nvSpPr>
          <p:cNvPr id="27" name="Rectangle 26"/>
          <p:cNvSpPr/>
          <p:nvPr/>
        </p:nvSpPr>
        <p:spPr>
          <a:xfrm>
            <a:off x="2852953" y="4154006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en-US" sz="2400" b="1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526413"/>
              </p:ext>
            </p:extLst>
          </p:nvPr>
        </p:nvGraphicFramePr>
        <p:xfrm>
          <a:off x="5003800" y="3434437"/>
          <a:ext cx="650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592036"/>
              </p:ext>
            </p:extLst>
          </p:nvPr>
        </p:nvGraphicFramePr>
        <p:xfrm>
          <a:off x="5003800" y="4913739"/>
          <a:ext cx="650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</a:tbl>
          </a:graphicData>
        </a:graphic>
      </p:graphicFrame>
      <p:cxnSp>
        <p:nvCxnSpPr>
          <p:cNvPr id="33" name="Curved Connector 32"/>
          <p:cNvCxnSpPr>
            <a:stCxn id="22" idx="3"/>
          </p:cNvCxnSpPr>
          <p:nvPr/>
        </p:nvCxnSpPr>
        <p:spPr>
          <a:xfrm>
            <a:off x="4199020" y="3747258"/>
            <a:ext cx="804780" cy="242317"/>
          </a:xfrm>
          <a:prstGeom prst="curvedConnector3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endCxn id="31" idx="1"/>
          </p:cNvCxnSpPr>
          <p:nvPr/>
        </p:nvCxnSpPr>
        <p:spPr>
          <a:xfrm rot="16200000" flipH="1">
            <a:off x="4157061" y="4437840"/>
            <a:ext cx="888698" cy="804780"/>
          </a:xfrm>
          <a:prstGeom prst="curvedConnector2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346099" y="3434437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15151</a:t>
            </a:r>
            <a:endParaRPr lang="en-US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6636496" y="3421323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Mozart</a:t>
            </a:r>
            <a:endParaRPr lang="en-US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8463764" y="3390665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Music</a:t>
            </a:r>
            <a:endParaRPr lang="en-US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10089633" y="3390664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4000</a:t>
            </a:r>
            <a:endParaRPr lang="en-US" sz="2000" b="1" dirty="0"/>
          </a:p>
        </p:txBody>
      </p:sp>
      <p:sp>
        <p:nvSpPr>
          <p:cNvPr id="36" name="Rectangle 35"/>
          <p:cNvSpPr/>
          <p:nvPr/>
        </p:nvSpPr>
        <p:spPr>
          <a:xfrm>
            <a:off x="5335958" y="4893554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10101</a:t>
            </a:r>
            <a:endParaRPr lang="en-US" sz="2000" b="1" dirty="0"/>
          </a:p>
        </p:txBody>
      </p:sp>
      <p:sp>
        <p:nvSpPr>
          <p:cNvPr id="37" name="Rectangle 36"/>
          <p:cNvSpPr/>
          <p:nvPr/>
        </p:nvSpPr>
        <p:spPr>
          <a:xfrm>
            <a:off x="6626353" y="4894629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Srinivasan</a:t>
            </a:r>
            <a:endParaRPr lang="en-US" sz="2000" b="1" dirty="0"/>
          </a:p>
        </p:txBody>
      </p:sp>
      <p:sp>
        <p:nvSpPr>
          <p:cNvPr id="38" name="Rectangle 37"/>
          <p:cNvSpPr/>
          <p:nvPr/>
        </p:nvSpPr>
        <p:spPr>
          <a:xfrm>
            <a:off x="8463764" y="4893331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Comp</a:t>
            </a:r>
            <a:endParaRPr lang="en-US" sz="2000" b="1" dirty="0"/>
          </a:p>
        </p:txBody>
      </p:sp>
      <p:sp>
        <p:nvSpPr>
          <p:cNvPr id="29" name="Rectangle 28"/>
          <p:cNvSpPr/>
          <p:nvPr/>
        </p:nvSpPr>
        <p:spPr>
          <a:xfrm>
            <a:off x="10066725" y="4862672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65000</a:t>
            </a:r>
            <a:endParaRPr lang="en-US" sz="2000" b="1" dirty="0"/>
          </a:p>
        </p:txBody>
      </p:sp>
      <p:sp>
        <p:nvSpPr>
          <p:cNvPr id="32" name="Rectangle 31"/>
          <p:cNvSpPr/>
          <p:nvPr/>
        </p:nvSpPr>
        <p:spPr>
          <a:xfrm>
            <a:off x="5358866" y="5253801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12121</a:t>
            </a:r>
            <a:endParaRPr lang="en-US" sz="2000" b="1" dirty="0"/>
          </a:p>
        </p:txBody>
      </p:sp>
      <p:sp>
        <p:nvSpPr>
          <p:cNvPr id="35" name="Rectangle 34"/>
          <p:cNvSpPr/>
          <p:nvPr/>
        </p:nvSpPr>
        <p:spPr>
          <a:xfrm>
            <a:off x="6649261" y="5254876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Wu</a:t>
            </a:r>
            <a:endParaRPr lang="en-US" sz="2000" b="1" dirty="0"/>
          </a:p>
        </p:txBody>
      </p:sp>
      <p:sp>
        <p:nvSpPr>
          <p:cNvPr id="40" name="Rectangle 39"/>
          <p:cNvSpPr/>
          <p:nvPr/>
        </p:nvSpPr>
        <p:spPr>
          <a:xfrm>
            <a:off x="8486672" y="5253578"/>
            <a:ext cx="1206768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Finance</a:t>
            </a:r>
            <a:endParaRPr lang="en-US" sz="2000" b="1" dirty="0"/>
          </a:p>
        </p:txBody>
      </p:sp>
      <p:sp>
        <p:nvSpPr>
          <p:cNvPr id="41" name="Rectangle 40"/>
          <p:cNvSpPr/>
          <p:nvPr/>
        </p:nvSpPr>
        <p:spPr>
          <a:xfrm>
            <a:off x="10089633" y="5222919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90000</a:t>
            </a:r>
            <a:endParaRPr lang="en-US" sz="2000" b="1" dirty="0"/>
          </a:p>
        </p:txBody>
      </p:sp>
      <p:sp>
        <p:nvSpPr>
          <p:cNvPr id="42" name="Rectangle 41"/>
          <p:cNvSpPr/>
          <p:nvPr/>
        </p:nvSpPr>
        <p:spPr>
          <a:xfrm>
            <a:off x="6691731" y="2665429"/>
            <a:ext cx="1058779" cy="5984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Local</a:t>
            </a:r>
            <a:r>
              <a:rPr lang="en-US" sz="2000" b="1" dirty="0" smtClean="0"/>
              <a:t> Depth</a:t>
            </a:r>
            <a:endParaRPr lang="en-US" sz="2000" b="1" dirty="0"/>
          </a:p>
        </p:txBody>
      </p:sp>
      <p:sp>
        <p:nvSpPr>
          <p:cNvPr id="44" name="Rectangle 43"/>
          <p:cNvSpPr/>
          <p:nvPr/>
        </p:nvSpPr>
        <p:spPr>
          <a:xfrm>
            <a:off x="5026281" y="2696815"/>
            <a:ext cx="794084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980345" y="2836574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46" name="Right Arrow 45"/>
          <p:cNvSpPr/>
          <p:nvPr/>
        </p:nvSpPr>
        <p:spPr>
          <a:xfrm flipH="1">
            <a:off x="5947776" y="2966046"/>
            <a:ext cx="701485" cy="16359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056845" y="4221153"/>
            <a:ext cx="794084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010909" y="4360912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997398" y="1107276"/>
            <a:ext cx="53222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r>
              <a:rPr kumimoji="1" lang="en-US" altLang="en-US" dirty="0"/>
              <a:t>   </a:t>
            </a:r>
            <a:r>
              <a:rPr kumimoji="1" lang="en-US" altLang="en-US" sz="2400" dirty="0" smtClean="0"/>
              <a:t>Step 2: Re-hash all the old records </a:t>
            </a:r>
            <a:endParaRPr kumimoji="1"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8857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2"/>
            <a:ext cx="10515600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Illustrating an Extendible Hash</a:t>
            </a:r>
            <a:endParaRPr lang="en-US" sz="4200" dirty="0"/>
          </a:p>
        </p:txBody>
      </p:sp>
      <p:sp>
        <p:nvSpPr>
          <p:cNvPr id="5" name="Rectangle 4"/>
          <p:cNvSpPr/>
          <p:nvPr/>
        </p:nvSpPr>
        <p:spPr>
          <a:xfrm>
            <a:off x="632308" y="1761107"/>
            <a:ext cx="1058779" cy="5984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Global Depth</a:t>
            </a:r>
            <a:endParaRPr lang="en-US" sz="2000" b="1" dirty="0"/>
          </a:p>
        </p:txBody>
      </p:sp>
      <p:sp>
        <p:nvSpPr>
          <p:cNvPr id="7" name="Right Arrow 6"/>
          <p:cNvSpPr/>
          <p:nvPr/>
        </p:nvSpPr>
        <p:spPr>
          <a:xfrm>
            <a:off x="1697619" y="2004931"/>
            <a:ext cx="698877" cy="18047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10853" y="1743800"/>
            <a:ext cx="794084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38925" y="3291863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638926" y="2674242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42137" y="1877192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4" name="Rectangle 23"/>
          <p:cNvSpPr/>
          <p:nvPr/>
        </p:nvSpPr>
        <p:spPr>
          <a:xfrm>
            <a:off x="1005970" y="2656227"/>
            <a:ext cx="1656347" cy="6256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Hash Prefix</a:t>
            </a:r>
            <a:endParaRPr lang="en-US" sz="2000" b="1" dirty="0"/>
          </a:p>
        </p:txBody>
      </p:sp>
      <p:sp>
        <p:nvSpPr>
          <p:cNvPr id="25" name="Rectangle 24"/>
          <p:cNvSpPr/>
          <p:nvPr/>
        </p:nvSpPr>
        <p:spPr>
          <a:xfrm>
            <a:off x="2942456" y="2799613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0</a:t>
            </a:r>
            <a:endParaRPr lang="en-US" sz="2400" b="1" dirty="0"/>
          </a:p>
        </p:txBody>
      </p:sp>
      <p:sp>
        <p:nvSpPr>
          <p:cNvPr id="27" name="Rectangle 26"/>
          <p:cNvSpPr/>
          <p:nvPr/>
        </p:nvSpPr>
        <p:spPr>
          <a:xfrm>
            <a:off x="2949206" y="3393811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en-US" sz="2400" b="1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697486"/>
              </p:ext>
            </p:extLst>
          </p:nvPr>
        </p:nvGraphicFramePr>
        <p:xfrm>
          <a:off x="5100053" y="2674242"/>
          <a:ext cx="650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290606"/>
              </p:ext>
            </p:extLst>
          </p:nvPr>
        </p:nvGraphicFramePr>
        <p:xfrm>
          <a:off x="5100053" y="4153544"/>
          <a:ext cx="650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</a:tbl>
          </a:graphicData>
        </a:graphic>
      </p:graphicFrame>
      <p:cxnSp>
        <p:nvCxnSpPr>
          <p:cNvPr id="33" name="Curved Connector 32"/>
          <p:cNvCxnSpPr>
            <a:stCxn id="22" idx="3"/>
          </p:cNvCxnSpPr>
          <p:nvPr/>
        </p:nvCxnSpPr>
        <p:spPr>
          <a:xfrm>
            <a:off x="4295273" y="2987063"/>
            <a:ext cx="804780" cy="242317"/>
          </a:xfrm>
          <a:prstGeom prst="curvedConnector3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endCxn id="31" idx="1"/>
          </p:cNvCxnSpPr>
          <p:nvPr/>
        </p:nvCxnSpPr>
        <p:spPr>
          <a:xfrm rot="16200000" flipH="1">
            <a:off x="4253314" y="3677645"/>
            <a:ext cx="888698" cy="804780"/>
          </a:xfrm>
          <a:prstGeom prst="curvedConnector2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442352" y="2674242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15151</a:t>
            </a:r>
            <a:endParaRPr lang="en-US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6732749" y="2661128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Mozart</a:t>
            </a:r>
            <a:endParaRPr lang="en-US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8560017" y="2630470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Music</a:t>
            </a:r>
            <a:endParaRPr lang="en-US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10185886" y="2630469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4000</a:t>
            </a:r>
            <a:endParaRPr lang="en-US" sz="2000" b="1" dirty="0"/>
          </a:p>
        </p:txBody>
      </p:sp>
      <p:sp>
        <p:nvSpPr>
          <p:cNvPr id="36" name="Rectangle 35"/>
          <p:cNvSpPr/>
          <p:nvPr/>
        </p:nvSpPr>
        <p:spPr>
          <a:xfrm>
            <a:off x="5432211" y="4133359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10101</a:t>
            </a:r>
            <a:endParaRPr lang="en-US" sz="2000" b="1" dirty="0"/>
          </a:p>
        </p:txBody>
      </p:sp>
      <p:sp>
        <p:nvSpPr>
          <p:cNvPr id="37" name="Rectangle 36"/>
          <p:cNvSpPr/>
          <p:nvPr/>
        </p:nvSpPr>
        <p:spPr>
          <a:xfrm>
            <a:off x="6722606" y="4134434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Srinivasan</a:t>
            </a:r>
            <a:endParaRPr lang="en-US" sz="2000" b="1" dirty="0"/>
          </a:p>
        </p:txBody>
      </p:sp>
      <p:sp>
        <p:nvSpPr>
          <p:cNvPr id="38" name="Rectangle 37"/>
          <p:cNvSpPr/>
          <p:nvPr/>
        </p:nvSpPr>
        <p:spPr>
          <a:xfrm>
            <a:off x="8560017" y="4133136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Comp</a:t>
            </a:r>
            <a:endParaRPr lang="en-US" sz="2000" b="1" dirty="0"/>
          </a:p>
        </p:txBody>
      </p:sp>
      <p:sp>
        <p:nvSpPr>
          <p:cNvPr id="29" name="Rectangle 28"/>
          <p:cNvSpPr/>
          <p:nvPr/>
        </p:nvSpPr>
        <p:spPr>
          <a:xfrm>
            <a:off x="10162978" y="4102477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65000</a:t>
            </a:r>
            <a:endParaRPr lang="en-US" sz="2000" b="1" dirty="0"/>
          </a:p>
        </p:txBody>
      </p:sp>
      <p:sp>
        <p:nvSpPr>
          <p:cNvPr id="32" name="Rectangle 31"/>
          <p:cNvSpPr/>
          <p:nvPr/>
        </p:nvSpPr>
        <p:spPr>
          <a:xfrm>
            <a:off x="5455119" y="4493606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12121</a:t>
            </a:r>
            <a:endParaRPr lang="en-US" sz="2000" b="1" dirty="0"/>
          </a:p>
        </p:txBody>
      </p:sp>
      <p:sp>
        <p:nvSpPr>
          <p:cNvPr id="35" name="Rectangle 34"/>
          <p:cNvSpPr/>
          <p:nvPr/>
        </p:nvSpPr>
        <p:spPr>
          <a:xfrm>
            <a:off x="6745514" y="4494681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Wu</a:t>
            </a:r>
            <a:endParaRPr lang="en-US" sz="2000" b="1" dirty="0"/>
          </a:p>
        </p:txBody>
      </p:sp>
      <p:sp>
        <p:nvSpPr>
          <p:cNvPr id="40" name="Rectangle 39"/>
          <p:cNvSpPr/>
          <p:nvPr/>
        </p:nvSpPr>
        <p:spPr>
          <a:xfrm>
            <a:off x="8582925" y="4493383"/>
            <a:ext cx="1206768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Finance</a:t>
            </a:r>
            <a:endParaRPr lang="en-US" sz="2000" b="1" dirty="0"/>
          </a:p>
        </p:txBody>
      </p:sp>
      <p:sp>
        <p:nvSpPr>
          <p:cNvPr id="41" name="Rectangle 40"/>
          <p:cNvSpPr/>
          <p:nvPr/>
        </p:nvSpPr>
        <p:spPr>
          <a:xfrm>
            <a:off x="10185886" y="4462724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90000</a:t>
            </a:r>
            <a:endParaRPr lang="en-US" sz="2000" b="1" dirty="0"/>
          </a:p>
        </p:txBody>
      </p:sp>
      <p:sp>
        <p:nvSpPr>
          <p:cNvPr id="42" name="Rectangle 41"/>
          <p:cNvSpPr/>
          <p:nvPr/>
        </p:nvSpPr>
        <p:spPr>
          <a:xfrm>
            <a:off x="6787984" y="1905234"/>
            <a:ext cx="1058779" cy="5984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Local</a:t>
            </a:r>
            <a:r>
              <a:rPr lang="en-US" sz="2000" b="1" dirty="0" smtClean="0"/>
              <a:t> Depth</a:t>
            </a:r>
            <a:endParaRPr lang="en-US" sz="2000" b="1" dirty="0"/>
          </a:p>
        </p:txBody>
      </p:sp>
      <p:sp>
        <p:nvSpPr>
          <p:cNvPr id="44" name="Rectangle 43"/>
          <p:cNvSpPr/>
          <p:nvPr/>
        </p:nvSpPr>
        <p:spPr>
          <a:xfrm>
            <a:off x="5122534" y="1936620"/>
            <a:ext cx="794084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076598" y="2076379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46" name="Right Arrow 45"/>
          <p:cNvSpPr/>
          <p:nvPr/>
        </p:nvSpPr>
        <p:spPr>
          <a:xfrm flipH="1">
            <a:off x="6044029" y="2205851"/>
            <a:ext cx="701485" cy="16359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153098" y="3460958"/>
            <a:ext cx="794084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107162" y="3600717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496" y="5356492"/>
            <a:ext cx="7772400" cy="606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206" y="5918335"/>
            <a:ext cx="9778308" cy="485775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 bwMode="auto">
          <a:xfrm>
            <a:off x="98398" y="5089596"/>
            <a:ext cx="1625801" cy="8560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rPr>
              <a:t>Insert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rPr>
              <a:t> this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baseline="0" dirty="0" smtClean="0">
                <a:latin typeface="Helvetica" charset="0"/>
              </a:rPr>
              <a:t>Record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43" name="Left Brace 42"/>
          <p:cNvSpPr/>
          <p:nvPr/>
        </p:nvSpPr>
        <p:spPr>
          <a:xfrm>
            <a:off x="1630134" y="4782929"/>
            <a:ext cx="615771" cy="1610170"/>
          </a:xfrm>
          <a:prstGeom prst="leftBrac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2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2"/>
            <a:ext cx="10515600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Illustrating an Extendible Hash</a:t>
            </a:r>
            <a:endParaRPr lang="en-US" sz="4200" dirty="0"/>
          </a:p>
        </p:txBody>
      </p:sp>
      <p:sp>
        <p:nvSpPr>
          <p:cNvPr id="5" name="Rectangle 4"/>
          <p:cNvSpPr/>
          <p:nvPr/>
        </p:nvSpPr>
        <p:spPr>
          <a:xfrm>
            <a:off x="632308" y="1761107"/>
            <a:ext cx="1058779" cy="5984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Global Depth</a:t>
            </a:r>
            <a:endParaRPr lang="en-US" sz="2000" b="1" dirty="0"/>
          </a:p>
        </p:txBody>
      </p:sp>
      <p:sp>
        <p:nvSpPr>
          <p:cNvPr id="7" name="Right Arrow 6"/>
          <p:cNvSpPr/>
          <p:nvPr/>
        </p:nvSpPr>
        <p:spPr>
          <a:xfrm>
            <a:off x="1697619" y="2004931"/>
            <a:ext cx="698877" cy="18047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10853" y="1743800"/>
            <a:ext cx="794084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38925" y="3291863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638926" y="2674242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42137" y="1877192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4" name="Rectangle 23"/>
          <p:cNvSpPr/>
          <p:nvPr/>
        </p:nvSpPr>
        <p:spPr>
          <a:xfrm>
            <a:off x="1005970" y="2656227"/>
            <a:ext cx="1656347" cy="6256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Hash Prefix</a:t>
            </a:r>
            <a:endParaRPr lang="en-US" sz="2000" b="1" dirty="0"/>
          </a:p>
        </p:txBody>
      </p:sp>
      <p:sp>
        <p:nvSpPr>
          <p:cNvPr id="25" name="Rectangle 24"/>
          <p:cNvSpPr/>
          <p:nvPr/>
        </p:nvSpPr>
        <p:spPr>
          <a:xfrm>
            <a:off x="2942456" y="2799613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0</a:t>
            </a:r>
            <a:endParaRPr lang="en-US" sz="2400" b="1" dirty="0"/>
          </a:p>
        </p:txBody>
      </p:sp>
      <p:sp>
        <p:nvSpPr>
          <p:cNvPr id="27" name="Rectangle 26"/>
          <p:cNvSpPr/>
          <p:nvPr/>
        </p:nvSpPr>
        <p:spPr>
          <a:xfrm>
            <a:off x="2949206" y="3393811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en-US" sz="2400" b="1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697486"/>
              </p:ext>
            </p:extLst>
          </p:nvPr>
        </p:nvGraphicFramePr>
        <p:xfrm>
          <a:off x="5100053" y="2674242"/>
          <a:ext cx="650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290606"/>
              </p:ext>
            </p:extLst>
          </p:nvPr>
        </p:nvGraphicFramePr>
        <p:xfrm>
          <a:off x="5100053" y="4153544"/>
          <a:ext cx="650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</a:tbl>
          </a:graphicData>
        </a:graphic>
      </p:graphicFrame>
      <p:cxnSp>
        <p:nvCxnSpPr>
          <p:cNvPr id="33" name="Curved Connector 32"/>
          <p:cNvCxnSpPr>
            <a:stCxn id="22" idx="3"/>
          </p:cNvCxnSpPr>
          <p:nvPr/>
        </p:nvCxnSpPr>
        <p:spPr>
          <a:xfrm>
            <a:off x="4295273" y="2987063"/>
            <a:ext cx="804780" cy="242317"/>
          </a:xfrm>
          <a:prstGeom prst="curvedConnector3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endCxn id="31" idx="1"/>
          </p:cNvCxnSpPr>
          <p:nvPr/>
        </p:nvCxnSpPr>
        <p:spPr>
          <a:xfrm rot="16200000" flipH="1">
            <a:off x="4253314" y="3677645"/>
            <a:ext cx="888698" cy="804780"/>
          </a:xfrm>
          <a:prstGeom prst="curvedConnector2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442352" y="2674242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15151</a:t>
            </a:r>
            <a:endParaRPr lang="en-US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6732749" y="2661128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Mozart</a:t>
            </a:r>
            <a:endParaRPr lang="en-US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8560017" y="2630470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Music</a:t>
            </a:r>
            <a:endParaRPr lang="en-US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10185886" y="2630469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4000</a:t>
            </a:r>
            <a:endParaRPr lang="en-US" sz="2000" b="1" dirty="0"/>
          </a:p>
        </p:txBody>
      </p:sp>
      <p:sp>
        <p:nvSpPr>
          <p:cNvPr id="36" name="Rectangle 35"/>
          <p:cNvSpPr/>
          <p:nvPr/>
        </p:nvSpPr>
        <p:spPr>
          <a:xfrm>
            <a:off x="5432211" y="4133359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10101</a:t>
            </a:r>
            <a:endParaRPr lang="en-US" sz="2000" b="1" dirty="0"/>
          </a:p>
        </p:txBody>
      </p:sp>
      <p:sp>
        <p:nvSpPr>
          <p:cNvPr id="37" name="Rectangle 36"/>
          <p:cNvSpPr/>
          <p:nvPr/>
        </p:nvSpPr>
        <p:spPr>
          <a:xfrm>
            <a:off x="6722606" y="4134434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Srinivasan</a:t>
            </a:r>
            <a:endParaRPr lang="en-US" sz="2000" b="1" dirty="0"/>
          </a:p>
        </p:txBody>
      </p:sp>
      <p:sp>
        <p:nvSpPr>
          <p:cNvPr id="38" name="Rectangle 37"/>
          <p:cNvSpPr/>
          <p:nvPr/>
        </p:nvSpPr>
        <p:spPr>
          <a:xfrm>
            <a:off x="8560017" y="4133136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Comp</a:t>
            </a:r>
            <a:endParaRPr lang="en-US" sz="2000" b="1" dirty="0"/>
          </a:p>
        </p:txBody>
      </p:sp>
      <p:sp>
        <p:nvSpPr>
          <p:cNvPr id="29" name="Rectangle 28"/>
          <p:cNvSpPr/>
          <p:nvPr/>
        </p:nvSpPr>
        <p:spPr>
          <a:xfrm>
            <a:off x="10162978" y="4102477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65000</a:t>
            </a:r>
            <a:endParaRPr lang="en-US" sz="2000" b="1" dirty="0"/>
          </a:p>
        </p:txBody>
      </p:sp>
      <p:sp>
        <p:nvSpPr>
          <p:cNvPr id="32" name="Rectangle 31"/>
          <p:cNvSpPr/>
          <p:nvPr/>
        </p:nvSpPr>
        <p:spPr>
          <a:xfrm>
            <a:off x="5455119" y="4493606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12121</a:t>
            </a:r>
            <a:endParaRPr lang="en-US" sz="2000" b="1" dirty="0"/>
          </a:p>
        </p:txBody>
      </p:sp>
      <p:sp>
        <p:nvSpPr>
          <p:cNvPr id="35" name="Rectangle 34"/>
          <p:cNvSpPr/>
          <p:nvPr/>
        </p:nvSpPr>
        <p:spPr>
          <a:xfrm>
            <a:off x="6745514" y="4494681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Wu</a:t>
            </a:r>
            <a:endParaRPr lang="en-US" sz="2000" b="1" dirty="0"/>
          </a:p>
        </p:txBody>
      </p:sp>
      <p:sp>
        <p:nvSpPr>
          <p:cNvPr id="40" name="Rectangle 39"/>
          <p:cNvSpPr/>
          <p:nvPr/>
        </p:nvSpPr>
        <p:spPr>
          <a:xfrm>
            <a:off x="8582925" y="4493383"/>
            <a:ext cx="1206768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Finance</a:t>
            </a:r>
            <a:endParaRPr lang="en-US" sz="2000" b="1" dirty="0"/>
          </a:p>
        </p:txBody>
      </p:sp>
      <p:sp>
        <p:nvSpPr>
          <p:cNvPr id="41" name="Rectangle 40"/>
          <p:cNvSpPr/>
          <p:nvPr/>
        </p:nvSpPr>
        <p:spPr>
          <a:xfrm>
            <a:off x="10185886" y="4462724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90000</a:t>
            </a:r>
            <a:endParaRPr lang="en-US" sz="2000" b="1" dirty="0"/>
          </a:p>
        </p:txBody>
      </p:sp>
      <p:sp>
        <p:nvSpPr>
          <p:cNvPr id="42" name="Rectangle 41"/>
          <p:cNvSpPr/>
          <p:nvPr/>
        </p:nvSpPr>
        <p:spPr>
          <a:xfrm>
            <a:off x="6787984" y="1905234"/>
            <a:ext cx="1058779" cy="5984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Local</a:t>
            </a:r>
            <a:r>
              <a:rPr lang="en-US" sz="2000" b="1" dirty="0" smtClean="0"/>
              <a:t> Depth</a:t>
            </a:r>
            <a:endParaRPr lang="en-US" sz="2000" b="1" dirty="0"/>
          </a:p>
        </p:txBody>
      </p:sp>
      <p:sp>
        <p:nvSpPr>
          <p:cNvPr id="44" name="Rectangle 43"/>
          <p:cNvSpPr/>
          <p:nvPr/>
        </p:nvSpPr>
        <p:spPr>
          <a:xfrm>
            <a:off x="5122534" y="1936620"/>
            <a:ext cx="794084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076598" y="2076379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46" name="Right Arrow 45"/>
          <p:cNvSpPr/>
          <p:nvPr/>
        </p:nvSpPr>
        <p:spPr>
          <a:xfrm flipH="1">
            <a:off x="6044029" y="2205851"/>
            <a:ext cx="701485" cy="16359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153098" y="3460958"/>
            <a:ext cx="794084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107162" y="3600717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496" y="5356492"/>
            <a:ext cx="7772400" cy="606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206" y="5918335"/>
            <a:ext cx="9778308" cy="485775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 bwMode="auto">
          <a:xfrm>
            <a:off x="98398" y="5089596"/>
            <a:ext cx="1625801" cy="8560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rPr>
              <a:t>Insert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rPr>
              <a:t> this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baseline="0" dirty="0" smtClean="0">
                <a:latin typeface="Helvetica" charset="0"/>
              </a:rPr>
              <a:t>Record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43" name="Left Brace 42"/>
          <p:cNvSpPr/>
          <p:nvPr/>
        </p:nvSpPr>
        <p:spPr>
          <a:xfrm>
            <a:off x="1630134" y="4782929"/>
            <a:ext cx="615771" cy="1610170"/>
          </a:xfrm>
          <a:prstGeom prst="leftBrac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46763" y="1228700"/>
            <a:ext cx="4141791" cy="117113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Where will this record go?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7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2"/>
            <a:ext cx="10515600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Illustrating an Extendible Hash</a:t>
            </a:r>
            <a:endParaRPr lang="en-US" sz="4200" dirty="0"/>
          </a:p>
        </p:txBody>
      </p:sp>
      <p:sp>
        <p:nvSpPr>
          <p:cNvPr id="5" name="Rectangle 4"/>
          <p:cNvSpPr/>
          <p:nvPr/>
        </p:nvSpPr>
        <p:spPr>
          <a:xfrm>
            <a:off x="632308" y="1761107"/>
            <a:ext cx="1058779" cy="5984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Global Depth</a:t>
            </a:r>
            <a:endParaRPr lang="en-US" sz="2000" b="1" dirty="0"/>
          </a:p>
        </p:txBody>
      </p:sp>
      <p:sp>
        <p:nvSpPr>
          <p:cNvPr id="7" name="Right Arrow 6"/>
          <p:cNvSpPr/>
          <p:nvPr/>
        </p:nvSpPr>
        <p:spPr>
          <a:xfrm>
            <a:off x="1697619" y="2004931"/>
            <a:ext cx="698877" cy="18047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10853" y="1743800"/>
            <a:ext cx="794084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38925" y="3291863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638926" y="2674242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42137" y="1877192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4" name="Rectangle 23"/>
          <p:cNvSpPr/>
          <p:nvPr/>
        </p:nvSpPr>
        <p:spPr>
          <a:xfrm>
            <a:off x="1005970" y="2656227"/>
            <a:ext cx="1656347" cy="6256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Hash Prefix</a:t>
            </a:r>
            <a:endParaRPr lang="en-US" sz="2000" b="1" dirty="0"/>
          </a:p>
        </p:txBody>
      </p:sp>
      <p:sp>
        <p:nvSpPr>
          <p:cNvPr id="25" name="Rectangle 24"/>
          <p:cNvSpPr/>
          <p:nvPr/>
        </p:nvSpPr>
        <p:spPr>
          <a:xfrm>
            <a:off x="2942456" y="2799613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0</a:t>
            </a:r>
            <a:endParaRPr lang="en-US" sz="2400" b="1" dirty="0"/>
          </a:p>
        </p:txBody>
      </p:sp>
      <p:sp>
        <p:nvSpPr>
          <p:cNvPr id="27" name="Rectangle 26"/>
          <p:cNvSpPr/>
          <p:nvPr/>
        </p:nvSpPr>
        <p:spPr>
          <a:xfrm>
            <a:off x="2949206" y="3393811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en-US" sz="2400" b="1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697486"/>
              </p:ext>
            </p:extLst>
          </p:nvPr>
        </p:nvGraphicFramePr>
        <p:xfrm>
          <a:off x="5100053" y="2674242"/>
          <a:ext cx="650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290606"/>
              </p:ext>
            </p:extLst>
          </p:nvPr>
        </p:nvGraphicFramePr>
        <p:xfrm>
          <a:off x="5100053" y="4153544"/>
          <a:ext cx="650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</a:tbl>
          </a:graphicData>
        </a:graphic>
      </p:graphicFrame>
      <p:cxnSp>
        <p:nvCxnSpPr>
          <p:cNvPr id="33" name="Curved Connector 32"/>
          <p:cNvCxnSpPr>
            <a:stCxn id="22" idx="3"/>
          </p:cNvCxnSpPr>
          <p:nvPr/>
        </p:nvCxnSpPr>
        <p:spPr>
          <a:xfrm>
            <a:off x="4295273" y="2987063"/>
            <a:ext cx="804780" cy="242317"/>
          </a:xfrm>
          <a:prstGeom prst="curvedConnector3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endCxn id="31" idx="1"/>
          </p:cNvCxnSpPr>
          <p:nvPr/>
        </p:nvCxnSpPr>
        <p:spPr>
          <a:xfrm rot="16200000" flipH="1">
            <a:off x="4253314" y="3677645"/>
            <a:ext cx="888698" cy="804780"/>
          </a:xfrm>
          <a:prstGeom prst="curvedConnector2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442352" y="2674242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15151</a:t>
            </a:r>
            <a:endParaRPr lang="en-US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6732749" y="2661128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Mozart</a:t>
            </a:r>
            <a:endParaRPr lang="en-US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8560017" y="2630470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Music</a:t>
            </a:r>
            <a:endParaRPr lang="en-US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10185886" y="2630469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4000</a:t>
            </a:r>
            <a:endParaRPr lang="en-US" sz="2000" b="1" dirty="0"/>
          </a:p>
        </p:txBody>
      </p:sp>
      <p:sp>
        <p:nvSpPr>
          <p:cNvPr id="36" name="Rectangle 35"/>
          <p:cNvSpPr/>
          <p:nvPr/>
        </p:nvSpPr>
        <p:spPr>
          <a:xfrm>
            <a:off x="5432211" y="4133359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10101</a:t>
            </a:r>
            <a:endParaRPr lang="en-US" sz="2000" b="1" dirty="0"/>
          </a:p>
        </p:txBody>
      </p:sp>
      <p:sp>
        <p:nvSpPr>
          <p:cNvPr id="37" name="Rectangle 36"/>
          <p:cNvSpPr/>
          <p:nvPr/>
        </p:nvSpPr>
        <p:spPr>
          <a:xfrm>
            <a:off x="6722606" y="4134434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Srinivasan</a:t>
            </a:r>
            <a:endParaRPr lang="en-US" sz="2000" b="1" dirty="0"/>
          </a:p>
        </p:txBody>
      </p:sp>
      <p:sp>
        <p:nvSpPr>
          <p:cNvPr id="38" name="Rectangle 37"/>
          <p:cNvSpPr/>
          <p:nvPr/>
        </p:nvSpPr>
        <p:spPr>
          <a:xfrm>
            <a:off x="8560017" y="4133136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Comp</a:t>
            </a:r>
            <a:endParaRPr lang="en-US" sz="2000" b="1" dirty="0"/>
          </a:p>
        </p:txBody>
      </p:sp>
      <p:sp>
        <p:nvSpPr>
          <p:cNvPr id="29" name="Rectangle 28"/>
          <p:cNvSpPr/>
          <p:nvPr/>
        </p:nvSpPr>
        <p:spPr>
          <a:xfrm>
            <a:off x="10162978" y="4102477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65000</a:t>
            </a:r>
            <a:endParaRPr lang="en-US" sz="2000" b="1" dirty="0"/>
          </a:p>
        </p:txBody>
      </p:sp>
      <p:sp>
        <p:nvSpPr>
          <p:cNvPr id="32" name="Rectangle 31"/>
          <p:cNvSpPr/>
          <p:nvPr/>
        </p:nvSpPr>
        <p:spPr>
          <a:xfrm>
            <a:off x="5455119" y="4493606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12121</a:t>
            </a:r>
            <a:endParaRPr lang="en-US" sz="2000" b="1" dirty="0"/>
          </a:p>
        </p:txBody>
      </p:sp>
      <p:sp>
        <p:nvSpPr>
          <p:cNvPr id="35" name="Rectangle 34"/>
          <p:cNvSpPr/>
          <p:nvPr/>
        </p:nvSpPr>
        <p:spPr>
          <a:xfrm>
            <a:off x="6745514" y="4494681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Wu</a:t>
            </a:r>
            <a:endParaRPr lang="en-US" sz="2000" b="1" dirty="0"/>
          </a:p>
        </p:txBody>
      </p:sp>
      <p:sp>
        <p:nvSpPr>
          <p:cNvPr id="40" name="Rectangle 39"/>
          <p:cNvSpPr/>
          <p:nvPr/>
        </p:nvSpPr>
        <p:spPr>
          <a:xfrm>
            <a:off x="8582925" y="4493383"/>
            <a:ext cx="1206768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Finance</a:t>
            </a:r>
            <a:endParaRPr lang="en-US" sz="2000" b="1" dirty="0"/>
          </a:p>
        </p:txBody>
      </p:sp>
      <p:sp>
        <p:nvSpPr>
          <p:cNvPr id="41" name="Rectangle 40"/>
          <p:cNvSpPr/>
          <p:nvPr/>
        </p:nvSpPr>
        <p:spPr>
          <a:xfrm>
            <a:off x="10185886" y="4462724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90000</a:t>
            </a:r>
            <a:endParaRPr lang="en-US" sz="2000" b="1" dirty="0"/>
          </a:p>
        </p:txBody>
      </p:sp>
      <p:sp>
        <p:nvSpPr>
          <p:cNvPr id="42" name="Rectangle 41"/>
          <p:cNvSpPr/>
          <p:nvPr/>
        </p:nvSpPr>
        <p:spPr>
          <a:xfrm>
            <a:off x="6787984" y="1905234"/>
            <a:ext cx="1058779" cy="5984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Local</a:t>
            </a:r>
            <a:r>
              <a:rPr lang="en-US" sz="2000" b="1" dirty="0" smtClean="0"/>
              <a:t> Depth</a:t>
            </a:r>
            <a:endParaRPr lang="en-US" sz="2000" b="1" dirty="0"/>
          </a:p>
        </p:txBody>
      </p:sp>
      <p:sp>
        <p:nvSpPr>
          <p:cNvPr id="44" name="Rectangle 43"/>
          <p:cNvSpPr/>
          <p:nvPr/>
        </p:nvSpPr>
        <p:spPr>
          <a:xfrm>
            <a:off x="5122534" y="1936620"/>
            <a:ext cx="794084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076598" y="2076379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46" name="Right Arrow 45"/>
          <p:cNvSpPr/>
          <p:nvPr/>
        </p:nvSpPr>
        <p:spPr>
          <a:xfrm flipH="1">
            <a:off x="6044029" y="2205851"/>
            <a:ext cx="701485" cy="16359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153098" y="3460958"/>
            <a:ext cx="794084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107162" y="3600717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496" y="5356492"/>
            <a:ext cx="7772400" cy="606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206" y="5918335"/>
            <a:ext cx="9778308" cy="485775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 bwMode="auto">
          <a:xfrm>
            <a:off x="98398" y="5089596"/>
            <a:ext cx="1625801" cy="8560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rPr>
              <a:t>Insert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rPr>
              <a:t> this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baseline="0" dirty="0" smtClean="0">
                <a:latin typeface="Helvetica" charset="0"/>
              </a:rPr>
              <a:t>Record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43" name="Left Brace 42"/>
          <p:cNvSpPr/>
          <p:nvPr/>
        </p:nvSpPr>
        <p:spPr>
          <a:xfrm>
            <a:off x="1630134" y="4782929"/>
            <a:ext cx="615771" cy="1610170"/>
          </a:xfrm>
          <a:prstGeom prst="leftBrac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46763" y="1228700"/>
            <a:ext cx="4141791" cy="117113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One more directory split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4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2"/>
            <a:ext cx="10515600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Illustrating an Extendible Hash</a:t>
            </a:r>
            <a:endParaRPr lang="en-US" sz="4200" dirty="0"/>
          </a:p>
        </p:txBody>
      </p:sp>
      <p:sp>
        <p:nvSpPr>
          <p:cNvPr id="5" name="Rectangle 4"/>
          <p:cNvSpPr/>
          <p:nvPr/>
        </p:nvSpPr>
        <p:spPr>
          <a:xfrm>
            <a:off x="632308" y="1761107"/>
            <a:ext cx="1058779" cy="5984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Global Depth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697619" y="2004931"/>
            <a:ext cx="698877" cy="18047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10853" y="1743800"/>
            <a:ext cx="794084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38925" y="3291863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638926" y="2674242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42137" y="1877192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2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05970" y="2656227"/>
            <a:ext cx="1656347" cy="6256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Hash Prefix</a:t>
            </a:r>
            <a:endParaRPr lang="en-US" sz="2000" b="1" dirty="0"/>
          </a:p>
        </p:txBody>
      </p:sp>
      <p:sp>
        <p:nvSpPr>
          <p:cNvPr id="25" name="Rectangle 24"/>
          <p:cNvSpPr/>
          <p:nvPr/>
        </p:nvSpPr>
        <p:spPr>
          <a:xfrm>
            <a:off x="2942456" y="2799613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00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49206" y="3393811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01</a:t>
            </a:r>
            <a:endParaRPr lang="en-US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697486"/>
              </p:ext>
            </p:extLst>
          </p:nvPr>
        </p:nvGraphicFramePr>
        <p:xfrm>
          <a:off x="5100053" y="2674242"/>
          <a:ext cx="650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290606"/>
              </p:ext>
            </p:extLst>
          </p:nvPr>
        </p:nvGraphicFramePr>
        <p:xfrm>
          <a:off x="5100053" y="4153544"/>
          <a:ext cx="650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442352" y="2674242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15151</a:t>
            </a:r>
            <a:endParaRPr lang="en-US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6732749" y="2661128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Mozart</a:t>
            </a:r>
            <a:endParaRPr lang="en-US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8560017" y="2630470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Music</a:t>
            </a:r>
            <a:endParaRPr lang="en-US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10185886" y="2630469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4000</a:t>
            </a:r>
            <a:endParaRPr lang="en-US" sz="2000" b="1" dirty="0"/>
          </a:p>
        </p:txBody>
      </p:sp>
      <p:sp>
        <p:nvSpPr>
          <p:cNvPr id="36" name="Rectangle 35"/>
          <p:cNvSpPr/>
          <p:nvPr/>
        </p:nvSpPr>
        <p:spPr>
          <a:xfrm>
            <a:off x="5432211" y="4133359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10101</a:t>
            </a:r>
            <a:endParaRPr lang="en-US" sz="2000" b="1" dirty="0"/>
          </a:p>
        </p:txBody>
      </p:sp>
      <p:sp>
        <p:nvSpPr>
          <p:cNvPr id="37" name="Rectangle 36"/>
          <p:cNvSpPr/>
          <p:nvPr/>
        </p:nvSpPr>
        <p:spPr>
          <a:xfrm>
            <a:off x="6722606" y="4134434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Srinivasan</a:t>
            </a:r>
            <a:endParaRPr lang="en-US" sz="2000" b="1" dirty="0"/>
          </a:p>
        </p:txBody>
      </p:sp>
      <p:sp>
        <p:nvSpPr>
          <p:cNvPr id="38" name="Rectangle 37"/>
          <p:cNvSpPr/>
          <p:nvPr/>
        </p:nvSpPr>
        <p:spPr>
          <a:xfrm>
            <a:off x="8560017" y="4133136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Comp</a:t>
            </a:r>
            <a:endParaRPr lang="en-US" sz="2000" b="1" dirty="0"/>
          </a:p>
        </p:txBody>
      </p:sp>
      <p:sp>
        <p:nvSpPr>
          <p:cNvPr id="29" name="Rectangle 28"/>
          <p:cNvSpPr/>
          <p:nvPr/>
        </p:nvSpPr>
        <p:spPr>
          <a:xfrm>
            <a:off x="10162978" y="4102477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65000</a:t>
            </a:r>
            <a:endParaRPr lang="en-US" sz="2000" b="1" dirty="0"/>
          </a:p>
        </p:txBody>
      </p:sp>
      <p:sp>
        <p:nvSpPr>
          <p:cNvPr id="32" name="Rectangle 31"/>
          <p:cNvSpPr/>
          <p:nvPr/>
        </p:nvSpPr>
        <p:spPr>
          <a:xfrm>
            <a:off x="5455119" y="4493606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12121</a:t>
            </a:r>
            <a:endParaRPr lang="en-US" sz="2000" b="1" dirty="0"/>
          </a:p>
        </p:txBody>
      </p:sp>
      <p:sp>
        <p:nvSpPr>
          <p:cNvPr id="35" name="Rectangle 34"/>
          <p:cNvSpPr/>
          <p:nvPr/>
        </p:nvSpPr>
        <p:spPr>
          <a:xfrm>
            <a:off x="6745514" y="4494681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Wu</a:t>
            </a:r>
            <a:endParaRPr lang="en-US" sz="2000" b="1" dirty="0"/>
          </a:p>
        </p:txBody>
      </p:sp>
      <p:sp>
        <p:nvSpPr>
          <p:cNvPr id="40" name="Rectangle 39"/>
          <p:cNvSpPr/>
          <p:nvPr/>
        </p:nvSpPr>
        <p:spPr>
          <a:xfrm>
            <a:off x="8582925" y="4493383"/>
            <a:ext cx="1206768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Finance</a:t>
            </a:r>
            <a:endParaRPr lang="en-US" sz="2000" b="1" dirty="0"/>
          </a:p>
        </p:txBody>
      </p:sp>
      <p:sp>
        <p:nvSpPr>
          <p:cNvPr id="41" name="Rectangle 40"/>
          <p:cNvSpPr/>
          <p:nvPr/>
        </p:nvSpPr>
        <p:spPr>
          <a:xfrm>
            <a:off x="10185886" y="4462724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90000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7846763" y="1228700"/>
            <a:ext cx="4141791" cy="117113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Now splitting the bucket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626985" y="4554882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626986" y="3937261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950511" y="4009995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1</a:t>
            </a:r>
            <a:r>
              <a:rPr lang="en-US" sz="2400" b="1" dirty="0" smtClean="0">
                <a:solidFill>
                  <a:srgbClr val="7030A0"/>
                </a:solidFill>
              </a:rPr>
              <a:t>0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957261" y="4604193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1</a:t>
            </a:r>
            <a:r>
              <a:rPr lang="en-US" sz="2400" b="1" dirty="0" smtClean="0">
                <a:solidFill>
                  <a:srgbClr val="7030A0"/>
                </a:solidFill>
              </a:rPr>
              <a:t>1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48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2"/>
            <a:ext cx="10515600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Illustrating an Extendible Hash</a:t>
            </a:r>
            <a:endParaRPr lang="en-US" sz="4200" dirty="0"/>
          </a:p>
        </p:txBody>
      </p:sp>
      <p:sp>
        <p:nvSpPr>
          <p:cNvPr id="5" name="Rectangle 4"/>
          <p:cNvSpPr/>
          <p:nvPr/>
        </p:nvSpPr>
        <p:spPr>
          <a:xfrm>
            <a:off x="632308" y="1761107"/>
            <a:ext cx="1058779" cy="5984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Global Depth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697619" y="2004931"/>
            <a:ext cx="698877" cy="18047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10853" y="1743800"/>
            <a:ext cx="794084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38925" y="3291863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638926" y="2674242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42137" y="1877192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2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05970" y="2656227"/>
            <a:ext cx="1656347" cy="6256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Hash Prefix</a:t>
            </a:r>
            <a:endParaRPr lang="en-US" sz="2000" b="1" dirty="0"/>
          </a:p>
        </p:txBody>
      </p:sp>
      <p:sp>
        <p:nvSpPr>
          <p:cNvPr id="25" name="Rectangle 24"/>
          <p:cNvSpPr/>
          <p:nvPr/>
        </p:nvSpPr>
        <p:spPr>
          <a:xfrm>
            <a:off x="2942456" y="2799613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00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49206" y="3393811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01</a:t>
            </a:r>
            <a:endParaRPr lang="en-US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697486"/>
              </p:ext>
            </p:extLst>
          </p:nvPr>
        </p:nvGraphicFramePr>
        <p:xfrm>
          <a:off x="5100053" y="2674242"/>
          <a:ext cx="650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905597"/>
              </p:ext>
            </p:extLst>
          </p:nvPr>
        </p:nvGraphicFramePr>
        <p:xfrm>
          <a:off x="5076598" y="4502469"/>
          <a:ext cx="650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442352" y="2674242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15151</a:t>
            </a:r>
            <a:endParaRPr lang="en-US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6732749" y="2661128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Mozart</a:t>
            </a:r>
            <a:endParaRPr lang="en-US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8560017" y="2630470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Music</a:t>
            </a:r>
            <a:endParaRPr lang="en-US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10185886" y="2630469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4000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7846763" y="1228700"/>
            <a:ext cx="4141791" cy="117113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Re-inserting the old records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626985" y="4554882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626986" y="3937261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950511" y="4009995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1</a:t>
            </a:r>
            <a:r>
              <a:rPr lang="en-US" sz="2400" b="1" dirty="0" smtClean="0">
                <a:solidFill>
                  <a:srgbClr val="7030A0"/>
                </a:solidFill>
              </a:rPr>
              <a:t>0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957261" y="4604193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1</a:t>
            </a:r>
            <a:r>
              <a:rPr lang="en-US" sz="2400" b="1" dirty="0" smtClean="0">
                <a:solidFill>
                  <a:srgbClr val="7030A0"/>
                </a:solidFill>
              </a:rPr>
              <a:t>1</a:t>
            </a:r>
            <a:endParaRPr lang="en-US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609536"/>
              </p:ext>
            </p:extLst>
          </p:nvPr>
        </p:nvGraphicFramePr>
        <p:xfrm>
          <a:off x="5076598" y="5533165"/>
          <a:ext cx="650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5432211" y="4473332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12121</a:t>
            </a:r>
            <a:endParaRPr lang="en-US" sz="2000" b="1" dirty="0"/>
          </a:p>
        </p:txBody>
      </p:sp>
      <p:sp>
        <p:nvSpPr>
          <p:cNvPr id="35" name="Rectangle 34"/>
          <p:cNvSpPr/>
          <p:nvPr/>
        </p:nvSpPr>
        <p:spPr>
          <a:xfrm>
            <a:off x="6722606" y="4474407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Wu</a:t>
            </a:r>
            <a:endParaRPr lang="en-US" sz="2000" b="1" dirty="0"/>
          </a:p>
        </p:txBody>
      </p:sp>
      <p:sp>
        <p:nvSpPr>
          <p:cNvPr id="40" name="Rectangle 39"/>
          <p:cNvSpPr/>
          <p:nvPr/>
        </p:nvSpPr>
        <p:spPr>
          <a:xfrm>
            <a:off x="8560017" y="4473109"/>
            <a:ext cx="1206768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Finance</a:t>
            </a:r>
            <a:endParaRPr lang="en-US" sz="2000" b="1" dirty="0"/>
          </a:p>
        </p:txBody>
      </p:sp>
      <p:sp>
        <p:nvSpPr>
          <p:cNvPr id="41" name="Rectangle 40"/>
          <p:cNvSpPr/>
          <p:nvPr/>
        </p:nvSpPr>
        <p:spPr>
          <a:xfrm>
            <a:off x="10162978" y="4442450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90000</a:t>
            </a:r>
            <a:endParaRPr lang="en-US" sz="2000" b="1" dirty="0"/>
          </a:p>
        </p:txBody>
      </p:sp>
      <p:sp>
        <p:nvSpPr>
          <p:cNvPr id="36" name="Rectangle 35"/>
          <p:cNvSpPr/>
          <p:nvPr/>
        </p:nvSpPr>
        <p:spPr>
          <a:xfrm>
            <a:off x="5432211" y="5564453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10101</a:t>
            </a:r>
            <a:endParaRPr lang="en-US" sz="2000" b="1" dirty="0"/>
          </a:p>
        </p:txBody>
      </p:sp>
      <p:sp>
        <p:nvSpPr>
          <p:cNvPr id="37" name="Rectangle 36"/>
          <p:cNvSpPr/>
          <p:nvPr/>
        </p:nvSpPr>
        <p:spPr>
          <a:xfrm>
            <a:off x="6722606" y="5565528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Srinivasan</a:t>
            </a:r>
            <a:endParaRPr lang="en-US" sz="2000" b="1" dirty="0"/>
          </a:p>
        </p:txBody>
      </p:sp>
      <p:sp>
        <p:nvSpPr>
          <p:cNvPr id="38" name="Rectangle 37"/>
          <p:cNvSpPr/>
          <p:nvPr/>
        </p:nvSpPr>
        <p:spPr>
          <a:xfrm>
            <a:off x="8560017" y="5564230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Comp</a:t>
            </a:r>
            <a:endParaRPr lang="en-US" sz="2000" b="1" dirty="0"/>
          </a:p>
        </p:txBody>
      </p:sp>
      <p:sp>
        <p:nvSpPr>
          <p:cNvPr id="29" name="Rectangle 28"/>
          <p:cNvSpPr/>
          <p:nvPr/>
        </p:nvSpPr>
        <p:spPr>
          <a:xfrm>
            <a:off x="10162978" y="5533571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65000</a:t>
            </a:r>
            <a:endParaRPr lang="en-US" sz="2000" b="1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10" y="6330696"/>
            <a:ext cx="8755576" cy="50489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67" y="6301687"/>
            <a:ext cx="7591037" cy="515078"/>
          </a:xfrm>
          <a:prstGeom prst="rect">
            <a:avLst/>
          </a:prstGeom>
        </p:spPr>
      </p:pic>
      <p:cxnSp>
        <p:nvCxnSpPr>
          <p:cNvPr id="4" name="Curved Connector 3"/>
          <p:cNvCxnSpPr>
            <a:stCxn id="50" idx="3"/>
            <a:endCxn id="31" idx="1"/>
          </p:cNvCxnSpPr>
          <p:nvPr/>
        </p:nvCxnSpPr>
        <p:spPr>
          <a:xfrm>
            <a:off x="4283333" y="4250082"/>
            <a:ext cx="793265" cy="623227"/>
          </a:xfrm>
          <a:prstGeom prst="curvedConnector3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stCxn id="49" idx="3"/>
            <a:endCxn id="39" idx="1"/>
          </p:cNvCxnSpPr>
          <p:nvPr/>
        </p:nvCxnSpPr>
        <p:spPr>
          <a:xfrm>
            <a:off x="4283332" y="4867703"/>
            <a:ext cx="793266" cy="1036302"/>
          </a:xfrm>
          <a:prstGeom prst="curvedConnector3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03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2"/>
            <a:ext cx="10515600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Illustrating an Extendible Hash</a:t>
            </a:r>
            <a:endParaRPr lang="en-US" sz="4200" dirty="0"/>
          </a:p>
        </p:txBody>
      </p:sp>
      <p:sp>
        <p:nvSpPr>
          <p:cNvPr id="5" name="Rectangle 4"/>
          <p:cNvSpPr/>
          <p:nvPr/>
        </p:nvSpPr>
        <p:spPr>
          <a:xfrm>
            <a:off x="632308" y="1761107"/>
            <a:ext cx="1058779" cy="5984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Global Depth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697619" y="2004931"/>
            <a:ext cx="698877" cy="18047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10853" y="1743800"/>
            <a:ext cx="794084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38925" y="3291863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638926" y="2674242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42137" y="1877192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2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05970" y="2656227"/>
            <a:ext cx="1656347" cy="6256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Hash Prefix</a:t>
            </a:r>
            <a:endParaRPr lang="en-US" sz="2000" b="1" dirty="0"/>
          </a:p>
        </p:txBody>
      </p:sp>
      <p:sp>
        <p:nvSpPr>
          <p:cNvPr id="25" name="Rectangle 24"/>
          <p:cNvSpPr/>
          <p:nvPr/>
        </p:nvSpPr>
        <p:spPr>
          <a:xfrm>
            <a:off x="2942456" y="2799613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00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49206" y="3393811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01</a:t>
            </a:r>
            <a:endParaRPr lang="en-US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697486"/>
              </p:ext>
            </p:extLst>
          </p:nvPr>
        </p:nvGraphicFramePr>
        <p:xfrm>
          <a:off x="5100053" y="2674242"/>
          <a:ext cx="650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905597"/>
              </p:ext>
            </p:extLst>
          </p:nvPr>
        </p:nvGraphicFramePr>
        <p:xfrm>
          <a:off x="5076598" y="4502469"/>
          <a:ext cx="650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442352" y="2674242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15151</a:t>
            </a:r>
            <a:endParaRPr lang="en-US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6732749" y="2661128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Mozart</a:t>
            </a:r>
            <a:endParaRPr lang="en-US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8560017" y="2630470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Music</a:t>
            </a:r>
            <a:endParaRPr lang="en-US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10185886" y="2630469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4000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7846763" y="1228700"/>
            <a:ext cx="4141791" cy="117113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Insert the new record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626985" y="4554882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626986" y="3937261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950511" y="4009995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1</a:t>
            </a:r>
            <a:r>
              <a:rPr lang="en-US" sz="2400" b="1" dirty="0" smtClean="0">
                <a:solidFill>
                  <a:srgbClr val="7030A0"/>
                </a:solidFill>
              </a:rPr>
              <a:t>0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957261" y="4604193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1</a:t>
            </a:r>
            <a:r>
              <a:rPr lang="en-US" sz="2400" b="1" dirty="0" smtClean="0">
                <a:solidFill>
                  <a:srgbClr val="7030A0"/>
                </a:solidFill>
              </a:rPr>
              <a:t>1</a:t>
            </a:r>
            <a:endParaRPr lang="en-US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609536"/>
              </p:ext>
            </p:extLst>
          </p:nvPr>
        </p:nvGraphicFramePr>
        <p:xfrm>
          <a:off x="5076598" y="5533165"/>
          <a:ext cx="650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5432211" y="4473332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12121</a:t>
            </a:r>
            <a:endParaRPr lang="en-US" sz="2000" b="1" dirty="0"/>
          </a:p>
        </p:txBody>
      </p:sp>
      <p:sp>
        <p:nvSpPr>
          <p:cNvPr id="35" name="Rectangle 34"/>
          <p:cNvSpPr/>
          <p:nvPr/>
        </p:nvSpPr>
        <p:spPr>
          <a:xfrm>
            <a:off x="6722606" y="4474407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Wu</a:t>
            </a:r>
            <a:endParaRPr lang="en-US" sz="2000" b="1" dirty="0"/>
          </a:p>
        </p:txBody>
      </p:sp>
      <p:sp>
        <p:nvSpPr>
          <p:cNvPr id="40" name="Rectangle 39"/>
          <p:cNvSpPr/>
          <p:nvPr/>
        </p:nvSpPr>
        <p:spPr>
          <a:xfrm>
            <a:off x="8560017" y="4473109"/>
            <a:ext cx="1206768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Finance</a:t>
            </a:r>
            <a:endParaRPr lang="en-US" sz="2000" b="1" dirty="0"/>
          </a:p>
        </p:txBody>
      </p:sp>
      <p:sp>
        <p:nvSpPr>
          <p:cNvPr id="41" name="Rectangle 40"/>
          <p:cNvSpPr/>
          <p:nvPr/>
        </p:nvSpPr>
        <p:spPr>
          <a:xfrm>
            <a:off x="10162978" y="4442450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90000</a:t>
            </a:r>
            <a:endParaRPr lang="en-US" sz="2000" b="1" dirty="0"/>
          </a:p>
        </p:txBody>
      </p:sp>
      <p:sp>
        <p:nvSpPr>
          <p:cNvPr id="36" name="Rectangle 35"/>
          <p:cNvSpPr/>
          <p:nvPr/>
        </p:nvSpPr>
        <p:spPr>
          <a:xfrm>
            <a:off x="5432211" y="5564453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10101</a:t>
            </a:r>
            <a:endParaRPr lang="en-US" sz="2000" b="1" dirty="0"/>
          </a:p>
        </p:txBody>
      </p:sp>
      <p:sp>
        <p:nvSpPr>
          <p:cNvPr id="37" name="Rectangle 36"/>
          <p:cNvSpPr/>
          <p:nvPr/>
        </p:nvSpPr>
        <p:spPr>
          <a:xfrm>
            <a:off x="6722606" y="5565528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Srinivasan</a:t>
            </a:r>
            <a:endParaRPr lang="en-US" sz="2000" b="1" dirty="0"/>
          </a:p>
        </p:txBody>
      </p:sp>
      <p:sp>
        <p:nvSpPr>
          <p:cNvPr id="38" name="Rectangle 37"/>
          <p:cNvSpPr/>
          <p:nvPr/>
        </p:nvSpPr>
        <p:spPr>
          <a:xfrm>
            <a:off x="8560017" y="5564230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Comp</a:t>
            </a:r>
            <a:endParaRPr lang="en-US" sz="2000" b="1" dirty="0"/>
          </a:p>
        </p:txBody>
      </p:sp>
      <p:sp>
        <p:nvSpPr>
          <p:cNvPr id="29" name="Rectangle 28"/>
          <p:cNvSpPr/>
          <p:nvPr/>
        </p:nvSpPr>
        <p:spPr>
          <a:xfrm>
            <a:off x="10162978" y="5533571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65000</a:t>
            </a:r>
            <a:endParaRPr lang="en-US" sz="2000" b="1" dirty="0"/>
          </a:p>
        </p:txBody>
      </p:sp>
      <p:cxnSp>
        <p:nvCxnSpPr>
          <p:cNvPr id="4" name="Curved Connector 3"/>
          <p:cNvCxnSpPr>
            <a:stCxn id="50" idx="3"/>
            <a:endCxn id="31" idx="1"/>
          </p:cNvCxnSpPr>
          <p:nvPr/>
        </p:nvCxnSpPr>
        <p:spPr>
          <a:xfrm>
            <a:off x="4283333" y="4250082"/>
            <a:ext cx="793265" cy="623227"/>
          </a:xfrm>
          <a:prstGeom prst="curvedConnector3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stCxn id="49" idx="3"/>
            <a:endCxn id="39" idx="1"/>
          </p:cNvCxnSpPr>
          <p:nvPr/>
        </p:nvCxnSpPr>
        <p:spPr>
          <a:xfrm>
            <a:off x="4283332" y="4867703"/>
            <a:ext cx="793266" cy="1036302"/>
          </a:xfrm>
          <a:prstGeom prst="curvedConnector3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429319" y="4880536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22222</a:t>
            </a:r>
            <a:endParaRPr lang="en-US" sz="2000" b="1" dirty="0"/>
          </a:p>
        </p:txBody>
      </p:sp>
      <p:sp>
        <p:nvSpPr>
          <p:cNvPr id="55" name="Rectangle 54"/>
          <p:cNvSpPr/>
          <p:nvPr/>
        </p:nvSpPr>
        <p:spPr>
          <a:xfrm>
            <a:off x="6719714" y="4881611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Einstein</a:t>
            </a:r>
            <a:endParaRPr lang="en-US" sz="2000" b="1" dirty="0"/>
          </a:p>
        </p:txBody>
      </p:sp>
      <p:sp>
        <p:nvSpPr>
          <p:cNvPr id="56" name="Rectangle 55"/>
          <p:cNvSpPr/>
          <p:nvPr/>
        </p:nvSpPr>
        <p:spPr>
          <a:xfrm>
            <a:off x="8557125" y="4880313"/>
            <a:ext cx="1206768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Physics</a:t>
            </a:r>
            <a:endParaRPr lang="en-US" sz="2000" b="1" dirty="0"/>
          </a:p>
        </p:txBody>
      </p:sp>
      <p:sp>
        <p:nvSpPr>
          <p:cNvPr id="57" name="Rectangle 56"/>
          <p:cNvSpPr/>
          <p:nvPr/>
        </p:nvSpPr>
        <p:spPr>
          <a:xfrm>
            <a:off x="10160086" y="4849654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95000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9129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558" y="80516"/>
            <a:ext cx="10972800" cy="730294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Schematic of a Database System</a:t>
            </a:r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4468774" y="1026117"/>
            <a:ext cx="3476368" cy="4814846"/>
          </a:xfrm>
          <a:prstGeom prst="rect">
            <a:avLst/>
          </a:prstGeom>
          <a:noFill/>
          <a:ln w="2222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70579" y="1184988"/>
            <a:ext cx="2679986" cy="12223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Conceptual Models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4835358" y="2683041"/>
            <a:ext cx="2743200" cy="121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Logical Model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4870579" y="4337741"/>
            <a:ext cx="2743200" cy="121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Physical Model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4468774" y="6056270"/>
            <a:ext cx="3635829" cy="5194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Database System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336018" y="2509257"/>
            <a:ext cx="3648271" cy="2146719"/>
          </a:xfrm>
          <a:prstGeom prst="roundRect">
            <a:avLst/>
          </a:prstGeom>
          <a:noFill/>
          <a:ln w="25400"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u="sng" dirty="0" smtClean="0"/>
              <a:t>Goal: </a:t>
            </a:r>
            <a:r>
              <a:rPr lang="en-US" dirty="0" smtClean="0"/>
              <a:t> Mathematical representation of the application related concepts. </a:t>
            </a:r>
            <a:endParaRPr lang="en-US" b="1" u="sng" dirty="0" smtClean="0"/>
          </a:p>
          <a:p>
            <a:r>
              <a:rPr lang="en-US" dirty="0" smtClean="0"/>
              <a:t>E.g., relational operators, select project, join, normal forms, SQL queries. 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7654043" y="3163567"/>
            <a:ext cx="606490" cy="251926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8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2"/>
            <a:ext cx="10515600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Illustrating an Extendible Hash</a:t>
            </a:r>
            <a:endParaRPr lang="en-US" sz="4200" dirty="0"/>
          </a:p>
        </p:txBody>
      </p:sp>
      <p:sp>
        <p:nvSpPr>
          <p:cNvPr id="5" name="Rectangle 4"/>
          <p:cNvSpPr/>
          <p:nvPr/>
        </p:nvSpPr>
        <p:spPr>
          <a:xfrm>
            <a:off x="632308" y="1761107"/>
            <a:ext cx="1058779" cy="5984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Global Depth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697619" y="2004931"/>
            <a:ext cx="698877" cy="18047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10853" y="1743800"/>
            <a:ext cx="794084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38925" y="3291863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638926" y="2674242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42137" y="1877192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05970" y="2656227"/>
            <a:ext cx="1656347" cy="6256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Hash Prefix</a:t>
            </a:r>
            <a:endParaRPr lang="en-US" sz="2000" b="1" dirty="0"/>
          </a:p>
        </p:txBody>
      </p:sp>
      <p:sp>
        <p:nvSpPr>
          <p:cNvPr id="25" name="Rectangle 24"/>
          <p:cNvSpPr/>
          <p:nvPr/>
        </p:nvSpPr>
        <p:spPr>
          <a:xfrm>
            <a:off x="2942456" y="2799613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00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49206" y="3393811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01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697486"/>
              </p:ext>
            </p:extLst>
          </p:nvPr>
        </p:nvGraphicFramePr>
        <p:xfrm>
          <a:off x="5100053" y="2674242"/>
          <a:ext cx="650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905597"/>
              </p:ext>
            </p:extLst>
          </p:nvPr>
        </p:nvGraphicFramePr>
        <p:xfrm>
          <a:off x="5076598" y="4502469"/>
          <a:ext cx="650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442352" y="2674242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15151</a:t>
            </a:r>
            <a:endParaRPr lang="en-US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6732749" y="2661128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Mozart</a:t>
            </a:r>
            <a:endParaRPr lang="en-US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8560017" y="2630470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Music</a:t>
            </a:r>
            <a:endParaRPr lang="en-US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10185886" y="2630469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4000</a:t>
            </a:r>
            <a:endParaRPr lang="en-US" sz="2000" b="1" dirty="0"/>
          </a:p>
        </p:txBody>
      </p:sp>
      <p:sp>
        <p:nvSpPr>
          <p:cNvPr id="49" name="Rectangle 48"/>
          <p:cNvSpPr/>
          <p:nvPr/>
        </p:nvSpPr>
        <p:spPr>
          <a:xfrm>
            <a:off x="2626985" y="4554882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626986" y="3937261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950511" y="4009995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  <a:r>
              <a:rPr lang="en-US" sz="2400" b="1" dirty="0" smtClean="0">
                <a:solidFill>
                  <a:schemeClr val="tx1"/>
                </a:solidFill>
              </a:rPr>
              <a:t>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957261" y="4604193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609536"/>
              </p:ext>
            </p:extLst>
          </p:nvPr>
        </p:nvGraphicFramePr>
        <p:xfrm>
          <a:off x="5076598" y="5533165"/>
          <a:ext cx="650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5432211" y="4473332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12121</a:t>
            </a:r>
            <a:endParaRPr lang="en-US" sz="2000" b="1" dirty="0"/>
          </a:p>
        </p:txBody>
      </p:sp>
      <p:sp>
        <p:nvSpPr>
          <p:cNvPr id="35" name="Rectangle 34"/>
          <p:cNvSpPr/>
          <p:nvPr/>
        </p:nvSpPr>
        <p:spPr>
          <a:xfrm>
            <a:off x="6722606" y="4474407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Wu</a:t>
            </a:r>
            <a:endParaRPr lang="en-US" sz="2000" b="1" dirty="0"/>
          </a:p>
        </p:txBody>
      </p:sp>
      <p:sp>
        <p:nvSpPr>
          <p:cNvPr id="40" name="Rectangle 39"/>
          <p:cNvSpPr/>
          <p:nvPr/>
        </p:nvSpPr>
        <p:spPr>
          <a:xfrm>
            <a:off x="8560017" y="4473109"/>
            <a:ext cx="1206768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Finance</a:t>
            </a:r>
            <a:endParaRPr lang="en-US" sz="2000" b="1" dirty="0"/>
          </a:p>
        </p:txBody>
      </p:sp>
      <p:sp>
        <p:nvSpPr>
          <p:cNvPr id="41" name="Rectangle 40"/>
          <p:cNvSpPr/>
          <p:nvPr/>
        </p:nvSpPr>
        <p:spPr>
          <a:xfrm>
            <a:off x="10162978" y="4442450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90000</a:t>
            </a:r>
            <a:endParaRPr lang="en-US" sz="2000" b="1" dirty="0"/>
          </a:p>
        </p:txBody>
      </p:sp>
      <p:sp>
        <p:nvSpPr>
          <p:cNvPr id="36" name="Rectangle 35"/>
          <p:cNvSpPr/>
          <p:nvPr/>
        </p:nvSpPr>
        <p:spPr>
          <a:xfrm>
            <a:off x="5432211" y="5564453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10101</a:t>
            </a:r>
            <a:endParaRPr lang="en-US" sz="2000" b="1" dirty="0"/>
          </a:p>
        </p:txBody>
      </p:sp>
      <p:sp>
        <p:nvSpPr>
          <p:cNvPr id="37" name="Rectangle 36"/>
          <p:cNvSpPr/>
          <p:nvPr/>
        </p:nvSpPr>
        <p:spPr>
          <a:xfrm>
            <a:off x="6722606" y="5565528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Srinivasan</a:t>
            </a:r>
            <a:endParaRPr lang="en-US" sz="2000" b="1" dirty="0"/>
          </a:p>
        </p:txBody>
      </p:sp>
      <p:sp>
        <p:nvSpPr>
          <p:cNvPr id="38" name="Rectangle 37"/>
          <p:cNvSpPr/>
          <p:nvPr/>
        </p:nvSpPr>
        <p:spPr>
          <a:xfrm>
            <a:off x="8560017" y="5564230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Comp</a:t>
            </a:r>
            <a:endParaRPr lang="en-US" sz="2000" b="1" dirty="0"/>
          </a:p>
        </p:txBody>
      </p:sp>
      <p:sp>
        <p:nvSpPr>
          <p:cNvPr id="29" name="Rectangle 28"/>
          <p:cNvSpPr/>
          <p:nvPr/>
        </p:nvSpPr>
        <p:spPr>
          <a:xfrm>
            <a:off x="10162978" y="5533571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65000</a:t>
            </a:r>
            <a:endParaRPr lang="en-US" sz="2000" b="1" dirty="0"/>
          </a:p>
        </p:txBody>
      </p:sp>
      <p:cxnSp>
        <p:nvCxnSpPr>
          <p:cNvPr id="4" name="Curved Connector 3"/>
          <p:cNvCxnSpPr>
            <a:stCxn id="50" idx="3"/>
            <a:endCxn id="31" idx="1"/>
          </p:cNvCxnSpPr>
          <p:nvPr/>
        </p:nvCxnSpPr>
        <p:spPr>
          <a:xfrm>
            <a:off x="4283333" y="4250082"/>
            <a:ext cx="793265" cy="623227"/>
          </a:xfrm>
          <a:prstGeom prst="curvedConnector3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stCxn id="49" idx="3"/>
            <a:endCxn id="39" idx="1"/>
          </p:cNvCxnSpPr>
          <p:nvPr/>
        </p:nvCxnSpPr>
        <p:spPr>
          <a:xfrm>
            <a:off x="4283332" y="4867703"/>
            <a:ext cx="793266" cy="1036302"/>
          </a:xfrm>
          <a:prstGeom prst="curvedConnector3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429319" y="4880536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22222</a:t>
            </a:r>
            <a:endParaRPr lang="en-US" sz="2000" b="1" dirty="0"/>
          </a:p>
        </p:txBody>
      </p:sp>
      <p:sp>
        <p:nvSpPr>
          <p:cNvPr id="55" name="Rectangle 54"/>
          <p:cNvSpPr/>
          <p:nvPr/>
        </p:nvSpPr>
        <p:spPr>
          <a:xfrm>
            <a:off x="6719714" y="4881611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Einstein</a:t>
            </a:r>
            <a:endParaRPr lang="en-US" sz="2000" b="1" dirty="0"/>
          </a:p>
        </p:txBody>
      </p:sp>
      <p:sp>
        <p:nvSpPr>
          <p:cNvPr id="56" name="Rectangle 55"/>
          <p:cNvSpPr/>
          <p:nvPr/>
        </p:nvSpPr>
        <p:spPr>
          <a:xfrm>
            <a:off x="8557125" y="4880313"/>
            <a:ext cx="1206768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Physics</a:t>
            </a:r>
            <a:endParaRPr lang="en-US" sz="2000" b="1" dirty="0"/>
          </a:p>
        </p:txBody>
      </p:sp>
      <p:sp>
        <p:nvSpPr>
          <p:cNvPr id="57" name="Rectangle 56"/>
          <p:cNvSpPr/>
          <p:nvPr/>
        </p:nvSpPr>
        <p:spPr>
          <a:xfrm>
            <a:off x="10160086" y="4849654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95000</a:t>
            </a:r>
            <a:endParaRPr lang="en-US" sz="2000" b="1" dirty="0"/>
          </a:p>
        </p:txBody>
      </p:sp>
      <p:cxnSp>
        <p:nvCxnSpPr>
          <p:cNvPr id="8" name="Curved Connector 7"/>
          <p:cNvCxnSpPr>
            <a:stCxn id="22" idx="3"/>
            <a:endCxn id="28" idx="1"/>
          </p:cNvCxnSpPr>
          <p:nvPr/>
        </p:nvCxnSpPr>
        <p:spPr>
          <a:xfrm>
            <a:off x="4295273" y="2987063"/>
            <a:ext cx="804780" cy="58019"/>
          </a:xfrm>
          <a:prstGeom prst="curvedConnector3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21" idx="3"/>
          </p:cNvCxnSpPr>
          <p:nvPr/>
        </p:nvCxnSpPr>
        <p:spPr>
          <a:xfrm flipV="1">
            <a:off x="4295272" y="3299884"/>
            <a:ext cx="804781" cy="304800"/>
          </a:xfrm>
          <a:prstGeom prst="curvedConnector3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92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2"/>
            <a:ext cx="10515600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Illustrating an Extendible Hash</a:t>
            </a:r>
            <a:endParaRPr lang="en-US" sz="4200" dirty="0"/>
          </a:p>
        </p:txBody>
      </p:sp>
      <p:sp>
        <p:nvSpPr>
          <p:cNvPr id="5" name="Rectangle 4"/>
          <p:cNvSpPr/>
          <p:nvPr/>
        </p:nvSpPr>
        <p:spPr>
          <a:xfrm>
            <a:off x="632308" y="1761107"/>
            <a:ext cx="1058779" cy="5984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Global Depth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697619" y="2004931"/>
            <a:ext cx="698877" cy="18047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10853" y="1743800"/>
            <a:ext cx="794084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38925" y="3291863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638926" y="2674242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42137" y="1877192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05970" y="2656227"/>
            <a:ext cx="1656347" cy="6256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Hash Prefix</a:t>
            </a:r>
            <a:endParaRPr lang="en-US" sz="2000" b="1" dirty="0"/>
          </a:p>
        </p:txBody>
      </p:sp>
      <p:sp>
        <p:nvSpPr>
          <p:cNvPr id="25" name="Rectangle 24"/>
          <p:cNvSpPr/>
          <p:nvPr/>
        </p:nvSpPr>
        <p:spPr>
          <a:xfrm>
            <a:off x="2942456" y="2799613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00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49206" y="3393811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01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697486"/>
              </p:ext>
            </p:extLst>
          </p:nvPr>
        </p:nvGraphicFramePr>
        <p:xfrm>
          <a:off x="5100053" y="2674242"/>
          <a:ext cx="650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905597"/>
              </p:ext>
            </p:extLst>
          </p:nvPr>
        </p:nvGraphicFramePr>
        <p:xfrm>
          <a:off x="5076598" y="4502469"/>
          <a:ext cx="650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442352" y="2674242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15151</a:t>
            </a:r>
            <a:endParaRPr lang="en-US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6732749" y="2661128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Mozart</a:t>
            </a:r>
            <a:endParaRPr lang="en-US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8560017" y="2630470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Music</a:t>
            </a:r>
            <a:endParaRPr lang="en-US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10185886" y="2630469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4000</a:t>
            </a:r>
            <a:endParaRPr lang="en-US" sz="2000" b="1" dirty="0"/>
          </a:p>
        </p:txBody>
      </p:sp>
      <p:sp>
        <p:nvSpPr>
          <p:cNvPr id="49" name="Rectangle 48"/>
          <p:cNvSpPr/>
          <p:nvPr/>
        </p:nvSpPr>
        <p:spPr>
          <a:xfrm>
            <a:off x="2626985" y="4554882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626986" y="3937261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950511" y="4009995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  <a:r>
              <a:rPr lang="en-US" sz="2400" b="1" dirty="0" smtClean="0">
                <a:solidFill>
                  <a:schemeClr val="tx1"/>
                </a:solidFill>
              </a:rPr>
              <a:t>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957261" y="4604193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609536"/>
              </p:ext>
            </p:extLst>
          </p:nvPr>
        </p:nvGraphicFramePr>
        <p:xfrm>
          <a:off x="5076598" y="5533165"/>
          <a:ext cx="650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5432211" y="4473332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12121</a:t>
            </a:r>
            <a:endParaRPr lang="en-US" sz="2000" b="1" dirty="0"/>
          </a:p>
        </p:txBody>
      </p:sp>
      <p:sp>
        <p:nvSpPr>
          <p:cNvPr id="35" name="Rectangle 34"/>
          <p:cNvSpPr/>
          <p:nvPr/>
        </p:nvSpPr>
        <p:spPr>
          <a:xfrm>
            <a:off x="6722606" y="4474407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Wu</a:t>
            </a:r>
            <a:endParaRPr lang="en-US" sz="2000" b="1" dirty="0"/>
          </a:p>
        </p:txBody>
      </p:sp>
      <p:sp>
        <p:nvSpPr>
          <p:cNvPr id="40" name="Rectangle 39"/>
          <p:cNvSpPr/>
          <p:nvPr/>
        </p:nvSpPr>
        <p:spPr>
          <a:xfrm>
            <a:off x="8560017" y="4473109"/>
            <a:ext cx="1206768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Finance</a:t>
            </a:r>
            <a:endParaRPr lang="en-US" sz="2000" b="1" dirty="0"/>
          </a:p>
        </p:txBody>
      </p:sp>
      <p:sp>
        <p:nvSpPr>
          <p:cNvPr id="41" name="Rectangle 40"/>
          <p:cNvSpPr/>
          <p:nvPr/>
        </p:nvSpPr>
        <p:spPr>
          <a:xfrm>
            <a:off x="10162978" y="4442450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90000</a:t>
            </a:r>
            <a:endParaRPr lang="en-US" sz="2000" b="1" dirty="0"/>
          </a:p>
        </p:txBody>
      </p:sp>
      <p:sp>
        <p:nvSpPr>
          <p:cNvPr id="36" name="Rectangle 35"/>
          <p:cNvSpPr/>
          <p:nvPr/>
        </p:nvSpPr>
        <p:spPr>
          <a:xfrm>
            <a:off x="5432211" y="5564453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10101</a:t>
            </a:r>
            <a:endParaRPr lang="en-US" sz="2000" b="1" dirty="0"/>
          </a:p>
        </p:txBody>
      </p:sp>
      <p:sp>
        <p:nvSpPr>
          <p:cNvPr id="37" name="Rectangle 36"/>
          <p:cNvSpPr/>
          <p:nvPr/>
        </p:nvSpPr>
        <p:spPr>
          <a:xfrm>
            <a:off x="6722606" y="5565528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Srinivasan</a:t>
            </a:r>
            <a:endParaRPr lang="en-US" sz="2000" b="1" dirty="0"/>
          </a:p>
        </p:txBody>
      </p:sp>
      <p:sp>
        <p:nvSpPr>
          <p:cNvPr id="38" name="Rectangle 37"/>
          <p:cNvSpPr/>
          <p:nvPr/>
        </p:nvSpPr>
        <p:spPr>
          <a:xfrm>
            <a:off x="8560017" y="5564230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Comp</a:t>
            </a:r>
            <a:endParaRPr lang="en-US" sz="2000" b="1" dirty="0"/>
          </a:p>
        </p:txBody>
      </p:sp>
      <p:sp>
        <p:nvSpPr>
          <p:cNvPr id="29" name="Rectangle 28"/>
          <p:cNvSpPr/>
          <p:nvPr/>
        </p:nvSpPr>
        <p:spPr>
          <a:xfrm>
            <a:off x="10162978" y="5533571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65000</a:t>
            </a:r>
            <a:endParaRPr lang="en-US" sz="2000" b="1" dirty="0"/>
          </a:p>
        </p:txBody>
      </p:sp>
      <p:cxnSp>
        <p:nvCxnSpPr>
          <p:cNvPr id="4" name="Curved Connector 3"/>
          <p:cNvCxnSpPr>
            <a:stCxn id="50" idx="3"/>
            <a:endCxn id="31" idx="1"/>
          </p:cNvCxnSpPr>
          <p:nvPr/>
        </p:nvCxnSpPr>
        <p:spPr>
          <a:xfrm>
            <a:off x="4283333" y="4250082"/>
            <a:ext cx="793265" cy="623227"/>
          </a:xfrm>
          <a:prstGeom prst="curvedConnector3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stCxn id="49" idx="3"/>
            <a:endCxn id="39" idx="1"/>
          </p:cNvCxnSpPr>
          <p:nvPr/>
        </p:nvCxnSpPr>
        <p:spPr>
          <a:xfrm>
            <a:off x="4283332" y="4867703"/>
            <a:ext cx="793266" cy="1036302"/>
          </a:xfrm>
          <a:prstGeom prst="curvedConnector3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429319" y="4880536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22222</a:t>
            </a:r>
            <a:endParaRPr lang="en-US" sz="2000" b="1" dirty="0"/>
          </a:p>
        </p:txBody>
      </p:sp>
      <p:sp>
        <p:nvSpPr>
          <p:cNvPr id="55" name="Rectangle 54"/>
          <p:cNvSpPr/>
          <p:nvPr/>
        </p:nvSpPr>
        <p:spPr>
          <a:xfrm>
            <a:off x="6719714" y="4881611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Einstein</a:t>
            </a:r>
            <a:endParaRPr lang="en-US" sz="2000" b="1" dirty="0"/>
          </a:p>
        </p:txBody>
      </p:sp>
      <p:sp>
        <p:nvSpPr>
          <p:cNvPr id="56" name="Rectangle 55"/>
          <p:cNvSpPr/>
          <p:nvPr/>
        </p:nvSpPr>
        <p:spPr>
          <a:xfrm>
            <a:off x="8557125" y="4880313"/>
            <a:ext cx="1206768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Physics</a:t>
            </a:r>
            <a:endParaRPr lang="en-US" sz="2000" b="1" dirty="0"/>
          </a:p>
        </p:txBody>
      </p:sp>
      <p:sp>
        <p:nvSpPr>
          <p:cNvPr id="57" name="Rectangle 56"/>
          <p:cNvSpPr/>
          <p:nvPr/>
        </p:nvSpPr>
        <p:spPr>
          <a:xfrm>
            <a:off x="10160086" y="4849654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95000</a:t>
            </a:r>
            <a:endParaRPr lang="en-US" sz="2000" b="1" dirty="0"/>
          </a:p>
        </p:txBody>
      </p:sp>
      <p:cxnSp>
        <p:nvCxnSpPr>
          <p:cNvPr id="8" name="Curved Connector 7"/>
          <p:cNvCxnSpPr>
            <a:stCxn id="22" idx="3"/>
            <a:endCxn id="28" idx="1"/>
          </p:cNvCxnSpPr>
          <p:nvPr/>
        </p:nvCxnSpPr>
        <p:spPr>
          <a:xfrm>
            <a:off x="4295273" y="2987063"/>
            <a:ext cx="804780" cy="58019"/>
          </a:xfrm>
          <a:prstGeom prst="curvedConnector3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21" idx="3"/>
          </p:cNvCxnSpPr>
          <p:nvPr/>
        </p:nvCxnSpPr>
        <p:spPr>
          <a:xfrm flipV="1">
            <a:off x="4295272" y="3299884"/>
            <a:ext cx="804781" cy="304800"/>
          </a:xfrm>
          <a:prstGeom prst="curvedConnector3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7846763" y="1228700"/>
            <a:ext cx="4141791" cy="117113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What will be the loca</a:t>
            </a:r>
            <a:r>
              <a:rPr lang="en-US" sz="2400" b="1" dirty="0" smtClean="0">
                <a:solidFill>
                  <a:srgbClr val="7030A0"/>
                </a:solidFill>
              </a:rPr>
              <a:t>l depth of these buckets?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1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2"/>
            <a:ext cx="10515600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Illustrating an Extendible Hash</a:t>
            </a:r>
            <a:endParaRPr lang="en-US" sz="4200" dirty="0"/>
          </a:p>
        </p:txBody>
      </p:sp>
      <p:sp>
        <p:nvSpPr>
          <p:cNvPr id="5" name="Rectangle 4"/>
          <p:cNvSpPr/>
          <p:nvPr/>
        </p:nvSpPr>
        <p:spPr>
          <a:xfrm>
            <a:off x="632308" y="1761107"/>
            <a:ext cx="1058779" cy="5984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Global Depth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697619" y="2004931"/>
            <a:ext cx="698877" cy="18047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10853" y="1743800"/>
            <a:ext cx="794084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38925" y="3291863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638926" y="2674242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42137" y="1877192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05970" y="2656227"/>
            <a:ext cx="1656347" cy="6256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Hash Prefix</a:t>
            </a:r>
            <a:endParaRPr lang="en-US" sz="2000" b="1" dirty="0"/>
          </a:p>
        </p:txBody>
      </p:sp>
      <p:sp>
        <p:nvSpPr>
          <p:cNvPr id="25" name="Rectangle 24"/>
          <p:cNvSpPr/>
          <p:nvPr/>
        </p:nvSpPr>
        <p:spPr>
          <a:xfrm>
            <a:off x="2942456" y="2799613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00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49206" y="3393811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01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697486"/>
              </p:ext>
            </p:extLst>
          </p:nvPr>
        </p:nvGraphicFramePr>
        <p:xfrm>
          <a:off x="5100053" y="2674242"/>
          <a:ext cx="650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905597"/>
              </p:ext>
            </p:extLst>
          </p:nvPr>
        </p:nvGraphicFramePr>
        <p:xfrm>
          <a:off x="5076598" y="4502469"/>
          <a:ext cx="650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442352" y="2674242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15151</a:t>
            </a:r>
            <a:endParaRPr lang="en-US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6732749" y="2661128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Mozart</a:t>
            </a:r>
            <a:endParaRPr lang="en-US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8560017" y="2630470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Music</a:t>
            </a:r>
            <a:endParaRPr lang="en-US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10185886" y="2630469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4000</a:t>
            </a:r>
            <a:endParaRPr lang="en-US" sz="2000" b="1" dirty="0"/>
          </a:p>
        </p:txBody>
      </p:sp>
      <p:sp>
        <p:nvSpPr>
          <p:cNvPr id="49" name="Rectangle 48"/>
          <p:cNvSpPr/>
          <p:nvPr/>
        </p:nvSpPr>
        <p:spPr>
          <a:xfrm>
            <a:off x="2626985" y="4554882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626986" y="3937261"/>
            <a:ext cx="1656347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950511" y="4009995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  <a:r>
              <a:rPr lang="en-US" sz="2400" b="1" dirty="0" smtClean="0">
                <a:solidFill>
                  <a:schemeClr val="tx1"/>
                </a:solidFill>
              </a:rPr>
              <a:t>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957261" y="4604193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609536"/>
              </p:ext>
            </p:extLst>
          </p:nvPr>
        </p:nvGraphicFramePr>
        <p:xfrm>
          <a:off x="5076598" y="5533165"/>
          <a:ext cx="650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3"/>
                    </a:solidFill>
                  </a:tcPr>
                </a:tc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5432211" y="4473332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12121</a:t>
            </a:r>
            <a:endParaRPr lang="en-US" sz="2000" b="1" dirty="0"/>
          </a:p>
        </p:txBody>
      </p:sp>
      <p:sp>
        <p:nvSpPr>
          <p:cNvPr id="35" name="Rectangle 34"/>
          <p:cNvSpPr/>
          <p:nvPr/>
        </p:nvSpPr>
        <p:spPr>
          <a:xfrm>
            <a:off x="6722606" y="4474407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Wu</a:t>
            </a:r>
            <a:endParaRPr lang="en-US" sz="2000" b="1" dirty="0"/>
          </a:p>
        </p:txBody>
      </p:sp>
      <p:sp>
        <p:nvSpPr>
          <p:cNvPr id="40" name="Rectangle 39"/>
          <p:cNvSpPr/>
          <p:nvPr/>
        </p:nvSpPr>
        <p:spPr>
          <a:xfrm>
            <a:off x="8560017" y="4473109"/>
            <a:ext cx="1206768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Finance</a:t>
            </a:r>
            <a:endParaRPr lang="en-US" sz="2000" b="1" dirty="0"/>
          </a:p>
        </p:txBody>
      </p:sp>
      <p:sp>
        <p:nvSpPr>
          <p:cNvPr id="41" name="Rectangle 40"/>
          <p:cNvSpPr/>
          <p:nvPr/>
        </p:nvSpPr>
        <p:spPr>
          <a:xfrm>
            <a:off x="10162978" y="4442450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90000</a:t>
            </a:r>
            <a:endParaRPr lang="en-US" sz="2000" b="1" dirty="0"/>
          </a:p>
        </p:txBody>
      </p:sp>
      <p:sp>
        <p:nvSpPr>
          <p:cNvPr id="36" name="Rectangle 35"/>
          <p:cNvSpPr/>
          <p:nvPr/>
        </p:nvSpPr>
        <p:spPr>
          <a:xfrm>
            <a:off x="5432211" y="5564453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10101</a:t>
            </a:r>
            <a:endParaRPr lang="en-US" sz="2000" b="1" dirty="0"/>
          </a:p>
        </p:txBody>
      </p:sp>
      <p:sp>
        <p:nvSpPr>
          <p:cNvPr id="37" name="Rectangle 36"/>
          <p:cNvSpPr/>
          <p:nvPr/>
        </p:nvSpPr>
        <p:spPr>
          <a:xfrm>
            <a:off x="6722606" y="5565528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Srinivasan</a:t>
            </a:r>
            <a:endParaRPr lang="en-US" sz="2000" b="1" dirty="0"/>
          </a:p>
        </p:txBody>
      </p:sp>
      <p:sp>
        <p:nvSpPr>
          <p:cNvPr id="38" name="Rectangle 37"/>
          <p:cNvSpPr/>
          <p:nvPr/>
        </p:nvSpPr>
        <p:spPr>
          <a:xfrm>
            <a:off x="8560017" y="5564230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Comp</a:t>
            </a:r>
            <a:endParaRPr lang="en-US" sz="2000" b="1" dirty="0"/>
          </a:p>
        </p:txBody>
      </p:sp>
      <p:sp>
        <p:nvSpPr>
          <p:cNvPr id="29" name="Rectangle 28"/>
          <p:cNvSpPr/>
          <p:nvPr/>
        </p:nvSpPr>
        <p:spPr>
          <a:xfrm>
            <a:off x="10162978" y="5533571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65000</a:t>
            </a:r>
            <a:endParaRPr lang="en-US" sz="2000" b="1" dirty="0"/>
          </a:p>
        </p:txBody>
      </p:sp>
      <p:cxnSp>
        <p:nvCxnSpPr>
          <p:cNvPr id="4" name="Curved Connector 3"/>
          <p:cNvCxnSpPr>
            <a:stCxn id="50" idx="3"/>
            <a:endCxn id="31" idx="1"/>
          </p:cNvCxnSpPr>
          <p:nvPr/>
        </p:nvCxnSpPr>
        <p:spPr>
          <a:xfrm>
            <a:off x="4283333" y="4250082"/>
            <a:ext cx="793265" cy="623227"/>
          </a:xfrm>
          <a:prstGeom prst="curvedConnector3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stCxn id="49" idx="3"/>
            <a:endCxn id="39" idx="1"/>
          </p:cNvCxnSpPr>
          <p:nvPr/>
        </p:nvCxnSpPr>
        <p:spPr>
          <a:xfrm>
            <a:off x="4283332" y="4867703"/>
            <a:ext cx="793266" cy="1036302"/>
          </a:xfrm>
          <a:prstGeom prst="curvedConnector3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429319" y="4880536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22222</a:t>
            </a:r>
            <a:endParaRPr lang="en-US" sz="2000" b="1" dirty="0"/>
          </a:p>
        </p:txBody>
      </p:sp>
      <p:sp>
        <p:nvSpPr>
          <p:cNvPr id="55" name="Rectangle 54"/>
          <p:cNvSpPr/>
          <p:nvPr/>
        </p:nvSpPr>
        <p:spPr>
          <a:xfrm>
            <a:off x="6719714" y="4881611"/>
            <a:ext cx="1714605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Einstein</a:t>
            </a:r>
            <a:endParaRPr lang="en-US" sz="2000" b="1" dirty="0"/>
          </a:p>
        </p:txBody>
      </p:sp>
      <p:sp>
        <p:nvSpPr>
          <p:cNvPr id="56" name="Rectangle 55"/>
          <p:cNvSpPr/>
          <p:nvPr/>
        </p:nvSpPr>
        <p:spPr>
          <a:xfrm>
            <a:off x="8557125" y="4880313"/>
            <a:ext cx="1206768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Physics</a:t>
            </a:r>
            <a:endParaRPr lang="en-US" sz="2000" b="1" dirty="0"/>
          </a:p>
        </p:txBody>
      </p:sp>
      <p:sp>
        <p:nvSpPr>
          <p:cNvPr id="57" name="Rectangle 56"/>
          <p:cNvSpPr/>
          <p:nvPr/>
        </p:nvSpPr>
        <p:spPr>
          <a:xfrm>
            <a:off x="10160086" y="4849654"/>
            <a:ext cx="1066190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95000</a:t>
            </a:r>
            <a:endParaRPr lang="en-US" sz="2000" b="1" dirty="0"/>
          </a:p>
        </p:txBody>
      </p:sp>
      <p:cxnSp>
        <p:nvCxnSpPr>
          <p:cNvPr id="8" name="Curved Connector 7"/>
          <p:cNvCxnSpPr>
            <a:stCxn id="22" idx="3"/>
            <a:endCxn id="28" idx="1"/>
          </p:cNvCxnSpPr>
          <p:nvPr/>
        </p:nvCxnSpPr>
        <p:spPr>
          <a:xfrm>
            <a:off x="4295273" y="2987063"/>
            <a:ext cx="804780" cy="58019"/>
          </a:xfrm>
          <a:prstGeom prst="curvedConnector3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21" idx="3"/>
          </p:cNvCxnSpPr>
          <p:nvPr/>
        </p:nvCxnSpPr>
        <p:spPr>
          <a:xfrm flipV="1">
            <a:off x="4295272" y="3299884"/>
            <a:ext cx="804781" cy="304800"/>
          </a:xfrm>
          <a:prstGeom prst="curvedConnector3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136749" y="3796591"/>
            <a:ext cx="794084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068033" y="3929983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2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164315" y="1859838"/>
            <a:ext cx="794084" cy="6256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095599" y="1993230"/>
            <a:ext cx="924961" cy="429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1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787984" y="1905234"/>
            <a:ext cx="1058779" cy="5984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Local</a:t>
            </a:r>
            <a:r>
              <a:rPr lang="en-US" sz="2000" b="1" dirty="0" smtClean="0"/>
              <a:t> Depth</a:t>
            </a:r>
            <a:endParaRPr lang="en-US" sz="2000" b="1" dirty="0"/>
          </a:p>
        </p:txBody>
      </p:sp>
      <p:sp>
        <p:nvSpPr>
          <p:cNvPr id="48" name="Right Arrow 47"/>
          <p:cNvSpPr/>
          <p:nvPr/>
        </p:nvSpPr>
        <p:spPr>
          <a:xfrm flipH="1">
            <a:off x="6044029" y="2205851"/>
            <a:ext cx="701485" cy="16359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795807" y="3704938"/>
            <a:ext cx="1058779" cy="5984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Local</a:t>
            </a:r>
            <a:r>
              <a:rPr lang="en-US" sz="2000" b="1" dirty="0" smtClean="0"/>
              <a:t> Depth</a:t>
            </a:r>
            <a:endParaRPr lang="en-US" sz="2000" b="1" dirty="0"/>
          </a:p>
        </p:txBody>
      </p:sp>
      <p:sp>
        <p:nvSpPr>
          <p:cNvPr id="58" name="Right Arrow 57"/>
          <p:cNvSpPr/>
          <p:nvPr/>
        </p:nvSpPr>
        <p:spPr>
          <a:xfrm flipH="1">
            <a:off x="6051852" y="4005555"/>
            <a:ext cx="701485" cy="16359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5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2"/>
            <a:ext cx="10515600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Illustrating an Extendible Hash</a:t>
            </a:r>
            <a:endParaRPr lang="en-US" sz="4200" dirty="0"/>
          </a:p>
        </p:txBody>
      </p:sp>
      <p:pic>
        <p:nvPicPr>
          <p:cNvPr id="5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9" y="795753"/>
            <a:ext cx="7552740" cy="597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flipH="1">
            <a:off x="8298699" y="1528012"/>
            <a:ext cx="830178" cy="385010"/>
          </a:xfrm>
          <a:prstGeom prst="rightArrow">
            <a:avLst/>
          </a:prstGeom>
          <a:solidFill>
            <a:srgbClr val="7030A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9240254" y="1134949"/>
            <a:ext cx="2615868" cy="164434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Assume two more records come to this bucket 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20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2"/>
            <a:ext cx="10515600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Comments on Extendible Hash</a:t>
            </a:r>
            <a:endParaRPr lang="en-US" sz="42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90850" y="1057693"/>
            <a:ext cx="10848223" cy="4561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2300" dirty="0" smtClean="0"/>
              <a:t>Benefits of extendable hashing:  </a:t>
            </a:r>
          </a:p>
          <a:p>
            <a:pPr lvl="1">
              <a:spcAft>
                <a:spcPts val="600"/>
              </a:spcAft>
            </a:pPr>
            <a:r>
              <a:rPr lang="en-US" altLang="en-US" sz="2300" dirty="0" smtClean="0">
                <a:ea typeface="ＭＳ Ｐゴシック" panose="020B0600070205080204" pitchFamily="34" charset="-128"/>
              </a:rPr>
              <a:t>Hash performance does not degrade with growth of file</a:t>
            </a:r>
          </a:p>
          <a:p>
            <a:pPr lvl="1">
              <a:spcAft>
                <a:spcPts val="600"/>
              </a:spcAft>
            </a:pPr>
            <a:r>
              <a:rPr lang="en-US" altLang="en-US" sz="2300" dirty="0" smtClean="0">
                <a:ea typeface="ＭＳ Ｐゴシック" panose="020B0600070205080204" pitchFamily="34" charset="-128"/>
              </a:rPr>
              <a:t>Minimal space overhead</a:t>
            </a:r>
          </a:p>
          <a:p>
            <a:pPr>
              <a:spcAft>
                <a:spcPts val="600"/>
              </a:spcAft>
            </a:pPr>
            <a:r>
              <a:rPr lang="en-US" altLang="en-US" sz="2300" dirty="0" smtClean="0"/>
              <a:t>Disadvantages of extendable hashing</a:t>
            </a:r>
          </a:p>
          <a:p>
            <a:pPr lvl="1">
              <a:spcAft>
                <a:spcPts val="600"/>
              </a:spcAft>
            </a:pPr>
            <a:r>
              <a:rPr lang="en-US" altLang="en-US" sz="2300" dirty="0" smtClean="0">
                <a:ea typeface="ＭＳ Ｐゴシック" panose="020B0600070205080204" pitchFamily="34" charset="-128"/>
              </a:rPr>
              <a:t>Extra level of indirection to find desired record</a:t>
            </a:r>
          </a:p>
          <a:p>
            <a:pPr lvl="1">
              <a:spcAft>
                <a:spcPts val="600"/>
              </a:spcAft>
            </a:pPr>
            <a:r>
              <a:rPr lang="en-US" altLang="en-US" sz="2300" dirty="0" smtClean="0">
                <a:ea typeface="ＭＳ Ｐゴシック" panose="020B0600070205080204" pitchFamily="34" charset="-128"/>
              </a:rPr>
              <a:t>Bucket address table may itself become very big</a:t>
            </a:r>
          </a:p>
          <a:p>
            <a:pPr lvl="2">
              <a:spcAft>
                <a:spcPts val="600"/>
              </a:spcAft>
            </a:pPr>
            <a:r>
              <a:rPr lang="en-US" altLang="en-US" sz="2300" dirty="0" smtClean="0">
                <a:ea typeface="ＭＳ Ｐゴシック" panose="020B0600070205080204" pitchFamily="34" charset="-128"/>
              </a:rPr>
              <a:t>Cannot allocate very large contiguous areas on disk either</a:t>
            </a:r>
          </a:p>
          <a:p>
            <a:pPr lvl="1">
              <a:spcAft>
                <a:spcPts val="600"/>
              </a:spcAft>
            </a:pPr>
            <a:r>
              <a:rPr lang="en-US" altLang="en-US" sz="2300" dirty="0" smtClean="0">
                <a:ea typeface="ＭＳ Ｐゴシック" panose="020B0600070205080204" pitchFamily="34" charset="-128"/>
              </a:rPr>
              <a:t>Changing size of  directory (aka bucket address table) is expensive</a:t>
            </a:r>
          </a:p>
          <a:p>
            <a:pPr>
              <a:spcAft>
                <a:spcPts val="600"/>
              </a:spcAft>
            </a:pPr>
            <a:r>
              <a:rPr lang="en-US" altLang="en-US" sz="2300" dirty="0" smtClean="0">
                <a:solidFill>
                  <a:srgbClr val="3366CC"/>
                </a:solidFill>
              </a:rPr>
              <a:t>Linear hashing</a:t>
            </a:r>
            <a:r>
              <a:rPr lang="en-US" altLang="en-US" sz="2300" dirty="0" smtClean="0">
                <a:solidFill>
                  <a:schemeClr val="tx2"/>
                </a:solidFill>
              </a:rPr>
              <a:t> </a:t>
            </a:r>
            <a:r>
              <a:rPr lang="en-US" altLang="en-US" sz="2300" dirty="0" smtClean="0"/>
              <a:t>is an alternative mechanism </a:t>
            </a:r>
          </a:p>
        </p:txBody>
      </p:sp>
    </p:spTree>
    <p:extLst>
      <p:ext uri="{BB962C8B-B14F-4D97-AF65-F5344CB8AC3E}">
        <p14:creationId xmlns:p14="http://schemas.microsoft.com/office/powerpoint/2010/main" val="36755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2"/>
            <a:ext cx="10515600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Comments on Extendible Hash</a:t>
            </a:r>
            <a:endParaRPr lang="en-US" sz="4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56773" y="1214103"/>
            <a:ext cx="10481511" cy="4903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Expected type of queries: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Hashing is generally better at retrieving records having a specified value of the key.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If range queries are common, ordered indices are to be preferred</a:t>
            </a:r>
          </a:p>
        </p:txBody>
      </p:sp>
    </p:spTree>
    <p:extLst>
      <p:ext uri="{BB962C8B-B14F-4D97-AF65-F5344CB8AC3E}">
        <p14:creationId xmlns:p14="http://schemas.microsoft.com/office/powerpoint/2010/main" val="263789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2"/>
            <a:ext cx="10515600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Linear Hashing</a:t>
            </a:r>
            <a:endParaRPr lang="en-US" sz="4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>
              <a:xfrm>
                <a:off x="1107907" y="1384969"/>
                <a:ext cx="10481511" cy="18274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2400" dirty="0" smtClean="0"/>
                  <a:t>Allows the hash file to expand and shrink dynamically without needing a directory</a:t>
                </a:r>
              </a:p>
              <a:p>
                <a:r>
                  <a:rPr lang="en-US" altLang="en-US" sz="2400" dirty="0" smtClean="0">
                    <a:ea typeface="ＭＳ Ｐゴシック" panose="020B0600070205080204" pitchFamily="34" charset="-128"/>
                  </a:rPr>
                  <a:t>Use a family of hash functions: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i</m:t>
                        </m:r>
                      </m:sub>
                    </m:sSub>
                    <m:d>
                      <m:dPr>
                        <m:ctrlPr>
                          <a:rPr lang="en-US" altLang="en-US" sz="2400" b="0" i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K</m:t>
                        </m:r>
                      </m:e>
                    </m:d>
                    <m:r>
                      <a:rPr lang="en-US" altLang="en-US" sz="240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𝐾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𝑚𝑜𝑑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(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2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𝑗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𝑀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);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𝑤h𝑒𝑟𝑒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𝑗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=0,1,2,…. </m:t>
                    </m:r>
                  </m:oMath>
                </a14:m>
                <a:endParaRPr lang="en-US" altLang="en-US" sz="2400" dirty="0" smtClean="0">
                  <a:ea typeface="ＭＳ Ｐゴシック" panose="020B0600070205080204" pitchFamily="34" charset="-128"/>
                </a:endParaRPr>
              </a:p>
            </p:txBody>
          </p:sp>
        </mc:Choice>
        <mc:Fallback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907" y="1384969"/>
                <a:ext cx="10481511" cy="1827464"/>
              </a:xfrm>
              <a:prstGeom prst="rect">
                <a:avLst/>
              </a:prstGeom>
              <a:blipFill rotWithShape="0">
                <a:blip r:embed="rId2"/>
                <a:stretch>
                  <a:fillRect l="-814" t="-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07907" y="5025774"/>
            <a:ext cx="5935663" cy="66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400" dirty="0" smtClean="0">
                <a:latin typeface="+mj-lt"/>
              </a:rPr>
              <a:t>-&gt; No bucket directory needed</a:t>
            </a:r>
            <a:endParaRPr lang="en-US" altLang="en-US" sz="2400" dirty="0">
              <a:latin typeface="+mj-lt"/>
            </a:endParaRPr>
          </a:p>
        </p:txBody>
      </p:sp>
      <p:grpSp>
        <p:nvGrpSpPr>
          <p:cNvPr id="18" name="Group 26"/>
          <p:cNvGrpSpPr>
            <a:grpSpLocks/>
          </p:cNvGrpSpPr>
          <p:nvPr/>
        </p:nvGrpSpPr>
        <p:grpSpPr bwMode="auto">
          <a:xfrm>
            <a:off x="1249195" y="3443037"/>
            <a:ext cx="5649912" cy="1404937"/>
            <a:chOff x="425" y="2544"/>
            <a:chExt cx="3559" cy="885"/>
          </a:xfrm>
        </p:grpSpPr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425" y="2544"/>
              <a:ext cx="2880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400" dirty="0" smtClean="0">
                  <a:latin typeface="+mj-lt"/>
                </a:rPr>
                <a:t>File </a:t>
              </a:r>
              <a:r>
                <a:rPr lang="en-US" altLang="en-US" sz="2400" dirty="0">
                  <a:latin typeface="+mj-lt"/>
                </a:rPr>
                <a:t>grows linearly</a:t>
              </a:r>
              <a:endParaRPr lang="en-US" altLang="en-US" sz="2800" dirty="0">
                <a:latin typeface="+mj-lt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1200" y="3093"/>
              <a:ext cx="24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1440" y="3093"/>
              <a:ext cx="24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1680" y="3093"/>
              <a:ext cx="24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1920" y="3093"/>
              <a:ext cx="24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2160" y="3093"/>
              <a:ext cx="24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2400" y="3093"/>
              <a:ext cx="24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2640" y="3093"/>
              <a:ext cx="24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2880" y="3093"/>
              <a:ext cx="24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3120" y="3093"/>
              <a:ext cx="24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3552" y="3237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862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558" y="80516"/>
            <a:ext cx="10972800" cy="730294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Schematic of a Database System</a:t>
            </a:r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4468774" y="1026117"/>
            <a:ext cx="3476368" cy="4814846"/>
          </a:xfrm>
          <a:prstGeom prst="rect">
            <a:avLst/>
          </a:prstGeom>
          <a:noFill/>
          <a:ln w="2222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70579" y="1184988"/>
            <a:ext cx="2679986" cy="12223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Conceptual Models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4835358" y="2683041"/>
            <a:ext cx="2743200" cy="121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Logical Model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4870579" y="4337741"/>
            <a:ext cx="2743200" cy="121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Physical Model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4468774" y="6056270"/>
            <a:ext cx="3635829" cy="5194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Database System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419993" y="4188767"/>
            <a:ext cx="3648271" cy="2146719"/>
          </a:xfrm>
          <a:prstGeom prst="roundRect">
            <a:avLst/>
          </a:prstGeom>
          <a:noFill/>
          <a:ln w="25400"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u="sng" dirty="0" smtClean="0"/>
              <a:t>Goal: </a:t>
            </a:r>
            <a:r>
              <a:rPr lang="en-US" dirty="0" smtClean="0"/>
              <a:t> Implement the mathematical concepts into a scalable system code which works for a variety of datasets.  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7738018" y="4843077"/>
            <a:ext cx="606490" cy="251926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7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level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none" rtlCol="0">
        <a:spAutoFit/>
      </a:bodyPr>
      <a:lstStyle>
        <a:defPPr>
          <a:defRPr dirty="0" err="1" smtClean="0">
            <a:ln>
              <a:solidFill>
                <a:schemeClr val="accent1">
                  <a:lumMod val="20000"/>
                  <a:lumOff val="80000"/>
                </a:schemeClr>
              </a:solidFill>
            </a:ln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level design" id="{00E2FDB5-77A3-416C-8232-A2B8AB0B9A01}" vid="{6E3E8A63-E899-4F92-AFE5-C80B3CCFC0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3AA760-FEA7-44E2-BB85-0893DB8CD7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design slides (Level design)</Template>
  <TotalTime>0</TotalTime>
  <Words>3803</Words>
  <Application>Microsoft Office PowerPoint</Application>
  <PresentationFormat>Widescreen</PresentationFormat>
  <Paragraphs>865</Paragraphs>
  <Slides>86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6" baseType="lpstr">
      <vt:lpstr>ＭＳ Ｐゴシック</vt:lpstr>
      <vt:lpstr>Arial</vt:lpstr>
      <vt:lpstr>Cambria Math</vt:lpstr>
      <vt:lpstr>Century Gothic</vt:lpstr>
      <vt:lpstr>Helvetica</vt:lpstr>
      <vt:lpstr>Monotype Sorts</vt:lpstr>
      <vt:lpstr>Symbol</vt:lpstr>
      <vt:lpstr>Times New Roman</vt:lpstr>
      <vt:lpstr>Wingdings</vt:lpstr>
      <vt:lpstr>Presentation level design</vt:lpstr>
      <vt:lpstr>Database System Implementation CSE 507</vt:lpstr>
      <vt:lpstr>Course Logistics</vt:lpstr>
      <vt:lpstr>Deliverables </vt:lpstr>
      <vt:lpstr>Policies </vt:lpstr>
      <vt:lpstr>Overview of the Course</vt:lpstr>
      <vt:lpstr>Schematic of a Database System</vt:lpstr>
      <vt:lpstr>Schematic of a Database System</vt:lpstr>
      <vt:lpstr>Schematic of a Database System</vt:lpstr>
      <vt:lpstr>Schematic of a Database System</vt:lpstr>
      <vt:lpstr>Schematic of a Database System</vt:lpstr>
      <vt:lpstr>Why is this a part of Data Engineering Stream?</vt:lpstr>
      <vt:lpstr>Topics Covered</vt:lpstr>
      <vt:lpstr>Topics Covered</vt:lpstr>
      <vt:lpstr>Topics Covered</vt:lpstr>
      <vt:lpstr>Topics Covered</vt:lpstr>
      <vt:lpstr>Basics on Disk Storage </vt:lpstr>
      <vt:lpstr>Memory Hierarchies and Storage Devices</vt:lpstr>
      <vt:lpstr>Memory Hierarchies and Storage Devices</vt:lpstr>
      <vt:lpstr>Storage of Databases</vt:lpstr>
      <vt:lpstr>Storage of Databases</vt:lpstr>
      <vt:lpstr>Secondary Storage Devices: Magnetic Disk </vt:lpstr>
      <vt:lpstr>Secondary Storage Devices: Magnetic Disk </vt:lpstr>
      <vt:lpstr>Secondary Storage Devices: Magnetic Disk </vt:lpstr>
      <vt:lpstr>Secondary Storage Devices: Magnetic Disk </vt:lpstr>
      <vt:lpstr>Accessing a Magnetic Disk </vt:lpstr>
      <vt:lpstr>Accessing a Magnetic Disk </vt:lpstr>
      <vt:lpstr>Double Buffering</vt:lpstr>
      <vt:lpstr>Placing Files Records on Disk </vt:lpstr>
      <vt:lpstr>Types of Records </vt:lpstr>
      <vt:lpstr>How to put these on a disk?</vt:lpstr>
      <vt:lpstr>How to put these on a disk?</vt:lpstr>
      <vt:lpstr>How to put these on a disk?</vt:lpstr>
      <vt:lpstr>How to put these on a disk?</vt:lpstr>
      <vt:lpstr>How to put these on a disk?</vt:lpstr>
      <vt:lpstr>Blocking</vt:lpstr>
      <vt:lpstr>Files of Records</vt:lpstr>
      <vt:lpstr>Files of Unordered Records</vt:lpstr>
      <vt:lpstr>Files of Ordered Records</vt:lpstr>
      <vt:lpstr>Files of Ordered Records</vt:lpstr>
      <vt:lpstr>Hashing Techniques</vt:lpstr>
      <vt:lpstr>Introduction to Hashing</vt:lpstr>
      <vt:lpstr>Static Hashing</vt:lpstr>
      <vt:lpstr>Example File organization with Hashing</vt:lpstr>
      <vt:lpstr>Example File organization with Hashing</vt:lpstr>
      <vt:lpstr>Mapping to Secondary Memory </vt:lpstr>
      <vt:lpstr>Desirable properties of a Hash Function </vt:lpstr>
      <vt:lpstr>Handling Collisions Hashing</vt:lpstr>
      <vt:lpstr>Handling Collisions Hashing</vt:lpstr>
      <vt:lpstr>Handling Collisions in Hashing</vt:lpstr>
      <vt:lpstr>Lets Evaluate Static Hashing</vt:lpstr>
      <vt:lpstr>Lets Evaluate Static Hashing</vt:lpstr>
      <vt:lpstr>Hashing For Dynamic File Extension</vt:lpstr>
      <vt:lpstr>Extendible Hashing</vt:lpstr>
      <vt:lpstr>Extendible Hashing</vt:lpstr>
      <vt:lpstr>Splitting a bucket in Extendible Hash</vt:lpstr>
      <vt:lpstr>Splitting a bucket in Extendible Hash</vt:lpstr>
      <vt:lpstr>Illustrating an Extendible Hash: Dataset</vt:lpstr>
      <vt:lpstr>Illustrating an Extendible Hash</vt:lpstr>
      <vt:lpstr>Illustrating an Extendible Hash</vt:lpstr>
      <vt:lpstr>Illustrating an Extendible Hash</vt:lpstr>
      <vt:lpstr>Illustrating an Extendible Hash</vt:lpstr>
      <vt:lpstr>Illustrating an Extendible Hash</vt:lpstr>
      <vt:lpstr>Illustrating an Extendible Hash</vt:lpstr>
      <vt:lpstr>Illustrating an Extendible Hash</vt:lpstr>
      <vt:lpstr>Illustrating an Extendible Hash</vt:lpstr>
      <vt:lpstr>Illustrating an Extendible Hash</vt:lpstr>
      <vt:lpstr>Illustrating an Extendible Hash</vt:lpstr>
      <vt:lpstr>Illustrating an Extendible Hash</vt:lpstr>
      <vt:lpstr>Illustrating an Extendible Hash</vt:lpstr>
      <vt:lpstr>Illustrating an Extendible Hash</vt:lpstr>
      <vt:lpstr>Illustrating an Extendible Hash</vt:lpstr>
      <vt:lpstr>Illustrating an Extendible Hash</vt:lpstr>
      <vt:lpstr>Illustrating an Extendible Hash</vt:lpstr>
      <vt:lpstr>Illustrating an Extendible Hash</vt:lpstr>
      <vt:lpstr>Illustrating an Extendible Hash</vt:lpstr>
      <vt:lpstr>Illustrating an Extendible Hash</vt:lpstr>
      <vt:lpstr>Illustrating an Extendible Hash</vt:lpstr>
      <vt:lpstr>Illustrating an Extendible Hash</vt:lpstr>
      <vt:lpstr>Illustrating an Extendible Hash</vt:lpstr>
      <vt:lpstr>Illustrating an Extendible Hash</vt:lpstr>
      <vt:lpstr>Illustrating an Extendible Hash</vt:lpstr>
      <vt:lpstr>Illustrating an Extendible Hash</vt:lpstr>
      <vt:lpstr>Illustrating an Extendible Hash</vt:lpstr>
      <vt:lpstr>Comments on Extendible Hash</vt:lpstr>
      <vt:lpstr>Comments on Extendible Hash</vt:lpstr>
      <vt:lpstr>Linear Hashing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2015-07-29T05:08:48Z</dcterms:created>
  <dcterms:modified xsi:type="dcterms:W3CDTF">2016-01-06T14:25:27Z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TC034605409991</vt:lpwstr>
  </property>
</Properties>
</file>