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60"/>
  </p:notesMasterIdLst>
  <p:handoutMasterIdLst>
    <p:handoutMasterId r:id="rId61"/>
  </p:handoutMasterIdLst>
  <p:sldIdLst>
    <p:sldId id="257" r:id="rId3"/>
    <p:sldId id="405" r:id="rId4"/>
    <p:sldId id="406" r:id="rId5"/>
    <p:sldId id="407" r:id="rId6"/>
    <p:sldId id="408" r:id="rId7"/>
    <p:sldId id="409" r:id="rId8"/>
    <p:sldId id="412" r:id="rId9"/>
    <p:sldId id="410" r:id="rId10"/>
    <p:sldId id="413" r:id="rId11"/>
    <p:sldId id="414" r:id="rId12"/>
    <p:sldId id="415" r:id="rId13"/>
    <p:sldId id="416" r:id="rId14"/>
    <p:sldId id="417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1" r:id="rId27"/>
    <p:sldId id="430" r:id="rId28"/>
    <p:sldId id="433" r:id="rId29"/>
    <p:sldId id="432" r:id="rId30"/>
    <p:sldId id="434" r:id="rId31"/>
    <p:sldId id="435" r:id="rId32"/>
    <p:sldId id="436" r:id="rId33"/>
    <p:sldId id="437" r:id="rId34"/>
    <p:sldId id="438" r:id="rId35"/>
    <p:sldId id="439" r:id="rId36"/>
    <p:sldId id="454" r:id="rId37"/>
    <p:sldId id="449" r:id="rId38"/>
    <p:sldId id="440" r:id="rId39"/>
    <p:sldId id="443" r:id="rId40"/>
    <p:sldId id="444" r:id="rId41"/>
    <p:sldId id="446" r:id="rId42"/>
    <p:sldId id="447" r:id="rId43"/>
    <p:sldId id="441" r:id="rId44"/>
    <p:sldId id="450" r:id="rId45"/>
    <p:sldId id="448" r:id="rId46"/>
    <p:sldId id="451" r:id="rId47"/>
    <p:sldId id="452" r:id="rId48"/>
    <p:sldId id="453" r:id="rId49"/>
    <p:sldId id="455" r:id="rId50"/>
    <p:sldId id="456" r:id="rId51"/>
    <p:sldId id="457" r:id="rId52"/>
    <p:sldId id="458" r:id="rId53"/>
    <p:sldId id="459" r:id="rId54"/>
    <p:sldId id="460" r:id="rId55"/>
    <p:sldId id="461" r:id="rId56"/>
    <p:sldId id="463" r:id="rId57"/>
    <p:sldId id="464" r:id="rId58"/>
    <p:sldId id="462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1/14/2016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1/14/2016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1/14/2016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1/14/2016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1/14/2016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1/14/2016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1/14/2016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and File Structures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Database System Implementation CSE 507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418070" y="6181516"/>
            <a:ext cx="11355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</a:t>
            </a:r>
            <a:r>
              <a:rPr lang="en-US" sz="1600" dirty="0" smtClean="0"/>
              <a:t>adapted from R. </a:t>
            </a:r>
            <a:r>
              <a:rPr lang="en-US" sz="1600" dirty="0" err="1" smtClean="0"/>
              <a:t>Elmasri</a:t>
            </a:r>
            <a:r>
              <a:rPr lang="en-US" sz="1600" dirty="0" smtClean="0"/>
              <a:t> and S. </a:t>
            </a:r>
            <a:r>
              <a:rPr lang="en-US" sz="1600" dirty="0" err="1" smtClean="0"/>
              <a:t>Navathe</a:t>
            </a:r>
            <a:r>
              <a:rPr lang="en-US" sz="1600" dirty="0" smtClean="0"/>
              <a:t>, Fundamentals of Database Systems</a:t>
            </a:r>
            <a:r>
              <a:rPr lang="en-US" altLang="en-US" sz="1600" dirty="0" smtClean="0"/>
              <a:t>, Sixth </a:t>
            </a:r>
            <a:r>
              <a:rPr lang="en-US" altLang="en-US" sz="1600" dirty="0"/>
              <a:t>Edition, </a:t>
            </a:r>
            <a:r>
              <a:rPr lang="en-US" altLang="en-US" sz="1600" dirty="0" smtClean="0"/>
              <a:t>Pearson.</a:t>
            </a:r>
          </a:p>
          <a:p>
            <a:r>
              <a:rPr lang="en-US" altLang="en-US" sz="1600" dirty="0" smtClean="0"/>
              <a:t>And </a:t>
            </a:r>
            <a:r>
              <a:rPr lang="en-US" altLang="en-US" sz="1600" dirty="0" err="1" smtClean="0"/>
              <a:t>Silberschatz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Korth</a:t>
            </a:r>
            <a:r>
              <a:rPr lang="en-US" altLang="en-US" sz="1600" dirty="0" smtClean="0"/>
              <a:t> and </a:t>
            </a:r>
            <a:r>
              <a:rPr lang="en-US" altLang="en-US" sz="1600" dirty="0" err="1" smtClean="0"/>
              <a:t>Sudarshan</a:t>
            </a:r>
            <a:r>
              <a:rPr lang="en-US" altLang="en-US" sz="1600" dirty="0" smtClean="0"/>
              <a:t> Database System Concepts – 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Edition.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6219521" y="1144326"/>
            <a:ext cx="844778" cy="163773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366925" y="2509084"/>
            <a:ext cx="2835442" cy="113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Buckets at the beginning of a round R</a:t>
            </a:r>
            <a:r>
              <a:rPr lang="en-US" altLang="en-US" sz="20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7258007" y="2634994"/>
                <a:ext cx="28645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b="1" dirty="0" smtClean="0">
                    <a:solidFill>
                      <a:srgbClr val="7030A0"/>
                    </a:solidFill>
                    <a:ea typeface="ＭＳ Ｐゴシック" panose="020B0600070205080204" pitchFamily="34" charset="-128"/>
                  </a:rPr>
                  <a:t>These would be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  <m:r>
                          <a:rPr lang="en-US" alt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</m:t>
                        </m:r>
                        <m:r>
                          <a:rPr lang="en-US" altLang="en-US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n-US" alt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b="1" dirty="0">
                    <a:solidFill>
                      <a:srgbClr val="7030A0"/>
                    </a:solidFill>
                    <a:ea typeface="ＭＳ Ｐゴシック" panose="020B0600070205080204" pitchFamily="34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007" y="2634994"/>
                <a:ext cx="2864559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3404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ight Arrow 29"/>
          <p:cNvSpPr/>
          <p:nvPr/>
        </p:nvSpPr>
        <p:spPr>
          <a:xfrm flipH="1">
            <a:off x="6219521" y="4846222"/>
            <a:ext cx="844778" cy="163773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366925" y="2509084"/>
            <a:ext cx="2835442" cy="113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Buckets at the beginning of a round R</a:t>
            </a:r>
            <a:r>
              <a:rPr lang="en-US" altLang="en-US" sz="20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549480" y="2492392"/>
                <a:ext cx="28645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These would still be </a:t>
                </a:r>
                <a:r>
                  <a:rPr lang="en-US" altLang="en-US" sz="2400" b="1" dirty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sz="2400" b="1" dirty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480" y="2492392"/>
                <a:ext cx="2864559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3191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eft Brace 30"/>
          <p:cNvSpPr/>
          <p:nvPr/>
        </p:nvSpPr>
        <p:spPr>
          <a:xfrm flipH="1">
            <a:off x="5743126" y="1325552"/>
            <a:ext cx="604934" cy="3230859"/>
          </a:xfrm>
          <a:prstGeom prst="leftBrace">
            <a:avLst>
              <a:gd name="adj1" fmla="val 8333"/>
              <a:gd name="adj2" fmla="val 50931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366925" y="2509084"/>
            <a:ext cx="2835442" cy="113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Buckets at the beginning of a round R</a:t>
            </a:r>
            <a:r>
              <a:rPr lang="en-US" altLang="en-US" sz="20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49480" y="2492392"/>
            <a:ext cx="2864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Buckets to be split</a:t>
            </a:r>
            <a:endParaRPr lang="en-US" altLang="en-US" sz="2400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Left Brace 30"/>
          <p:cNvSpPr/>
          <p:nvPr/>
        </p:nvSpPr>
        <p:spPr>
          <a:xfrm flipH="1">
            <a:off x="5743126" y="1640006"/>
            <a:ext cx="604934" cy="2916405"/>
          </a:xfrm>
          <a:prstGeom prst="leftBrace">
            <a:avLst>
              <a:gd name="adj1" fmla="val 26896"/>
              <a:gd name="adj2" fmla="val 5093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22367" y="5122995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2368" y="4956098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4362789" y="4819644"/>
            <a:ext cx="545910" cy="821151"/>
          </a:xfrm>
          <a:prstGeom prst="leftBrace">
            <a:avLst>
              <a:gd name="adj1" fmla="val 26896"/>
              <a:gd name="adj2" fmla="val 49729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71185" y="4802698"/>
            <a:ext cx="2864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New Buckets</a:t>
            </a:r>
          </a:p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According to h</a:t>
            </a:r>
            <a:r>
              <a:rPr lang="en-US" altLang="en-US" sz="24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956456"/>
            <a:ext cx="3465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Buckets already split</a:t>
            </a:r>
          </a:p>
          <a:p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(K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)</a:t>
            </a:r>
            <a:endParaRPr lang="en-US" altLang="en-US" sz="24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062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366925" y="2509084"/>
            <a:ext cx="2835442" cy="113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Buckets at the beginning of a round R</a:t>
            </a:r>
            <a:r>
              <a:rPr lang="en-US" altLang="en-US" sz="20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49480" y="2492392"/>
            <a:ext cx="28645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Buckets to be split</a:t>
            </a:r>
          </a:p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Use h</a:t>
            </a:r>
            <a:r>
              <a:rPr lang="en-US" altLang="en-US" sz="2400" b="1" baseline="-25000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sz="2400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Left Brace 30"/>
          <p:cNvSpPr/>
          <p:nvPr/>
        </p:nvSpPr>
        <p:spPr>
          <a:xfrm flipH="1">
            <a:off x="5743126" y="1640006"/>
            <a:ext cx="604934" cy="2916405"/>
          </a:xfrm>
          <a:prstGeom prst="leftBrace">
            <a:avLst>
              <a:gd name="adj1" fmla="val 26896"/>
              <a:gd name="adj2" fmla="val 5093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22367" y="5122995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2368" y="4956098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4362789" y="4819644"/>
            <a:ext cx="545910" cy="821151"/>
          </a:xfrm>
          <a:prstGeom prst="leftBrace">
            <a:avLst>
              <a:gd name="adj1" fmla="val 26896"/>
              <a:gd name="adj2" fmla="val 49729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71185" y="4802698"/>
            <a:ext cx="2864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New Buckets</a:t>
            </a:r>
          </a:p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According to h</a:t>
            </a:r>
            <a:r>
              <a:rPr lang="en-US" altLang="en-US" sz="24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57787" y="1438182"/>
            <a:ext cx="3897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Buckets to be split next</a:t>
            </a:r>
            <a:endParaRPr lang="en-US" altLang="en-US" sz="2400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" name="Right Arrow 33"/>
          <p:cNvSpPr/>
          <p:nvPr/>
        </p:nvSpPr>
        <p:spPr>
          <a:xfrm flipH="1">
            <a:off x="5623203" y="1640266"/>
            <a:ext cx="1032311" cy="163514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Searching Algorithm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23211" y="2214130"/>
            <a:ext cx="7118684" cy="2261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1: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    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(key)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2: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&lt;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Nexttosplit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>
              <a:spcAft>
                <a:spcPts val="180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Then </a:t>
            </a:r>
            <a:r>
              <a:rPr lang="en-US" altLang="en-US" sz="2800" b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sz="28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     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8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(key</a:t>
            </a:r>
            <a:r>
              <a:rPr lang="en-US" altLang="en-US" sz="28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764506" y="2470484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093368" y="3970421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42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Search Algorithm for a Key k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685888" y="1203798"/>
            <a:ext cx="3026760" cy="128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Check if h</a:t>
            </a:r>
            <a:r>
              <a:rPr lang="en-US" altLang="en-US" sz="26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(k) falls in the red region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49480" y="2492392"/>
            <a:ext cx="28645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Buckets to be split</a:t>
            </a:r>
          </a:p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sz="2400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Left Brace 30"/>
          <p:cNvSpPr/>
          <p:nvPr/>
        </p:nvSpPr>
        <p:spPr>
          <a:xfrm flipH="1">
            <a:off x="5743126" y="1640006"/>
            <a:ext cx="604934" cy="2916405"/>
          </a:xfrm>
          <a:prstGeom prst="leftBrace">
            <a:avLst>
              <a:gd name="adj1" fmla="val 26896"/>
              <a:gd name="adj2" fmla="val 5093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22367" y="5122995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22368" y="4956098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4362789" y="4819644"/>
            <a:ext cx="545910" cy="821151"/>
          </a:xfrm>
          <a:prstGeom prst="leftBrace">
            <a:avLst>
              <a:gd name="adj1" fmla="val 26896"/>
              <a:gd name="adj2" fmla="val 49729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771185" y="4802698"/>
            <a:ext cx="2864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New Buckets</a:t>
            </a:r>
          </a:p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According to h</a:t>
            </a:r>
            <a:r>
              <a:rPr lang="en-US" altLang="en-US" sz="24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0" y="956456"/>
            <a:ext cx="3465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Buckets already split</a:t>
            </a:r>
          </a:p>
          <a:p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(K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)</a:t>
            </a:r>
            <a:endParaRPr lang="en-US" altLang="en-US" sz="24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86326" y="1300139"/>
            <a:ext cx="705853" cy="410090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Search Algorithm for a Key k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728228" y="1278998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30500" y="1445046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28228" y="1608819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28228" y="177259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28228" y="193702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28227" y="210241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28226" y="4059439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28228" y="4235338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28227" y="440072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28226" y="4564500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28222" y="285391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8221" y="301930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28220" y="3183079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5540585" y="2415959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5540584" y="3530156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686312" y="1283264"/>
            <a:ext cx="3961717" cy="1341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If yes then use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(k)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Why?? 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28220" y="4929743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55332" y="2624978"/>
            <a:ext cx="28645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Buckets to be split</a:t>
            </a:r>
          </a:p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sz="2400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Left Brace 30"/>
          <p:cNvSpPr/>
          <p:nvPr/>
        </p:nvSpPr>
        <p:spPr>
          <a:xfrm flipH="1">
            <a:off x="6448978" y="1772592"/>
            <a:ext cx="604934" cy="2916405"/>
          </a:xfrm>
          <a:prstGeom prst="leftBrace">
            <a:avLst>
              <a:gd name="adj1" fmla="val 26896"/>
              <a:gd name="adj2" fmla="val 5093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8219" y="5255581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728220" y="5088684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5068641" y="4952230"/>
            <a:ext cx="545910" cy="821151"/>
          </a:xfrm>
          <a:prstGeom prst="leftBrace">
            <a:avLst>
              <a:gd name="adj1" fmla="val 26896"/>
              <a:gd name="adj2" fmla="val 49729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77037" y="4935284"/>
            <a:ext cx="2864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New Buckets</a:t>
            </a:r>
          </a:p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According to h</a:t>
            </a:r>
            <a:r>
              <a:rPr lang="en-US" altLang="en-US" sz="24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01852" y="1089042"/>
            <a:ext cx="3465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Buckets already split</a:t>
            </a:r>
          </a:p>
          <a:p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(K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)</a:t>
            </a:r>
            <a:endParaRPr lang="en-US" altLang="en-US" sz="24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78187" y="1468053"/>
            <a:ext cx="705853" cy="410090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Search Algorithm for a Key k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728228" y="1278998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30500" y="1445046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28228" y="1608819"/>
            <a:ext cx="532263" cy="16377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28228" y="177259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28228" y="1937023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28227" y="2102412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28226" y="4059439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28228" y="4235338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28227" y="440072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28226" y="4564500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728222" y="2853917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728221" y="3019306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28220" y="3183079"/>
            <a:ext cx="532263" cy="163773"/>
          </a:xfrm>
          <a:prstGeom prst="rect">
            <a:avLst/>
          </a:prstGeom>
          <a:noFill/>
          <a:ln w="25400">
            <a:solidFill>
              <a:srgbClr val="00B05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5540585" y="2415959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5540584" y="3530156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717732" y="1202524"/>
            <a:ext cx="3809075" cy="1433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Else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(k) gives the correct bucket.</a:t>
            </a:r>
          </a:p>
          <a:p>
            <a:pPr marL="0" indent="0"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Why?? 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28220" y="4929743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55332" y="2624978"/>
            <a:ext cx="28645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Buckets to be split</a:t>
            </a:r>
          </a:p>
          <a:p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400" b="1" dirty="0" smtClean="0">
                <a:solidFill>
                  <a:srgbClr val="00B05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sz="2400" b="1" dirty="0">
              <a:solidFill>
                <a:srgbClr val="00B05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Left Brace 30"/>
          <p:cNvSpPr/>
          <p:nvPr/>
        </p:nvSpPr>
        <p:spPr>
          <a:xfrm flipH="1">
            <a:off x="6448978" y="1772592"/>
            <a:ext cx="604934" cy="2916405"/>
          </a:xfrm>
          <a:prstGeom prst="leftBrace">
            <a:avLst>
              <a:gd name="adj1" fmla="val 26896"/>
              <a:gd name="adj2" fmla="val 5093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8219" y="5255581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728220" y="5088684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>
            <a:off x="5068641" y="4952230"/>
            <a:ext cx="545910" cy="821151"/>
          </a:xfrm>
          <a:prstGeom prst="leftBrace">
            <a:avLst>
              <a:gd name="adj1" fmla="val 26896"/>
              <a:gd name="adj2" fmla="val 49729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77037" y="4935284"/>
            <a:ext cx="28645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New Buckets</a:t>
            </a:r>
          </a:p>
          <a:p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According to h</a:t>
            </a:r>
            <a:r>
              <a:rPr lang="en-US" altLang="en-US" sz="24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(K)</a:t>
            </a: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01852" y="1089042"/>
            <a:ext cx="3465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Buckets already split</a:t>
            </a:r>
          </a:p>
          <a:p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="1" baseline="-25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4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(K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)</a:t>
            </a:r>
            <a:endParaRPr lang="en-US" altLang="en-US" sz="2400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978187" y="1468053"/>
            <a:ext cx="705853" cy="410090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0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Insert Algorithm for Linear Hashing</a:t>
            </a:r>
            <a:endParaRPr lang="en-US" sz="4200" dirty="0"/>
          </a:p>
        </p:txBody>
      </p:sp>
      <p:sp>
        <p:nvSpPr>
          <p:cNvPr id="17" name="Rectangle 16"/>
          <p:cNvSpPr/>
          <p:nvPr/>
        </p:nvSpPr>
        <p:spPr>
          <a:xfrm>
            <a:off x="461320" y="6378432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</a:t>
            </a:r>
            <a:r>
              <a:rPr lang="en-US" sz="1600" dirty="0" smtClean="0"/>
              <a:t>material adapted from Prof J. </a:t>
            </a:r>
            <a:r>
              <a:rPr lang="en-US" sz="1600" dirty="0" err="1" smtClean="0"/>
              <a:t>Harista</a:t>
            </a:r>
            <a:r>
              <a:rPr lang="en-US" sz="1600" dirty="0" smtClean="0"/>
              <a:t> IISC Bangalore. </a:t>
            </a:r>
            <a:endParaRPr lang="en-US" altLang="en-US" sz="1600" dirty="0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838199" y="2037667"/>
            <a:ext cx="11177337" cy="335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Find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bucket by applying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6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/ h</a:t>
            </a:r>
            <a:r>
              <a:rPr lang="en-US" altLang="en-US" sz="26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i+1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: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–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If bucket to insert into is full: 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Add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overflow page and insert data entry. 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Split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Next bucket and increment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Next pointer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(Uncontrolled split) </a:t>
            </a:r>
          </a:p>
          <a:p>
            <a:pPr lvl="1">
              <a:spcAft>
                <a:spcPts val="1200"/>
              </a:spcAft>
            </a:pP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78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6219521" y="1144326"/>
            <a:ext cx="844778" cy="163773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7220369" y="1866722"/>
            <a:ext cx="4534143" cy="945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All records in this bucket are re-hashed using h</a:t>
            </a:r>
            <a:r>
              <a:rPr lang="en-US" altLang="en-US" sz="2600" b="1" baseline="-25000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i+1</a:t>
            </a: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944531" y="2519217"/>
            <a:ext cx="2835442" cy="11177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Insertion over here caused an overflow</a:t>
            </a:r>
          </a:p>
          <a:p>
            <a:pPr marL="0" indent="0">
              <a:buNone/>
            </a:pP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Left Arrow 31"/>
          <p:cNvSpPr/>
          <p:nvPr/>
        </p:nvSpPr>
        <p:spPr>
          <a:xfrm>
            <a:off x="5673611" y="1184015"/>
            <a:ext cx="1000848" cy="3963187"/>
          </a:xfrm>
          <a:prstGeom prst="curvedLeftArrow">
            <a:avLst>
              <a:gd name="adj1" fmla="val 11970"/>
              <a:gd name="adj2" fmla="val 50000"/>
              <a:gd name="adj3" fmla="val 18589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V="1">
            <a:off x="3961648" y="2625597"/>
            <a:ext cx="961862" cy="355240"/>
          </a:xfrm>
          <a:prstGeom prst="rightArrow">
            <a:avLst/>
          </a:prstGeom>
          <a:solidFill>
            <a:schemeClr val="accent1"/>
          </a:solidFill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20369" y="1021912"/>
            <a:ext cx="406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Next Bucket to be split</a:t>
            </a:r>
            <a:endParaRPr lang="en-US" altLang="en-US" sz="2800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28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Linear Hashing</a:t>
            </a:r>
            <a:endParaRPr lang="en-US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1107907" y="1384968"/>
                <a:ext cx="10481511" cy="36237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1200"/>
                  </a:spcAft>
                </a:pPr>
                <a:r>
                  <a:rPr lang="en-US" altLang="en-US" sz="2400" dirty="0" smtClean="0"/>
                  <a:t>Allows the hash file to expand and shrink dynamically without needing a directory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Use a family of hash functions: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K</m:t>
                        </m:r>
                      </m:e>
                    </m:d>
                    <m:r>
                      <a:rPr lang="en-US" altLang="en-US" sz="240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𝐾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𝑚𝑜𝑑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  <a:ea typeface="ＭＳ Ｐゴシック" panose="020B0600070205080204" pitchFamily="34" charset="-128"/>
                              </a:rPr>
                              <m:t>𝑖</m:t>
                            </m:r>
                          </m:sup>
                        </m:s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𝑀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;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𝑤h𝑒𝑟𝑒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=0,1,2,…. </m:t>
                    </m:r>
                  </m:oMath>
                </a14:m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M is number of initial buckets.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Note that range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i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+1</m:t>
                        </m:r>
                      </m:sub>
                    </m:sSub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is double that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i</m:t>
                        </m:r>
                      </m:sub>
                    </m:sSub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en-US" sz="240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K</m:t>
                        </m:r>
                      </m:e>
                    </m:d>
                  </m:oMath>
                </a14:m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.</a:t>
                </a: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907" y="1384968"/>
                <a:ext cx="10481511" cy="3623760"/>
              </a:xfrm>
              <a:prstGeom prst="rect">
                <a:avLst/>
              </a:prstGeom>
              <a:blipFill rotWithShape="0">
                <a:blip r:embed="rId2"/>
                <a:stretch>
                  <a:fillRect l="-814" t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86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Some Comments </a:t>
            </a:r>
            <a:endParaRPr lang="en-US" sz="4200" dirty="0"/>
          </a:p>
        </p:txBody>
      </p:sp>
      <p:sp>
        <p:nvSpPr>
          <p:cNvPr id="17" name="Rectangle 16"/>
          <p:cNvSpPr/>
          <p:nvPr/>
        </p:nvSpPr>
        <p:spPr>
          <a:xfrm>
            <a:off x="461320" y="6378432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</a:t>
            </a:r>
            <a:r>
              <a:rPr lang="en-US" sz="1600" dirty="0" smtClean="0"/>
              <a:t>material adapted from Prof J. </a:t>
            </a:r>
            <a:r>
              <a:rPr lang="en-US" sz="1600" dirty="0" err="1" smtClean="0"/>
              <a:t>Harista</a:t>
            </a:r>
            <a:r>
              <a:rPr lang="en-US" sz="1600" dirty="0" smtClean="0"/>
              <a:t> IISC Bangalore. </a:t>
            </a:r>
            <a:endParaRPr lang="en-US" altLang="en-US" sz="1600" dirty="0"/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838200" y="1508277"/>
            <a:ext cx="11177337" cy="335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Since buckets are split round-robin, long overflow chains don’t develop! 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Doubling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of directory in Extendible Hashing is similar; </a:t>
            </a:r>
            <a:endParaRPr lang="en-US" altLang="en-US" sz="26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switching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of hash functions is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implicit in </a:t>
            </a:r>
            <a:r>
              <a:rPr lang="en-US" altLang="en-US" sz="26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how the # of bits examined is </a:t>
            </a: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increased</a:t>
            </a:r>
          </a:p>
          <a:p>
            <a:pPr>
              <a:spcAft>
                <a:spcPts val="1200"/>
              </a:spcAft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Splits can be controlled using load factor.</a:t>
            </a: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952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449" y="3046731"/>
            <a:ext cx="11073989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LH*  --- Linear Hashing in a Distributed Setting </a:t>
            </a:r>
            <a:endParaRPr lang="en-US" sz="4200" dirty="0"/>
          </a:p>
        </p:txBody>
      </p:sp>
      <p:sp>
        <p:nvSpPr>
          <p:cNvPr id="5" name="Rectangle 4"/>
          <p:cNvSpPr/>
          <p:nvPr/>
        </p:nvSpPr>
        <p:spPr>
          <a:xfrm>
            <a:off x="609092" y="6378432"/>
            <a:ext cx="11618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Litwin</a:t>
            </a:r>
            <a:r>
              <a:rPr lang="en-US" sz="1600" dirty="0" smtClean="0"/>
              <a:t> et. Al. “LH* -- A Scalable, Distributed Data Structure,”  ACM Transactions on Database Systems, 21(4), 480--525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7846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LH*  --- Linear Hashing in a Distributed Setting 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180729"/>
            <a:ext cx="11177337" cy="4919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Setting: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Several client sites share a file </a:t>
            </a:r>
            <a:r>
              <a:rPr lang="en-US" altLang="en-US" b="1" i="1" dirty="0" smtClean="0">
                <a:ea typeface="ＭＳ Ｐゴシック" panose="020B0600070205080204" pitchFamily="34" charset="-128"/>
              </a:rPr>
              <a:t>F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clients insert records given keys. </a:t>
            </a:r>
            <a:endParaRPr lang="en-US" altLang="en-US" b="1" i="1" dirty="0"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b="1" i="1" dirty="0" smtClean="0">
                <a:ea typeface="ＭＳ Ｐゴシック" panose="020B0600070205080204" pitchFamily="34" charset="-128"/>
              </a:rPr>
              <a:t>F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is stored on server sites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Clients and server are whole machines that nodes of a network.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Each server provides a storage space for objects of </a:t>
            </a:r>
            <a:r>
              <a:rPr lang="en-US" altLang="en-US" b="1" i="1" dirty="0" smtClean="0">
                <a:ea typeface="ＭＳ Ｐゴシック" panose="020B0600070205080204" pitchFamily="34" charset="-128"/>
              </a:rPr>
              <a:t>F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called a </a:t>
            </a:r>
            <a:r>
              <a:rPr lang="en-US" altLang="en-US" b="1" i="1" dirty="0" smtClean="0">
                <a:ea typeface="ＭＳ Ｐゴシック" panose="020B0600070205080204" pitchFamily="34" charset="-128"/>
              </a:rPr>
              <a:t>bucket. 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A server can send records to other servers.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LH* can accommodate any number of clients and servers.    </a:t>
            </a:r>
          </a:p>
        </p:txBody>
      </p:sp>
    </p:spTree>
    <p:extLst>
      <p:ext uri="{BB962C8B-B14F-4D97-AF65-F5344CB8AC3E}">
        <p14:creationId xmlns:p14="http://schemas.microsoft.com/office/powerpoint/2010/main" val="142948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LH*  --- Linear Hashing in a Distributed Setting 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699344"/>
            <a:ext cx="11177337" cy="3432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LH* meets the following criteria: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file expands to new servers gracefully, and only when already used servers are efficiently loaded.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There is no master site that the record address computations must go through.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file access and maintenance primitives,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e.g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, search, insertion and split, etc., never require atomic updates to multiple clients. </a:t>
            </a:r>
          </a:p>
        </p:txBody>
      </p:sp>
    </p:spTree>
    <p:extLst>
      <p:ext uri="{BB962C8B-B14F-4D97-AF65-F5344CB8AC3E}">
        <p14:creationId xmlns:p14="http://schemas.microsoft.com/office/powerpoint/2010/main" val="262727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Key Features of LH* 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931355"/>
            <a:ext cx="11177337" cy="3964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The file can grow to practically any size, with load factor about constant. </a:t>
            </a:r>
          </a:p>
          <a:p>
            <a:pPr>
              <a:spcAft>
                <a:spcPts val="1200"/>
              </a:spcAft>
            </a:pPr>
            <a:r>
              <a:rPr lang="en-US" altLang="en-US" sz="2600" u="sng" dirty="0" smtClean="0">
                <a:ea typeface="ＭＳ Ｐゴシック" panose="020B0600070205080204" pitchFamily="34" charset="-128"/>
              </a:rPr>
              <a:t>Insertion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usually requires one message, and three in worst case.</a:t>
            </a:r>
          </a:p>
          <a:p>
            <a:pPr>
              <a:spcAft>
                <a:spcPts val="1200"/>
              </a:spcAft>
            </a:pPr>
            <a:r>
              <a:rPr lang="en-US" altLang="en-US" sz="2600" u="sng" dirty="0" smtClean="0">
                <a:ea typeface="ＭＳ Ｐゴシック" panose="020B0600070205080204" pitchFamily="34" charset="-128"/>
              </a:rPr>
              <a:t>Retrieval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usually requires two messages, and four on worst case.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Supports parallel operations.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With and without a specialized </a:t>
            </a:r>
            <a:r>
              <a:rPr lang="en-US" altLang="en-US" sz="2600" u="sng" dirty="0" smtClean="0">
                <a:ea typeface="ＭＳ Ｐゴシック" panose="020B0600070205080204" pitchFamily="34" charset="-128"/>
              </a:rPr>
              <a:t>Split Coordinator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site. </a:t>
            </a:r>
          </a:p>
          <a:p>
            <a:pPr>
              <a:spcAft>
                <a:spcPts val="1200"/>
              </a:spcAft>
            </a:pPr>
            <a:r>
              <a:rPr lang="en-US" altLang="en-US" sz="2600" smtClean="0">
                <a:ea typeface="ＭＳ Ｐゴシック" panose="020B0600070205080204" pitchFamily="34" charset="-128"/>
              </a:rPr>
              <a:t>In basic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version (these slides) splitting is serialized by the split coordinator.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 Several other variants, e.g., parallel splits and autonomous splitting. </a:t>
            </a:r>
          </a:p>
        </p:txBody>
      </p:sp>
    </p:spTree>
    <p:extLst>
      <p:ext uri="{BB962C8B-B14F-4D97-AF65-F5344CB8AC3E}">
        <p14:creationId xmlns:p14="http://schemas.microsoft.com/office/powerpoint/2010/main" val="10323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LH* 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840505" y="4039737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05890" y="4213903"/>
            <a:ext cx="1261564" cy="158706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 = 10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42989" y="5253682"/>
            <a:ext cx="1387365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05890" y="5939090"/>
            <a:ext cx="134006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0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2900529" y="4039737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65914" y="4213903"/>
            <a:ext cx="1261564" cy="158706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 = 10</a:t>
            </a:r>
            <a:endParaRPr lang="en-US" sz="2400" b="1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103013" y="5253682"/>
            <a:ext cx="1387365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165914" y="5939090"/>
            <a:ext cx="134006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1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4926878" y="4044247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92263" y="4218413"/>
            <a:ext cx="1261564" cy="158706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 = 9</a:t>
            </a:r>
            <a:endParaRPr lang="en-US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129362" y="5258192"/>
            <a:ext cx="1387365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92263" y="5943600"/>
            <a:ext cx="134006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80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10122160" y="4039737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387545" y="4213903"/>
            <a:ext cx="1261564" cy="158706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 = 10</a:t>
            </a:r>
            <a:endParaRPr lang="en-US" sz="2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324644" y="5253682"/>
            <a:ext cx="1387365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387545" y="5939090"/>
            <a:ext cx="134006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591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7752956" y="4039737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018341" y="4213903"/>
            <a:ext cx="1261564" cy="1587062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J = 10</a:t>
            </a:r>
            <a:endParaRPr lang="en-US" sz="2400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955440" y="5253682"/>
            <a:ext cx="1387365" cy="0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8018341" y="5939090"/>
            <a:ext cx="134006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583</a:t>
            </a:r>
            <a:endParaRPr lang="en-US" sz="2000" b="1" dirty="0"/>
          </a:p>
        </p:txBody>
      </p:sp>
      <p:sp>
        <p:nvSpPr>
          <p:cNvPr id="31" name="Down Arrow 30"/>
          <p:cNvSpPr/>
          <p:nvPr/>
        </p:nvSpPr>
        <p:spPr>
          <a:xfrm flipV="1">
            <a:off x="5662363" y="6400800"/>
            <a:ext cx="399868" cy="44445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127681" y="6265283"/>
            <a:ext cx="1890659" cy="61936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Next Split (N)</a:t>
            </a:r>
            <a:endParaRPr lang="en-US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1549791" y="1328833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Client 1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N’ = 5</a:t>
            </a:r>
          </a:p>
          <a:p>
            <a:pPr algn="ctr"/>
            <a:r>
              <a:rPr lang="en-US" sz="2400" b="1" dirty="0" smtClean="0"/>
              <a:t>I’ = 6</a:t>
            </a:r>
            <a:endParaRPr lang="en-US" sz="2400" b="1" dirty="0"/>
          </a:p>
        </p:txBody>
      </p:sp>
      <p:sp>
        <p:nvSpPr>
          <p:cNvPr id="36" name="Rectangle 35"/>
          <p:cNvSpPr/>
          <p:nvPr/>
        </p:nvSpPr>
        <p:spPr>
          <a:xfrm>
            <a:off x="4233194" y="1328833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Client 2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N’ = 0</a:t>
            </a:r>
          </a:p>
          <a:p>
            <a:pPr algn="ctr"/>
            <a:r>
              <a:rPr lang="en-US" sz="2400" b="1" dirty="0" smtClean="0"/>
              <a:t>I’ = 2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9020656" y="1368472"/>
            <a:ext cx="1792335" cy="193539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Client M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N’ = 31</a:t>
            </a:r>
          </a:p>
          <a:p>
            <a:pPr algn="ctr"/>
            <a:r>
              <a:rPr lang="en-US" sz="2400" b="1" dirty="0" smtClean="0"/>
              <a:t>I’ = 9</a:t>
            </a:r>
            <a:endParaRPr lang="en-US" sz="2400" b="1" dirty="0"/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1971012" y="3374017"/>
            <a:ext cx="396442" cy="501869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37794" y="3456413"/>
            <a:ext cx="693682" cy="419473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81694" y="3428078"/>
            <a:ext cx="2291568" cy="478692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88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931355"/>
            <a:ext cx="11454842" cy="359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Records of a LH* file are manipulated by the clients.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LH is based on the assumption that we know the correct 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I.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 In a distributed setting with multiple clients this is only possible if we have master site (inefficient).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LH* do not require all the clients to have a consistent view of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I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Each client has its own view of</a:t>
            </a:r>
            <a:r>
              <a:rPr lang="en-US" altLang="en-US" sz="2600" b="1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N (N’)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and </a:t>
            </a:r>
            <a:r>
              <a:rPr lang="en-US" altLang="en-US" sz="2600" b="1" i="1" dirty="0" smtClean="0">
                <a:ea typeface="ＭＳ Ｐゴシック" panose="020B0600070205080204" pitchFamily="34" charset="-128"/>
              </a:rPr>
              <a:t>I (I’).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83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931355"/>
            <a:ext cx="11454842" cy="2088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Step1: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 Client address calculation. </a:t>
            </a:r>
          </a:p>
          <a:p>
            <a:pPr>
              <a:spcAft>
                <a:spcPts val="1200"/>
              </a:spcAft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Step2: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Server address calculation.</a:t>
            </a:r>
          </a:p>
        </p:txBody>
      </p:sp>
    </p:spTree>
    <p:extLst>
      <p:ext uri="{BB962C8B-B14F-4D97-AF65-F5344CB8AC3E}">
        <p14:creationId xmlns:p14="http://schemas.microsoft.com/office/powerpoint/2010/main" val="42366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 --- Algorithm at Client 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931355"/>
            <a:ext cx="11177337" cy="3595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Algorithm at Client (A1) with its own N’ and I’ </a:t>
            </a: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41826" y="2787336"/>
            <a:ext cx="7118684" cy="2261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1: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    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i’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(key)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2: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&lt; N’ </a:t>
            </a:r>
          </a:p>
          <a:p>
            <a:pPr lvl="1">
              <a:spcAft>
                <a:spcPts val="1800"/>
              </a:spcAft>
            </a:pP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Then </a:t>
            </a:r>
            <a:r>
              <a:rPr lang="en-US" altLang="en-US" sz="2800" b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bucketaddr</a:t>
            </a:r>
            <a:r>
              <a:rPr lang="en-US" altLang="en-US" sz="28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     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8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i’+1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(key</a:t>
            </a:r>
            <a:r>
              <a:rPr lang="en-US" altLang="en-US" sz="28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00534" y="3038242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629396" y="4538179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2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0079" y="1852526"/>
            <a:ext cx="11454842" cy="402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Step1: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 Client address calculation.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Client computing the address using its N’ and I’  (both initialized to 0).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Sends the request to the concerned server.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Client image is updated in case of an addressing error.	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Global N and I are not known to client, it slowly reaches there through updates.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Step2: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Server address calculation.</a:t>
            </a:r>
          </a:p>
        </p:txBody>
      </p:sp>
    </p:spTree>
    <p:extLst>
      <p:ext uri="{BB962C8B-B14F-4D97-AF65-F5344CB8AC3E}">
        <p14:creationId xmlns:p14="http://schemas.microsoft.com/office/powerpoint/2010/main" val="201209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Linear Hashing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303082"/>
            <a:ext cx="10918686" cy="4251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 smtClean="0"/>
              <a:t>Directory is avoided in Linear Hash by using overflow pages, and choosing bucket to split in a round-robin fashion.</a:t>
            </a:r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Splitting proceeds in “rounds.”  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Round ends when all the initial buckets (</a:t>
            </a:r>
            <a:r>
              <a:rPr lang="en-US" altLang="en-US" sz="2400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Nr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) for a round R are split.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At any stage during a round, the buckets </a:t>
            </a: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to </a:t>
            </a: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Next-1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have been split. </a:t>
            </a:r>
          </a:p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The new buckets results from splits are placed after </a:t>
            </a:r>
            <a:r>
              <a:rPr lang="en-US" altLang="en-US" sz="2400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Nr</a:t>
            </a: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732" y="6378432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</a:t>
            </a:r>
            <a:r>
              <a:rPr lang="en-US" sz="1600" dirty="0" smtClean="0"/>
              <a:t>material adapted from Prof J. </a:t>
            </a:r>
            <a:r>
              <a:rPr lang="en-US" sz="1600" dirty="0" err="1" smtClean="0"/>
              <a:t>Harista</a:t>
            </a:r>
            <a:r>
              <a:rPr lang="en-US" sz="1600" dirty="0" smtClean="0"/>
              <a:t> IISC Bangalore.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1274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0079" y="1852527"/>
            <a:ext cx="11454842" cy="371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Step1: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 Client address calculation.</a:t>
            </a:r>
          </a:p>
          <a:p>
            <a:pPr>
              <a:spcAft>
                <a:spcPts val="1200"/>
              </a:spcAft>
            </a:pPr>
            <a:r>
              <a:rPr lang="en-US" altLang="en-US" sz="2600" b="1" u="sng" dirty="0" smtClean="0">
                <a:ea typeface="ＭＳ Ｐゴシック" panose="020B0600070205080204" pitchFamily="34" charset="-128"/>
              </a:rPr>
              <a:t>Step2: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Server address calculation.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A server receiving a key, first verifies whether it should be the recipient.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>
                <a:ea typeface="ＭＳ Ｐゴシック" panose="020B0600070205080204" pitchFamily="34" charset="-128"/>
              </a:rPr>
              <a:t>If not the server re-calculates the address and forwards.</a:t>
            </a:r>
          </a:p>
          <a:p>
            <a:pPr lvl="1">
              <a:spcAft>
                <a:spcPts val="1200"/>
              </a:spcAft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This is forwarding can at most take place 2 times. </a:t>
            </a:r>
          </a:p>
        </p:txBody>
      </p:sp>
    </p:spTree>
    <p:extLst>
      <p:ext uri="{BB962C8B-B14F-4D97-AF65-F5344CB8AC3E}">
        <p14:creationId xmlns:p14="http://schemas.microsoft.com/office/powerpoint/2010/main" val="301817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Client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2413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5446" y="4305530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04839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182412" y="5456412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606681" y="551524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7511566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831777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ight Arrow 28"/>
          <p:cNvSpPr/>
          <p:nvPr/>
        </p:nvSpPr>
        <p:spPr>
          <a:xfrm flipH="1">
            <a:off x="9022205" y="4825740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1035881" y="6036546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2702385" y="603130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026976" y="6031308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6810697" y="6026073"/>
            <a:ext cx="457197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7157541" y="6026073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8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8612610" y="60365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0191355" y="4491569"/>
            <a:ext cx="1848664" cy="1299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=3 and I’=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94538" y="3159884"/>
            <a:ext cx="2617076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4139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Client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2413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5446" y="4305530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04839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182412" y="5456412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606681" y="551524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7511566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831777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ight Arrow 28"/>
          <p:cNvSpPr/>
          <p:nvPr/>
        </p:nvSpPr>
        <p:spPr>
          <a:xfrm flipH="1">
            <a:off x="9022205" y="4825740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1035881" y="6036546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2702385" y="603130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026976" y="6031308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6810697" y="6026073"/>
            <a:ext cx="457197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7157541" y="6026073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8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8612610" y="60365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0191355" y="4491569"/>
            <a:ext cx="1848664" cy="1299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=3 and I’=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94537" y="3159884"/>
            <a:ext cx="2995447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15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3904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Client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82413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95446" y="4305530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204839" y="4305530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182412" y="5456412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1606681" y="551524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7511566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831777" y="5537343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ight Arrow 28"/>
          <p:cNvSpPr/>
          <p:nvPr/>
        </p:nvSpPr>
        <p:spPr>
          <a:xfrm flipH="1">
            <a:off x="9022205" y="4825740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1035881" y="6036546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2702385" y="603130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026976" y="6031308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6810697" y="6026073"/>
            <a:ext cx="457197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7157541" y="6026073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8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8612610" y="60365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0209218" y="4570345"/>
            <a:ext cx="1848664" cy="1688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=4 and I’=3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94537" y="3159884"/>
            <a:ext cx="2995447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20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334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Addressing in LH* --- Algorithm at Server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277007"/>
            <a:ext cx="11177337" cy="1750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Each Bucket (server) in LH* retains its level (J = I or J = I + 1).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Value of N (next bucket to be split) is not known to servers.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 server with bucket address A, recalculates the Key’s address A’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56225" y="3386425"/>
            <a:ext cx="8616120" cy="3359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1: A’             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(key)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2: If A’ != A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	A’’     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</a:t>
            </a:r>
            <a:r>
              <a:rPr lang="en-US" altLang="en-US" b="1" baseline="-25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-</a:t>
            </a:r>
            <a:r>
              <a:rPr lang="en-US" altLang="en-US" sz="2800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(key)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If A’’ &gt; A and A’’ &lt; A’ then  A’           A’’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	Forward the message to A’ 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96493" y="3629447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09840" y="5126935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529288" y="5641350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02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Some things to Remember About Addressing </a:t>
            </a:r>
            <a:endParaRPr lang="en-US" sz="4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69440" y="2105006"/>
            <a:ext cx="8616120" cy="335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Item 1: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J+1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(key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)  &gt;=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="1" baseline="-25000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(key)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Item 2: At instant the LH* can only have buckets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     at I or I+1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30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527351" y="4525196"/>
            <a:ext cx="9087475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15 Mod 2^4 (J=4 for server 7)= 15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(15 != 7)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15 Mod 8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not satisfied (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A’’ is not &gt; A, they are ==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15 (Correct address)  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880729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15; Client – 7; Actual 15</a:t>
            </a:r>
            <a:endParaRPr lang="en-US" sz="28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0209218" y="2878623"/>
            <a:ext cx="1848664" cy="15377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 was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=3 and I’=3</a:t>
            </a:r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519768" y="5258765"/>
            <a:ext cx="1689745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Server Side Algorithm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2093068" y="4603277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4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164714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4623144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5297381" cy="36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33870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70644" y="24272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1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6599539" y="1744541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755108" y="1513385"/>
            <a:ext cx="1837980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=1 and I=1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24000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7; Client – 0; Actual 1</a:t>
            </a:r>
            <a:endParaRPr lang="en-US" sz="28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575150" y="1364859"/>
            <a:ext cx="1199579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32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216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388381" y="1381845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251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153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04309" y="1374198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9795817" y="1456020"/>
            <a:ext cx="2092364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at N’=0 and    I’= 0</a:t>
            </a:r>
          </a:p>
        </p:txBody>
      </p:sp>
    </p:spTree>
    <p:extLst>
      <p:ext uri="{BB962C8B-B14F-4D97-AF65-F5344CB8AC3E}">
        <p14:creationId xmlns:p14="http://schemas.microsoft.com/office/powerpoint/2010/main" val="198859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164714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4623144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5297381" cy="367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33870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70644" y="24272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1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6599539" y="1744541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755108" y="1513385"/>
            <a:ext cx="1837980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=1 and I=1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148268" y="4495822"/>
            <a:ext cx="8453329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2^2 (J=2 for server 0)= 3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(3 !=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 = 1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satisfied (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A’’ &gt; A 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&amp;&amp; A’ &gt; A’’)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1 (Correct address)  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24000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7; Client – 0; Actual 1</a:t>
            </a:r>
            <a:endParaRPr lang="en-US" sz="2800" b="1" dirty="0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569" y="5215393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Server Side Algorithm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575150" y="1364859"/>
            <a:ext cx="1199579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32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216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388381" y="1381845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251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153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04309" y="1374198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9915338" y="1425642"/>
            <a:ext cx="1524389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at N’=0 and    I’= 0</a:t>
            </a:r>
          </a:p>
        </p:txBody>
      </p:sp>
      <p:sp>
        <p:nvSpPr>
          <p:cNvPr id="28" name="Right Arrow 27"/>
          <p:cNvSpPr/>
          <p:nvPr/>
        </p:nvSpPr>
        <p:spPr>
          <a:xfrm flipH="1">
            <a:off x="8820255" y="4419085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9829351" y="3906353"/>
            <a:ext cx="2191301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Server 3 does not exist !</a:t>
            </a:r>
            <a:endParaRPr lang="en-US" altLang="en-US" sz="2400" b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830374" y="4570435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575150" y="4570435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9593088" y="5259244"/>
            <a:ext cx="2774958" cy="1598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Prevents requests from  going to invalid servers</a:t>
            </a:r>
            <a:endParaRPr lang="en-US" altLang="en-US" sz="2400" b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7" name="Line Callout 2 16"/>
          <p:cNvSpPr/>
          <p:nvPr/>
        </p:nvSpPr>
        <p:spPr>
          <a:xfrm>
            <a:off x="9593088" y="5313301"/>
            <a:ext cx="2598911" cy="154469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3610"/>
              <a:gd name="adj6" fmla="val -91788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9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164714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4623144" y="1209203"/>
            <a:ext cx="148825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623255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33870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70644" y="24272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</a:t>
            </a: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7642830" y="1719335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600845" y="1492959"/>
            <a:ext cx="1837980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=0 and I=2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24000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7; Client – 0; Actual </a:t>
            </a:r>
            <a:r>
              <a:rPr lang="en-US" sz="2800" b="1" dirty="0"/>
              <a:t>3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575150" y="1364859"/>
            <a:ext cx="1199579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216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12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388381" y="1381845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145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321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04309" y="137419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50910" y="1388905"/>
            <a:ext cx="1547381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at N’=0 and    I’=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23483" y="1212300"/>
            <a:ext cx="1272042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319598" y="2427524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430143" y="136485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251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215</a:t>
            </a:r>
          </a:p>
        </p:txBody>
      </p:sp>
    </p:spTree>
    <p:extLst>
      <p:ext uri="{BB962C8B-B14F-4D97-AF65-F5344CB8AC3E}">
        <p14:creationId xmlns:p14="http://schemas.microsoft.com/office/powerpoint/2010/main" val="12649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Linear Hashing (LH)</a:t>
            </a:r>
            <a:endParaRPr lang="en-US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838200" y="1139309"/>
                <a:ext cx="10918686" cy="49202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 smtClean="0"/>
                  <a:t>Directory is avoided in Linear Hash by using overflow pages, and choosing bucket to split in a round-robin fashion.</a:t>
                </a: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Splitting proceeds in “rounds.”  </a:t>
                </a:r>
              </a:p>
              <a:p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Round ends when all the initial buckets (</a:t>
                </a:r>
                <a:r>
                  <a:rPr lang="en-US" altLang="en-US" sz="2400" b="1" dirty="0" err="1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Nr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) for a round R are split.</a:t>
                </a:r>
              </a:p>
              <a:p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At any stage during a round, the buckets 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0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to 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Next-1 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have been split. 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The new buckets results from splits are placed after </a:t>
                </a:r>
                <a:r>
                  <a:rPr lang="en-US" altLang="en-US" sz="2400" b="1" dirty="0" err="1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Nr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.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At any stage, the file would be using at most two hash functions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𝐢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dirty="0" smtClean="0">
                    <a:ea typeface="ＭＳ Ｐゴシック" panose="020B0600070205080204" pitchFamily="34" charset="-128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r</m:t>
                    </m:r>
                    <m:r>
                      <a:rPr lang="en-US" altLang="en-US" b="0" i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sSub>
                      <m:sSub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39309"/>
                <a:ext cx="10918686" cy="4920297"/>
              </a:xfrm>
              <a:prstGeom prst="rect">
                <a:avLst/>
              </a:prstGeom>
              <a:blipFill rotWithShape="0">
                <a:blip r:embed="rId2"/>
                <a:stretch>
                  <a:fillRect l="-782" t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70732" y="6378432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</a:t>
            </a:r>
            <a:r>
              <a:rPr lang="en-US" sz="1600" dirty="0" smtClean="0"/>
              <a:t>material adapted from Prof J. </a:t>
            </a:r>
            <a:r>
              <a:rPr lang="en-US" sz="1600" dirty="0" err="1" smtClean="0"/>
              <a:t>Harista</a:t>
            </a:r>
            <a:r>
              <a:rPr lang="en-US" sz="1600" dirty="0" smtClean="0"/>
              <a:t> IISC Bangalore.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0387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164714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4623144" y="1209203"/>
            <a:ext cx="148825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623255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33870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70644" y="24272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</a:t>
            </a: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7642830" y="1719335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600845" y="1492959"/>
            <a:ext cx="1837980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=0 and I=2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24000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7; Client – 0; Actual </a:t>
            </a:r>
            <a:r>
              <a:rPr lang="en-US" sz="2800" b="1" dirty="0"/>
              <a:t>3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575150" y="1364859"/>
            <a:ext cx="1199579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216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12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388381" y="1381845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145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321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04309" y="137419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50910" y="1388905"/>
            <a:ext cx="1547381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at N’=0 and    I’=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23483" y="1212300"/>
            <a:ext cx="1272042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319598" y="2427524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430143" y="136485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251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215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46606" y="4390338"/>
            <a:ext cx="8453329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2^2 (J=2 for server 0)= 3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(3 !=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 = 1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satisfied (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A’’ &gt; A 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&amp;&amp; A’ &gt; A’’)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1 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(Not Correct address)  </a:t>
            </a:r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80717" y="5096967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Sever Side Algorithm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1845266" y="4479392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2 30"/>
          <p:cNvSpPr/>
          <p:nvPr/>
        </p:nvSpPr>
        <p:spPr>
          <a:xfrm>
            <a:off x="9519835" y="4111631"/>
            <a:ext cx="2598911" cy="195651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4915"/>
              <a:gd name="adj6" fmla="val -88133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9542763" y="4057575"/>
            <a:ext cx="2774958" cy="1286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But can send them to a more conservative place</a:t>
            </a:r>
            <a:endParaRPr lang="en-US" altLang="en-US" sz="2400" b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164714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4623144" y="1209203"/>
            <a:ext cx="148825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623255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033870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70644" y="24272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</a:t>
            </a: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7642830" y="1719335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600845" y="1492959"/>
            <a:ext cx="1837980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=0 and I=2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496904" y="3210761"/>
            <a:ext cx="931199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7; Client – 0; Actual 3; Forwarded </a:t>
            </a:r>
            <a:r>
              <a:rPr lang="en-US" sz="2800" b="1" smtClean="0"/>
              <a:t>from </a:t>
            </a:r>
            <a:r>
              <a:rPr lang="en-US" sz="2800" b="1" smtClean="0"/>
              <a:t>0</a:t>
            </a:r>
            <a:endParaRPr lang="en-US" sz="28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575150" y="1364859"/>
            <a:ext cx="1199579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216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12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3388381" y="1381845"/>
            <a:ext cx="1007088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145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321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5104309" y="137419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0450910" y="1388905"/>
            <a:ext cx="1547381" cy="97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at N’=0 and    I’= 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23483" y="1212300"/>
            <a:ext cx="1272042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6319598" y="2427524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6430143" y="1364858"/>
            <a:ext cx="724156" cy="884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251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215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174939" y="4470616"/>
            <a:ext cx="8453329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2^2 (J=2 for server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)= 3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(3 != 1)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Mod 2 = 1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not satisfied (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A’’ &gt; A 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&amp;&amp; A’ &gt; A’’)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(Correct address) 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80090" y="5158587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Server Side Algorithm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" name="Left Brace 29"/>
          <p:cNvSpPr/>
          <p:nvPr/>
        </p:nvSpPr>
        <p:spPr>
          <a:xfrm>
            <a:off x="1750671" y="4513629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ine Callout 2 30"/>
          <p:cNvSpPr/>
          <p:nvPr/>
        </p:nvSpPr>
        <p:spPr>
          <a:xfrm>
            <a:off x="9519835" y="4168133"/>
            <a:ext cx="2598911" cy="154469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4338"/>
              <a:gd name="adj6" fmla="val -74425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9519835" y="4168133"/>
            <a:ext cx="2774958" cy="1598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But can pull this off only once.</a:t>
            </a:r>
            <a:endParaRPr lang="en-US" altLang="en-US" sz="2400" b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462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670855" y="4525196"/>
            <a:ext cx="8453329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20 Mod 2^5 (J=5 for server 0)= 20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(20 != 0)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20 Mod 16 = 4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satisfied (A’’ &gt; A &amp;&amp; A’ &gt; A’’)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(</a:t>
            </a:r>
            <a:r>
              <a:rPr lang="en-US" altLang="en-US" sz="24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Incorrect address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)  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880729" y="3292045"/>
            <a:ext cx="6689223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20; Client – 0; Actual 20</a:t>
            </a:r>
            <a:endParaRPr lang="en-US" sz="28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26276" y="5206638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Server Side Algorithm</a:t>
            </a:r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" name="Left Brace 22"/>
          <p:cNvSpPr/>
          <p:nvPr/>
        </p:nvSpPr>
        <p:spPr>
          <a:xfrm>
            <a:off x="1962806" y="4603277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0070065" y="3071015"/>
            <a:ext cx="1848664" cy="1688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N’=0 and I’=0</a:t>
            </a:r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78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8758" y="144995"/>
            <a:ext cx="11454841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Example on Server side Addressing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1150883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5" name="Rectangle 4"/>
          <p:cNvSpPr/>
          <p:nvPr/>
        </p:nvSpPr>
        <p:spPr>
          <a:xfrm>
            <a:off x="2963916" y="1209203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6" name="Rectangle 5"/>
          <p:cNvSpPr/>
          <p:nvPr/>
        </p:nvSpPr>
        <p:spPr>
          <a:xfrm>
            <a:off x="7173309" y="1209203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cxnSp>
        <p:nvCxnSpPr>
          <p:cNvPr id="8" name="Straight Connector 7"/>
          <p:cNvCxnSpPr/>
          <p:nvPr/>
        </p:nvCxnSpPr>
        <p:spPr>
          <a:xfrm>
            <a:off x="1150882" y="2360085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75151" y="2418919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480036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800247" y="244101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4" name="Right Arrow 13"/>
          <p:cNvSpPr/>
          <p:nvPr/>
        </p:nvSpPr>
        <p:spPr>
          <a:xfrm flipH="1">
            <a:off x="9148335" y="1693192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0209218" y="1559185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Actual File</a:t>
            </a:r>
          </a:p>
          <a:p>
            <a:pPr marL="0" indent="0">
              <a:buNone/>
            </a:pPr>
            <a:r>
              <a:rPr lang="en-US" altLang="en-US" sz="26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N =7 and I=4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04351" y="2940219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70855" y="293498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95446" y="2934981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7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6637284" y="2934981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15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7126011" y="2929746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16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8581080" y="2940219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22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670855" y="4525196"/>
            <a:ext cx="8453329" cy="2167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1:  A’  = 20 Mod 2^5 (J=5 for server 0)= 20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Step 2:  A’ != A (20 != 0)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A’’  =   20 Mod 16 = 4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             If condition not satisfied (A’’ == A &amp;&amp; A’ &gt; A’’)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Message Forwarded to server 20 (Correct address)  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54185" y="3355847"/>
            <a:ext cx="8928169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Insert Key = 20; Client – 0; Actual 20; From Server 0</a:t>
            </a:r>
            <a:endParaRPr lang="en-US" sz="2800" b="1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326276" y="5206638"/>
            <a:ext cx="1848664" cy="9711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6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Server Side Algorithm</a:t>
            </a:r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" name="Left Brace 22"/>
          <p:cNvSpPr/>
          <p:nvPr/>
        </p:nvSpPr>
        <p:spPr>
          <a:xfrm>
            <a:off x="1962806" y="4603277"/>
            <a:ext cx="424268" cy="2011647"/>
          </a:xfrm>
          <a:prstGeom prst="leftBrace">
            <a:avLst>
              <a:gd name="adj1" fmla="val 8333"/>
              <a:gd name="adj2" fmla="val 51286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0070065" y="3071015"/>
            <a:ext cx="1848664" cy="16885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N’=0 and I’=0</a:t>
            </a:r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833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Client Image Adjustment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085078"/>
            <a:ext cx="11177337" cy="562962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Client updates its N’ and I’ whenever it encounters a addressing error.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A is the address where the client sent its key. 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J is the level at server A (J is returned in image </a:t>
            </a:r>
            <a:r>
              <a:rPr lang="en-US" altLang="en-US" sz="2600" dirty="0" err="1" smtClean="0">
                <a:ea typeface="ＭＳ Ｐゴシック" panose="020B0600070205080204" pitchFamily="34" charset="-128"/>
              </a:rPr>
              <a:t>adj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 message).</a:t>
            </a:r>
          </a:p>
          <a:p>
            <a:pPr>
              <a:spcAft>
                <a:spcPts val="1200"/>
              </a:spcAft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Certainly not </a:t>
            </a:r>
            <a:r>
              <a:rPr lang="en-US" altLang="en-US" sz="2600" smtClean="0">
                <a:ea typeface="ＭＳ Ｐゴシック" panose="020B0600070205080204" pitchFamily="34" charset="-128"/>
              </a:rPr>
              <a:t>the accurate </a:t>
            </a:r>
            <a:r>
              <a:rPr lang="en-US" altLang="en-US" sz="2600" dirty="0" smtClean="0">
                <a:ea typeface="ＭＳ Ｐゴシック" panose="020B0600070205080204" pitchFamily="34" charset="-128"/>
              </a:rPr>
              <a:t>but it gets closer with each error.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endParaRPr lang="en-US" altLang="en-US" sz="26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56225" y="3386425"/>
            <a:ext cx="6337650" cy="272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1: I’              J -1; N’           A + 1;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2: If N’ &gt;= 2^I’  then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	N’     </a:t>
            </a:r>
            <a:r>
              <a:rPr lang="en-US" altLang="en-US" sz="28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      0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I’            I’ + 1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332719" y="3602151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09840" y="5126935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846066" y="5817480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775838" y="3599208"/>
            <a:ext cx="1026694" cy="1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57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Client Image Adjustment Example</a:t>
            </a:r>
            <a:endParaRPr lang="en-US" sz="4200" dirty="0"/>
          </a:p>
        </p:txBody>
      </p:sp>
      <p:sp>
        <p:nvSpPr>
          <p:cNvPr id="24" name="Rectangle 23"/>
          <p:cNvSpPr/>
          <p:nvPr/>
        </p:nvSpPr>
        <p:spPr>
          <a:xfrm>
            <a:off x="1130654" y="1286284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43687" y="1286284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53080" y="1286284"/>
            <a:ext cx="1813034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130653" y="2437166"/>
            <a:ext cx="7835460" cy="315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1554922" y="2496000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7459807" y="2518097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80018" y="2518097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3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1" name="Right Arrow 30"/>
          <p:cNvSpPr/>
          <p:nvPr/>
        </p:nvSpPr>
        <p:spPr>
          <a:xfrm flipH="1">
            <a:off x="8970446" y="1806494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984122" y="3017300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2650626" y="3012063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2975217" y="3012062"/>
            <a:ext cx="293061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6758938" y="3006827"/>
            <a:ext cx="457197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7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7105782" y="3006827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8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457200" lvl="1" indent="0">
              <a:buNone/>
            </a:pPr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8560851" y="3017300"/>
            <a:ext cx="536026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10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0139596" y="1472323"/>
            <a:ext cx="1848664" cy="1299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Client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=3 and I’=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94885" y="3467116"/>
            <a:ext cx="9008944" cy="876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Insert Key = 15; Client – 7; Actual 15; Server 7 was at level 4</a:t>
            </a:r>
            <a:endParaRPr lang="en-US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3725815" y="4712642"/>
            <a:ext cx="4209393" cy="1671144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rgbClr val="7030A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725815" y="5917721"/>
            <a:ext cx="4209393" cy="137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5398590" y="5950946"/>
            <a:ext cx="1199579" cy="43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J = 4</a:t>
            </a:r>
          </a:p>
          <a:p>
            <a:pPr marL="0" indent="0">
              <a:buNone/>
            </a:pP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3539551" y="6503918"/>
            <a:ext cx="372528" cy="3540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0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>
          <a:xfrm>
            <a:off x="7748944" y="6498632"/>
            <a:ext cx="575547" cy="3540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15</a:t>
            </a:r>
          </a:p>
        </p:txBody>
      </p:sp>
      <p:sp>
        <p:nvSpPr>
          <p:cNvPr id="45" name="Right Arrow 44"/>
          <p:cNvSpPr/>
          <p:nvPr/>
        </p:nvSpPr>
        <p:spPr>
          <a:xfrm flipH="1">
            <a:off x="8270944" y="5373103"/>
            <a:ext cx="945930" cy="39413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9422841" y="5038932"/>
            <a:ext cx="1848664" cy="1459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Adjusted Image</a:t>
            </a: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N’ =0 and I’=</a:t>
            </a:r>
            <a:r>
              <a:rPr lang="en-US" altLang="en-US" sz="24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4</a:t>
            </a:r>
            <a:endParaRPr lang="en-US" altLang="en-US" sz="24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4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b="1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06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Splitting in LH* (Uncontrolled)</a:t>
            </a:r>
            <a:endParaRPr lang="en-US" sz="4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95" y="1381084"/>
            <a:ext cx="10058400" cy="497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6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506" y="139758"/>
            <a:ext cx="11073989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Splitting in LH*</a:t>
            </a:r>
            <a:endParaRPr lang="en-US" sz="4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37158" y="1085078"/>
            <a:ext cx="11177337" cy="968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Splitting coordinator computes the value of new I and </a:t>
            </a:r>
            <a:r>
              <a:rPr lang="en-US" altLang="en-US" sz="2600" dirty="0" err="1" smtClean="0">
                <a:ea typeface="ＭＳ Ｐゴシック" panose="020B0600070205080204" pitchFamily="34" charset="-128"/>
              </a:rPr>
              <a:t>NexttoSplit</a:t>
            </a:r>
            <a:endParaRPr lang="en-US" altLang="en-US" sz="2600" dirty="0" smtClean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sz="2600" dirty="0" smtClean="0">
                <a:ea typeface="ＭＳ Ｐゴシック" panose="020B0600070205080204" pitchFamily="34" charset="-128"/>
              </a:rPr>
              <a:t>Server n (with bucket level J) which receives a message to split.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690777" y="2589916"/>
            <a:ext cx="9445925" cy="28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1: Creates a bucket n + 2^j with level J+1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2: splits bucket n applying h</a:t>
            </a:r>
            <a:r>
              <a:rPr lang="en-US" altLang="en-US" b="1" baseline="-25000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J+1</a:t>
            </a:r>
            <a:endParaRPr lang="en-US" altLang="en-US" b="1" dirty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3: Updates J      </a:t>
            </a:r>
            <a:r>
              <a:rPr lang="en-US" altLang="en-US" b="1" dirty="0" err="1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J</a:t>
            </a: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 + 1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altLang="en-US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Step 4: Commits the split to the splitting coordinator	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742572" y="4273755"/>
            <a:ext cx="545420" cy="4507"/>
          </a:xfrm>
          <a:prstGeom prst="straightConnector1">
            <a:avLst/>
          </a:prstGeom>
          <a:ln w="41275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1936" y="3045444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Introduction to Buffering in Databases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704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Buffer Managers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182483" y="1964142"/>
            <a:ext cx="711391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Buffer manager: A module in a database intelligently shuffles data from main memory to disk. </a:t>
            </a:r>
          </a:p>
          <a:p>
            <a:pPr algn="just"/>
            <a:r>
              <a:rPr lang="en-US" sz="3200" dirty="0" smtClean="0"/>
              <a:t>It is transparent to higher levels of DBMS operation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</p:spTree>
    <p:extLst>
      <p:ext uri="{BB962C8B-B14F-4D97-AF65-F5344CB8AC3E}">
        <p14:creationId xmlns:p14="http://schemas.microsoft.com/office/powerpoint/2010/main" val="362715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Linear Hashing (LH)</a:t>
            </a:r>
            <a:endParaRPr lang="en-US"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838200" y="1139309"/>
                <a:ext cx="10918686" cy="49202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dirty="0" smtClean="0"/>
                  <a:t>Directory is avoided in Linear Hash by using overflow pages, and choosing bucket to split in a round-robin fashion.</a:t>
                </a:r>
              </a:p>
              <a:p>
                <a:endParaRPr lang="en-US" altLang="en-US" sz="2400" dirty="0"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Splitting proceeds in “rounds.”  </a:t>
                </a:r>
              </a:p>
              <a:p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Round ends when all the initial buckets (</a:t>
                </a:r>
                <a:r>
                  <a:rPr lang="en-US" altLang="en-US" sz="2400" b="1" dirty="0" err="1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Nr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) for a round R are split.</a:t>
                </a:r>
              </a:p>
              <a:p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At any stage during a round, the buckets 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0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 to 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Next-1 </a:t>
                </a:r>
                <a:r>
                  <a:rPr lang="en-US" altLang="en-US" sz="2400" dirty="0" smtClean="0">
                    <a:ea typeface="ＭＳ Ｐゴシック" panose="020B0600070205080204" pitchFamily="34" charset="-128"/>
                  </a:rPr>
                  <a:t>have been split. 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The new buckets results from splits are placed after </a:t>
                </a:r>
                <a:r>
                  <a:rPr lang="en-US" altLang="en-US" sz="2400" b="1" dirty="0" err="1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Nr</a:t>
                </a:r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.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At any stage, the file would be using at most two hash functions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𝐢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+</m:t>
                        </m:r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𝟏</m:t>
                        </m:r>
                      </m:sub>
                    </m:sSub>
                    <m:d>
                      <m:d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dirty="0" smtClean="0">
                    <a:ea typeface="ＭＳ Ｐゴシック" panose="020B0600070205080204" pitchFamily="34" charset="-128"/>
                  </a:rPr>
                  <a:t>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r</m:t>
                    </m:r>
                    <m:r>
                      <a:rPr lang="en-US" altLang="en-US" b="0" i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  <m:sSub>
                      <m:sSub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The index </a:t>
                </a:r>
                <a:r>
                  <a:rPr lang="en-US" altLang="en-US" sz="2000" b="1" dirty="0" err="1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i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or (i+1) finally used for a bucket is called the bucket level</a:t>
                </a:r>
              </a:p>
              <a:p>
                <a:pPr lvl="1"/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The value i+1 is called the file level.</a:t>
                </a: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39309"/>
                <a:ext cx="10918686" cy="4920297"/>
              </a:xfrm>
              <a:prstGeom prst="rect">
                <a:avLst/>
              </a:prstGeom>
              <a:blipFill rotWithShape="0">
                <a:blip r:embed="rId2"/>
                <a:stretch>
                  <a:fillRect l="-782" t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70732" y="6378432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</a:t>
            </a:r>
            <a:r>
              <a:rPr lang="en-US" sz="1600" dirty="0" smtClean="0"/>
              <a:t>material adapted from Prof J. </a:t>
            </a:r>
            <a:r>
              <a:rPr lang="en-US" sz="1600" dirty="0" err="1" smtClean="0"/>
              <a:t>Harista</a:t>
            </a:r>
            <a:r>
              <a:rPr lang="en-US" sz="1600" dirty="0" smtClean="0"/>
              <a:t> IISC Bangalore.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1548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Buffer Managers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823049" y="5206406"/>
            <a:ext cx="7696200" cy="990600"/>
          </a:xfrm>
          <a:prstGeom prst="rect">
            <a:avLst/>
          </a:prstGeom>
          <a:noFill/>
          <a:ln/>
        </p:spPr>
        <p:txBody>
          <a:bodyPr vert="horz" lIns="92075" tIns="46038" rIns="92075" bIns="4603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/>
              <a:t>Data must be in RAM for DBMS to operate on it!</a:t>
            </a:r>
          </a:p>
          <a:p>
            <a:r>
              <a:rPr lang="en-US" sz="1800" smtClean="0"/>
              <a:t>Table of &lt;frame#, pageid&gt; pairs is</a:t>
            </a:r>
            <a:r>
              <a:rPr lang="en-US" sz="2000" smtClean="0"/>
              <a:t> maintained</a:t>
            </a:r>
            <a:endParaRPr lang="en-US" sz="2000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3494687" y="2149698"/>
            <a:ext cx="4230687" cy="1720850"/>
            <a:chOff x="1598" y="1518"/>
            <a:chExt cx="2665" cy="1084"/>
          </a:xfrm>
        </p:grpSpPr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606" y="1526"/>
              <a:ext cx="2649" cy="10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602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038" y="1522"/>
              <a:ext cx="430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76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13" y="1522"/>
              <a:ext cx="428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349" y="1522"/>
              <a:ext cx="429" cy="107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1598" y="186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1598" y="2255"/>
              <a:ext cx="26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598" y="1518"/>
              <a:ext cx="436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472" y="1518"/>
              <a:ext cx="437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909" y="2255"/>
              <a:ext cx="436" cy="34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4977412" y="4419006"/>
            <a:ext cx="1317625" cy="688975"/>
            <a:chOff x="2472" y="2966"/>
            <a:chExt cx="830" cy="434"/>
          </a:xfrm>
        </p:grpSpPr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472" y="2966"/>
              <a:ext cx="830" cy="434"/>
              <a:chOff x="2472" y="2966"/>
              <a:chExt cx="830" cy="434"/>
            </a:xfrm>
          </p:grpSpPr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2480" y="2966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2480" y="3303"/>
                <a:ext cx="814" cy="97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247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3302" y="3015"/>
                <a:ext cx="0" cy="337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671" y="3033"/>
              <a:ext cx="4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Book Antiqua" pitchFamily="1" charset="0"/>
                </a:rPr>
                <a:t>DB</a:t>
              </a:r>
            </a:p>
          </p:txBody>
        </p:sp>
      </p:grp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2550124" y="4191994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2151662" y="3815756"/>
            <a:ext cx="195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B760F9"/>
                </a:solidFill>
                <a:latin typeface="Book Antiqua" pitchFamily="1" charset="0"/>
              </a:rPr>
              <a:t>MAIN MEMORY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153249" y="4314231"/>
            <a:ext cx="723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rgbClr val="B760F9"/>
                </a:solidFill>
                <a:latin typeface="Book Antiqua" pitchFamily="1" charset="0"/>
              </a:rPr>
              <a:t>DISK</a:t>
            </a: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2515199" y="2294931"/>
            <a:ext cx="1041400" cy="301625"/>
          </a:xfrm>
          <a:custGeom>
            <a:avLst/>
            <a:gdLst/>
            <a:ahLst/>
            <a:cxnLst>
              <a:cxn ang="0">
                <a:pos x="0" y="189"/>
              </a:cxn>
              <a:cxn ang="0">
                <a:pos x="3" y="155"/>
              </a:cxn>
              <a:cxn ang="0">
                <a:pos x="16" y="135"/>
              </a:cxn>
              <a:cxn ang="0">
                <a:pos x="23" y="114"/>
              </a:cxn>
              <a:cxn ang="0">
                <a:pos x="50" y="81"/>
              </a:cxn>
              <a:cxn ang="0">
                <a:pos x="71" y="54"/>
              </a:cxn>
              <a:cxn ang="0">
                <a:pos x="98" y="33"/>
              </a:cxn>
              <a:cxn ang="0">
                <a:pos x="126" y="6"/>
              </a:cxn>
              <a:cxn ang="0">
                <a:pos x="146" y="0"/>
              </a:cxn>
              <a:cxn ang="0">
                <a:pos x="166" y="0"/>
              </a:cxn>
              <a:cxn ang="0">
                <a:pos x="186" y="6"/>
              </a:cxn>
              <a:cxn ang="0">
                <a:pos x="207" y="20"/>
              </a:cxn>
              <a:cxn ang="0">
                <a:pos x="227" y="33"/>
              </a:cxn>
              <a:cxn ang="0">
                <a:pos x="248" y="54"/>
              </a:cxn>
              <a:cxn ang="0">
                <a:pos x="268" y="68"/>
              </a:cxn>
              <a:cxn ang="0">
                <a:pos x="289" y="87"/>
              </a:cxn>
              <a:cxn ang="0">
                <a:pos x="317" y="101"/>
              </a:cxn>
              <a:cxn ang="0">
                <a:pos x="344" y="114"/>
              </a:cxn>
              <a:cxn ang="0">
                <a:pos x="364" y="114"/>
              </a:cxn>
              <a:cxn ang="0">
                <a:pos x="391" y="114"/>
              </a:cxn>
              <a:cxn ang="0">
                <a:pos x="412" y="114"/>
              </a:cxn>
              <a:cxn ang="0">
                <a:pos x="439" y="114"/>
              </a:cxn>
              <a:cxn ang="0">
                <a:pos x="467" y="114"/>
              </a:cxn>
              <a:cxn ang="0">
                <a:pos x="494" y="108"/>
              </a:cxn>
              <a:cxn ang="0">
                <a:pos x="514" y="101"/>
              </a:cxn>
              <a:cxn ang="0">
                <a:pos x="549" y="95"/>
              </a:cxn>
              <a:cxn ang="0">
                <a:pos x="576" y="81"/>
              </a:cxn>
              <a:cxn ang="0">
                <a:pos x="596" y="68"/>
              </a:cxn>
              <a:cxn ang="0">
                <a:pos x="617" y="54"/>
              </a:cxn>
              <a:cxn ang="0">
                <a:pos x="637" y="41"/>
              </a:cxn>
              <a:cxn ang="0">
                <a:pos x="655" y="16"/>
              </a:cxn>
            </a:cxnLst>
            <a:rect l="0" t="0" r="r" b="b"/>
            <a:pathLst>
              <a:path w="656" h="190">
                <a:moveTo>
                  <a:pt x="0" y="189"/>
                </a:moveTo>
                <a:lnTo>
                  <a:pt x="3" y="155"/>
                </a:lnTo>
                <a:lnTo>
                  <a:pt x="16" y="135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6" y="6"/>
                </a:lnTo>
                <a:lnTo>
                  <a:pt x="146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8"/>
                </a:lnTo>
                <a:lnTo>
                  <a:pt x="289" y="87"/>
                </a:lnTo>
                <a:lnTo>
                  <a:pt x="317" y="101"/>
                </a:lnTo>
                <a:lnTo>
                  <a:pt x="344" y="114"/>
                </a:lnTo>
                <a:lnTo>
                  <a:pt x="364" y="114"/>
                </a:lnTo>
                <a:lnTo>
                  <a:pt x="391" y="114"/>
                </a:lnTo>
                <a:lnTo>
                  <a:pt x="412" y="114"/>
                </a:lnTo>
                <a:lnTo>
                  <a:pt x="439" y="114"/>
                </a:lnTo>
                <a:lnTo>
                  <a:pt x="467" y="114"/>
                </a:lnTo>
                <a:lnTo>
                  <a:pt x="494" y="108"/>
                </a:lnTo>
                <a:lnTo>
                  <a:pt x="514" y="101"/>
                </a:lnTo>
                <a:lnTo>
                  <a:pt x="549" y="95"/>
                </a:lnTo>
                <a:lnTo>
                  <a:pt x="576" y="81"/>
                </a:lnTo>
                <a:lnTo>
                  <a:pt x="596" y="68"/>
                </a:lnTo>
                <a:lnTo>
                  <a:pt x="617" y="54"/>
                </a:lnTo>
                <a:lnTo>
                  <a:pt x="637" y="41"/>
                </a:lnTo>
                <a:lnTo>
                  <a:pt x="655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246912" y="2572744"/>
            <a:ext cx="1160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disk page</a:t>
            </a: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2758087" y="2991844"/>
            <a:ext cx="1039812" cy="300037"/>
          </a:xfrm>
          <a:custGeom>
            <a:avLst/>
            <a:gdLst/>
            <a:ahLst/>
            <a:cxnLst>
              <a:cxn ang="0">
                <a:pos x="0" y="188"/>
              </a:cxn>
              <a:cxn ang="0">
                <a:pos x="3" y="154"/>
              </a:cxn>
              <a:cxn ang="0">
                <a:pos x="16" y="134"/>
              </a:cxn>
              <a:cxn ang="0">
                <a:pos x="23" y="114"/>
              </a:cxn>
              <a:cxn ang="0">
                <a:pos x="50" y="81"/>
              </a:cxn>
              <a:cxn ang="0">
                <a:pos x="71" y="54"/>
              </a:cxn>
              <a:cxn ang="0">
                <a:pos x="98" y="33"/>
              </a:cxn>
              <a:cxn ang="0">
                <a:pos x="125" y="6"/>
              </a:cxn>
              <a:cxn ang="0">
                <a:pos x="145" y="0"/>
              </a:cxn>
              <a:cxn ang="0">
                <a:pos x="166" y="0"/>
              </a:cxn>
              <a:cxn ang="0">
                <a:pos x="186" y="6"/>
              </a:cxn>
              <a:cxn ang="0">
                <a:pos x="207" y="20"/>
              </a:cxn>
              <a:cxn ang="0">
                <a:pos x="227" y="33"/>
              </a:cxn>
              <a:cxn ang="0">
                <a:pos x="248" y="54"/>
              </a:cxn>
              <a:cxn ang="0">
                <a:pos x="268" y="67"/>
              </a:cxn>
              <a:cxn ang="0">
                <a:pos x="289" y="87"/>
              </a:cxn>
              <a:cxn ang="0">
                <a:pos x="316" y="100"/>
              </a:cxn>
              <a:cxn ang="0">
                <a:pos x="343" y="114"/>
              </a:cxn>
              <a:cxn ang="0">
                <a:pos x="363" y="114"/>
              </a:cxn>
              <a:cxn ang="0">
                <a:pos x="391" y="114"/>
              </a:cxn>
              <a:cxn ang="0">
                <a:pos x="411" y="114"/>
              </a:cxn>
              <a:cxn ang="0">
                <a:pos x="439" y="114"/>
              </a:cxn>
              <a:cxn ang="0">
                <a:pos x="466" y="114"/>
              </a:cxn>
              <a:cxn ang="0">
                <a:pos x="493" y="107"/>
              </a:cxn>
              <a:cxn ang="0">
                <a:pos x="513" y="100"/>
              </a:cxn>
              <a:cxn ang="0">
                <a:pos x="548" y="94"/>
              </a:cxn>
              <a:cxn ang="0">
                <a:pos x="575" y="81"/>
              </a:cxn>
              <a:cxn ang="0">
                <a:pos x="595" y="67"/>
              </a:cxn>
              <a:cxn ang="0">
                <a:pos x="616" y="54"/>
              </a:cxn>
              <a:cxn ang="0">
                <a:pos x="636" y="40"/>
              </a:cxn>
              <a:cxn ang="0">
                <a:pos x="654" y="16"/>
              </a:cxn>
            </a:cxnLst>
            <a:rect l="0" t="0" r="r" b="b"/>
            <a:pathLst>
              <a:path w="655" h="189">
                <a:moveTo>
                  <a:pt x="0" y="188"/>
                </a:moveTo>
                <a:lnTo>
                  <a:pt x="3" y="154"/>
                </a:lnTo>
                <a:lnTo>
                  <a:pt x="16" y="134"/>
                </a:lnTo>
                <a:lnTo>
                  <a:pt x="23" y="114"/>
                </a:lnTo>
                <a:lnTo>
                  <a:pt x="50" y="81"/>
                </a:lnTo>
                <a:lnTo>
                  <a:pt x="71" y="54"/>
                </a:lnTo>
                <a:lnTo>
                  <a:pt x="98" y="33"/>
                </a:lnTo>
                <a:lnTo>
                  <a:pt x="125" y="6"/>
                </a:lnTo>
                <a:lnTo>
                  <a:pt x="145" y="0"/>
                </a:lnTo>
                <a:lnTo>
                  <a:pt x="166" y="0"/>
                </a:lnTo>
                <a:lnTo>
                  <a:pt x="186" y="6"/>
                </a:lnTo>
                <a:lnTo>
                  <a:pt x="207" y="20"/>
                </a:lnTo>
                <a:lnTo>
                  <a:pt x="227" y="33"/>
                </a:lnTo>
                <a:lnTo>
                  <a:pt x="248" y="54"/>
                </a:lnTo>
                <a:lnTo>
                  <a:pt x="268" y="67"/>
                </a:lnTo>
                <a:lnTo>
                  <a:pt x="289" y="87"/>
                </a:lnTo>
                <a:lnTo>
                  <a:pt x="316" y="100"/>
                </a:lnTo>
                <a:lnTo>
                  <a:pt x="343" y="114"/>
                </a:lnTo>
                <a:lnTo>
                  <a:pt x="363" y="114"/>
                </a:lnTo>
                <a:lnTo>
                  <a:pt x="391" y="114"/>
                </a:lnTo>
                <a:lnTo>
                  <a:pt x="411" y="114"/>
                </a:lnTo>
                <a:lnTo>
                  <a:pt x="439" y="114"/>
                </a:lnTo>
                <a:lnTo>
                  <a:pt x="466" y="114"/>
                </a:lnTo>
                <a:lnTo>
                  <a:pt x="493" y="107"/>
                </a:lnTo>
                <a:lnTo>
                  <a:pt x="513" y="100"/>
                </a:lnTo>
                <a:lnTo>
                  <a:pt x="548" y="94"/>
                </a:lnTo>
                <a:lnTo>
                  <a:pt x="575" y="81"/>
                </a:lnTo>
                <a:lnTo>
                  <a:pt x="595" y="67"/>
                </a:lnTo>
                <a:lnTo>
                  <a:pt x="616" y="54"/>
                </a:lnTo>
                <a:lnTo>
                  <a:pt x="636" y="40"/>
                </a:lnTo>
                <a:lnTo>
                  <a:pt x="654" y="16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2318349" y="3266481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free frame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71149" y="1502769"/>
            <a:ext cx="0" cy="5492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3391499" y="1063031"/>
            <a:ext cx="487954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Page Requests from Higher Levels</a:t>
            </a:r>
            <a:endParaRPr lang="en-US" sz="2400" dirty="0">
              <a:solidFill>
                <a:schemeClr val="folHlink"/>
              </a:solidFill>
              <a:latin typeface="Book Antiqua" pitchFamily="1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494687" y="1823444"/>
            <a:ext cx="174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Book Antiqua" pitchFamily="1" charset="0"/>
              </a:rPr>
              <a:t>BUFFER POOL</a:t>
            </a:r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5823549" y="4130081"/>
            <a:ext cx="1022350" cy="153988"/>
          </a:xfrm>
          <a:custGeom>
            <a:avLst/>
            <a:gdLst/>
            <a:ahLst/>
            <a:cxnLst>
              <a:cxn ang="0">
                <a:pos x="643" y="96"/>
              </a:cxn>
              <a:cxn ang="0">
                <a:pos x="640" y="79"/>
              </a:cxn>
              <a:cxn ang="0">
                <a:pos x="627" y="69"/>
              </a:cxn>
              <a:cxn ang="0">
                <a:pos x="621" y="58"/>
              </a:cxn>
              <a:cxn ang="0">
                <a:pos x="594" y="41"/>
              </a:cxn>
              <a:cxn ang="0">
                <a:pos x="573" y="27"/>
              </a:cxn>
              <a:cxn ang="0">
                <a:pos x="547" y="17"/>
              </a:cxn>
              <a:cxn ang="0">
                <a:pos x="520" y="3"/>
              </a:cxn>
              <a:cxn ang="0">
                <a:pos x="500" y="0"/>
              </a:cxn>
              <a:cxn ang="0">
                <a:pos x="480" y="0"/>
              </a:cxn>
              <a:cxn ang="0">
                <a:pos x="460" y="3"/>
              </a:cxn>
              <a:cxn ang="0">
                <a:pos x="439" y="10"/>
              </a:cxn>
              <a:cxn ang="0">
                <a:pos x="420" y="17"/>
              </a:cxn>
              <a:cxn ang="0">
                <a:pos x="399" y="27"/>
              </a:cxn>
              <a:cxn ang="0">
                <a:pos x="380" y="34"/>
              </a:cxn>
              <a:cxn ang="0">
                <a:pos x="359" y="44"/>
              </a:cxn>
              <a:cxn ang="0">
                <a:pos x="332" y="51"/>
              </a:cxn>
              <a:cxn ang="0">
                <a:pos x="305" y="58"/>
              </a:cxn>
              <a:cxn ang="0">
                <a:pos x="286" y="58"/>
              </a:cxn>
              <a:cxn ang="0">
                <a:pos x="259" y="58"/>
              </a:cxn>
              <a:cxn ang="0">
                <a:pos x="238" y="58"/>
              </a:cxn>
              <a:cxn ang="0">
                <a:pos x="212" y="58"/>
              </a:cxn>
              <a:cxn ang="0">
                <a:pos x="185" y="58"/>
              </a:cxn>
              <a:cxn ang="0">
                <a:pos x="158" y="55"/>
              </a:cxn>
              <a:cxn ang="0">
                <a:pos x="138" y="51"/>
              </a:cxn>
              <a:cxn ang="0">
                <a:pos x="104" y="48"/>
              </a:cxn>
              <a:cxn ang="0">
                <a:pos x="78" y="41"/>
              </a:cxn>
              <a:cxn ang="0">
                <a:pos x="58" y="34"/>
              </a:cxn>
              <a:cxn ang="0">
                <a:pos x="38" y="27"/>
              </a:cxn>
              <a:cxn ang="0">
                <a:pos x="18" y="21"/>
              </a:cxn>
              <a:cxn ang="0">
                <a:pos x="0" y="8"/>
              </a:cxn>
            </a:cxnLst>
            <a:rect l="0" t="0" r="r" b="b"/>
            <a:pathLst>
              <a:path w="644" h="97">
                <a:moveTo>
                  <a:pt x="643" y="96"/>
                </a:moveTo>
                <a:lnTo>
                  <a:pt x="640" y="79"/>
                </a:lnTo>
                <a:lnTo>
                  <a:pt x="627" y="69"/>
                </a:lnTo>
                <a:lnTo>
                  <a:pt x="621" y="58"/>
                </a:lnTo>
                <a:lnTo>
                  <a:pt x="594" y="41"/>
                </a:lnTo>
                <a:lnTo>
                  <a:pt x="573" y="27"/>
                </a:lnTo>
                <a:lnTo>
                  <a:pt x="547" y="17"/>
                </a:lnTo>
                <a:lnTo>
                  <a:pt x="520" y="3"/>
                </a:lnTo>
                <a:lnTo>
                  <a:pt x="500" y="0"/>
                </a:lnTo>
                <a:lnTo>
                  <a:pt x="480" y="0"/>
                </a:lnTo>
                <a:lnTo>
                  <a:pt x="460" y="3"/>
                </a:lnTo>
                <a:lnTo>
                  <a:pt x="439" y="10"/>
                </a:lnTo>
                <a:lnTo>
                  <a:pt x="420" y="17"/>
                </a:lnTo>
                <a:lnTo>
                  <a:pt x="399" y="27"/>
                </a:lnTo>
                <a:lnTo>
                  <a:pt x="380" y="34"/>
                </a:lnTo>
                <a:lnTo>
                  <a:pt x="359" y="44"/>
                </a:lnTo>
                <a:lnTo>
                  <a:pt x="332" y="51"/>
                </a:lnTo>
                <a:lnTo>
                  <a:pt x="305" y="58"/>
                </a:lnTo>
                <a:lnTo>
                  <a:pt x="286" y="58"/>
                </a:lnTo>
                <a:lnTo>
                  <a:pt x="259" y="58"/>
                </a:lnTo>
                <a:lnTo>
                  <a:pt x="238" y="58"/>
                </a:lnTo>
                <a:lnTo>
                  <a:pt x="212" y="58"/>
                </a:lnTo>
                <a:lnTo>
                  <a:pt x="185" y="58"/>
                </a:lnTo>
                <a:lnTo>
                  <a:pt x="158" y="55"/>
                </a:lnTo>
                <a:lnTo>
                  <a:pt x="138" y="51"/>
                </a:lnTo>
                <a:lnTo>
                  <a:pt x="104" y="48"/>
                </a:lnTo>
                <a:lnTo>
                  <a:pt x="78" y="41"/>
                </a:lnTo>
                <a:lnTo>
                  <a:pt x="58" y="34"/>
                </a:lnTo>
                <a:lnTo>
                  <a:pt x="38" y="27"/>
                </a:lnTo>
                <a:lnTo>
                  <a:pt x="18" y="21"/>
                </a:lnTo>
                <a:lnTo>
                  <a:pt x="0" y="8"/>
                </a:lnTo>
              </a:path>
            </a:pathLst>
          </a:custGeom>
          <a:noFill/>
          <a:ln w="12700" cap="rnd" cmpd="sng">
            <a:solidFill>
              <a:schemeClr val="folHlink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6547449" y="4368206"/>
            <a:ext cx="344806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choice of frame dictated</a:t>
            </a:r>
          </a:p>
          <a:p>
            <a:pPr eaLnBrk="0" hangingPunct="0"/>
            <a:r>
              <a:rPr lang="en-US" sz="2400" dirty="0">
                <a:solidFill>
                  <a:srgbClr val="FF0000"/>
                </a:solidFill>
                <a:latin typeface="Book Antiqua" pitchFamily="1" charset="0"/>
              </a:rPr>
              <a:t>by </a:t>
            </a:r>
            <a:r>
              <a:rPr lang="en-US" sz="2400" b="1" dirty="0">
                <a:solidFill>
                  <a:srgbClr val="FF0000"/>
                </a:solidFill>
                <a:latin typeface="Book Antiqua" pitchFamily="1" charset="0"/>
              </a:rPr>
              <a:t>replacement policy</a:t>
            </a:r>
            <a:endParaRPr lang="en-US" sz="2400" b="1" dirty="0">
              <a:solidFill>
                <a:schemeClr val="folHlink"/>
              </a:solidFill>
              <a:latin typeface="Book Antiqua" pitchFamily="1" charset="0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>
            <a:off x="5671149" y="3864969"/>
            <a:ext cx="0" cy="549275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8"/>
          <p:cNvSpPr>
            <a:spLocks noChangeArrowheads="1"/>
          </p:cNvSpPr>
          <p:nvPr/>
        </p:nvSpPr>
        <p:spPr bwMode="auto">
          <a:xfrm>
            <a:off x="8376249" y="1244006"/>
            <a:ext cx="1558925" cy="1136650"/>
          </a:xfrm>
          <a:prstGeom prst="wedgeEllipseCallout">
            <a:avLst>
              <a:gd name="adj1" fmla="val -137477"/>
              <a:gd name="adj2" fmla="val -475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READ</a:t>
            </a:r>
          </a:p>
          <a:p>
            <a:pPr algn="ctr"/>
            <a:r>
              <a:rPr lang="en-US"/>
              <a:t>WRITE</a:t>
            </a: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>
            <a:off x="8211149" y="3225206"/>
            <a:ext cx="1893888" cy="1136650"/>
          </a:xfrm>
          <a:prstGeom prst="wedgeEllipseCallout">
            <a:avLst>
              <a:gd name="adj1" fmla="val -114051"/>
              <a:gd name="adj2" fmla="val 30727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INPUT</a:t>
            </a:r>
          </a:p>
          <a:p>
            <a:pPr algn="ctr"/>
            <a:r>
              <a:rPr lang="en-US"/>
              <a:t>OUTUPT</a:t>
            </a:r>
          </a:p>
        </p:txBody>
      </p:sp>
    </p:spTree>
    <p:extLst>
      <p:ext uri="{BB962C8B-B14F-4D97-AF65-F5344CB8AC3E}">
        <p14:creationId xmlns:p14="http://schemas.microsoft.com/office/powerpoint/2010/main" val="130803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a bucket/page is requested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1086929" y="1367037"/>
            <a:ext cx="916125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If the requested page/bucket in the buffer pool</a:t>
            </a:r>
          </a:p>
          <a:p>
            <a:pPr lvl="1"/>
            <a:r>
              <a:rPr lang="en-US" dirty="0" smtClean="0"/>
              <a:t>No need to go back to the disk!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not? Choose a frame to replace.</a:t>
            </a:r>
          </a:p>
          <a:p>
            <a:pPr lvl="1"/>
            <a:r>
              <a:rPr lang="en-US" dirty="0" smtClean="0"/>
              <a:t>If there is a free frame, use it!	</a:t>
            </a:r>
          </a:p>
          <a:p>
            <a:pPr lvl="2"/>
            <a:r>
              <a:rPr lang="en-US" b="1" dirty="0" smtClean="0"/>
              <a:t>Terminology</a:t>
            </a:r>
            <a:r>
              <a:rPr lang="en-US" dirty="0" smtClean="0"/>
              <a:t>: We pin a page (means it’s in use)</a:t>
            </a:r>
          </a:p>
          <a:p>
            <a:pPr lvl="1"/>
            <a:r>
              <a:rPr lang="en-US" dirty="0" smtClean="0"/>
              <a:t>If not? We need to choose a page to remove!</a:t>
            </a:r>
          </a:p>
          <a:p>
            <a:pPr lvl="1"/>
            <a:r>
              <a:rPr lang="en-US" b="1" dirty="0" smtClean="0"/>
              <a:t>What would be good strategy? --- Replacement policy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6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simple strategy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5233" y="1367037"/>
            <a:ext cx="10308567" cy="4378156"/>
          </a:xfrm>
        </p:spPr>
        <p:txBody>
          <a:bodyPr/>
          <a:lstStyle/>
          <a:p>
            <a:r>
              <a:rPr lang="en-US" dirty="0" smtClean="0"/>
              <a:t>A page is </a:t>
            </a:r>
            <a:r>
              <a:rPr lang="en-US" i="1" u="sng" dirty="0" smtClean="0"/>
              <a:t>dirty</a:t>
            </a:r>
            <a:r>
              <a:rPr lang="en-US" dirty="0" smtClean="0"/>
              <a:t>, if its contents have been changed after writing</a:t>
            </a:r>
          </a:p>
          <a:p>
            <a:pPr lvl="1"/>
            <a:r>
              <a:rPr lang="en-US" dirty="0" smtClean="0"/>
              <a:t>Buffer Manager keeps a dirty bit</a:t>
            </a:r>
          </a:p>
          <a:p>
            <a:endParaRPr lang="en-US" dirty="0" smtClean="0"/>
          </a:p>
          <a:p>
            <a:r>
              <a:rPr lang="en-US" dirty="0" smtClean="0"/>
              <a:t>Say we choose to evict P</a:t>
            </a:r>
          </a:p>
          <a:p>
            <a:pPr lvl="1"/>
            <a:r>
              <a:rPr lang="en-US" dirty="0" smtClean="0"/>
              <a:t>If  P is </a:t>
            </a:r>
            <a:r>
              <a:rPr lang="en-US" i="1" u="sng" dirty="0" smtClean="0"/>
              <a:t>dirty, </a:t>
            </a:r>
            <a:r>
              <a:rPr lang="en-US" dirty="0" smtClean="0"/>
              <a:t>we write it to disk</a:t>
            </a:r>
          </a:p>
          <a:p>
            <a:endParaRPr lang="en-US" b="1" dirty="0"/>
          </a:p>
          <a:p>
            <a:r>
              <a:rPr lang="en-US" b="1" dirty="0" smtClean="0"/>
              <a:t>What if no page is dirty?</a:t>
            </a:r>
          </a:p>
          <a:p>
            <a:r>
              <a:rPr lang="en-US" b="1" dirty="0" smtClean="0"/>
              <a:t>Or multiple pages are dirty?</a:t>
            </a:r>
          </a:p>
        </p:txBody>
      </p:sp>
    </p:spTree>
    <p:extLst>
      <p:ext uri="{BB962C8B-B14F-4D97-AF65-F5344CB8AC3E}">
        <p14:creationId xmlns:p14="http://schemas.microsoft.com/office/powerpoint/2010/main" val="25425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 of Some strategies from OS-- LRU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82946" y="1506747"/>
            <a:ext cx="8458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Order pages by the time of last accessed</a:t>
            </a:r>
          </a:p>
          <a:p>
            <a:r>
              <a:rPr lang="en-US" smtClean="0"/>
              <a:t>Always replace the least recently accessed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44945" y="2954547"/>
            <a:ext cx="6937077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/>
            <a:r>
              <a:rPr lang="en-US" sz="3600" dirty="0"/>
              <a:t>P5, P2, P8, P4, P1, P9, P6, P3, P7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240546" y="3792747"/>
            <a:ext cx="9906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840746" y="4021347"/>
            <a:ext cx="1979613" cy="619125"/>
          </a:xfrm>
          <a:prstGeom prst="wedgeEllipseCallout">
            <a:avLst>
              <a:gd name="adj1" fmla="val -39977"/>
              <a:gd name="adj2" fmla="val -98972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Access P6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3182" y="4742073"/>
            <a:ext cx="719724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342900" indent="-342900"/>
            <a:r>
              <a:rPr lang="en-US" sz="3600"/>
              <a:t>P6, P5, P2, P8, P4, P1, P9, P3, P7</a:t>
            </a:r>
          </a:p>
        </p:txBody>
      </p:sp>
    </p:spTree>
    <p:extLst>
      <p:ext uri="{BB962C8B-B14F-4D97-AF65-F5344CB8AC3E}">
        <p14:creationId xmlns:p14="http://schemas.microsoft.com/office/powerpoint/2010/main" val="180009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strategies from OS– Clock algorithm </a:t>
            </a:r>
            <a:endParaRPr lang="en-US" sz="40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006414" y="1289649"/>
            <a:ext cx="10179171" cy="4525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Instead we maintain a “last used clock”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Think of buckets ordered 1…N around a clock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“The hand” sweeps around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Buckets keep a “ref bit” set to 1 or 0.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Whenever a bucket is fetched in its “ref bit” is set to 1.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Similarly it is set to “1” whenever it is referenced. 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The buffer manager’s “hand” looks for the first 0 for replacement.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Whenever it passes by a “1” it is set to “0”. </a:t>
            </a:r>
          </a:p>
        </p:txBody>
      </p:sp>
    </p:spTree>
    <p:extLst>
      <p:ext uri="{BB962C8B-B14F-4D97-AF65-F5344CB8AC3E}">
        <p14:creationId xmlns:p14="http://schemas.microsoft.com/office/powerpoint/2010/main" val="13195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strategies from OS– MRU algorithm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357667"/>
            <a:ext cx="7573993" cy="338554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a:rPr>
              <a:t>Material adapted from Prof Chris Re Stanford.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75449" y="1362265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M</a:t>
            </a:r>
            <a:r>
              <a:rPr lang="en-US" dirty="0" smtClean="0"/>
              <a:t>ost </a:t>
            </a:r>
            <a:r>
              <a:rPr lang="en-US" b="1" u="sng" dirty="0" smtClean="0"/>
              <a:t>R</a:t>
            </a:r>
            <a:r>
              <a:rPr lang="en-US" dirty="0" smtClean="0"/>
              <a:t>ecently </a:t>
            </a:r>
            <a:r>
              <a:rPr lang="en-US" b="1" u="sng" dirty="0" smtClean="0"/>
              <a:t>U</a:t>
            </a:r>
            <a:r>
              <a:rPr lang="en-US" dirty="0" smtClean="0"/>
              <a:t>sed. </a:t>
            </a:r>
          </a:p>
          <a:p>
            <a:endParaRPr lang="en-US" dirty="0"/>
          </a:p>
          <a:p>
            <a:r>
              <a:rPr lang="en-US" dirty="0" smtClean="0"/>
              <a:t>Are you kidding me? Why would you ever want to use this?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48054" y="3925019"/>
            <a:ext cx="784644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Hint: Consider scanning a relation that has 1 Million buckets, but we only have 1000 buffer pages…</a:t>
            </a:r>
            <a:endParaRPr lang="en-US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409083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Consider a database operation– Nested Join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761945" y="5172617"/>
            <a:ext cx="866810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How would LRU and Clock algorithm on this Nested join algorithm?</a:t>
            </a:r>
            <a:endParaRPr lang="en-US" sz="2400" baseline="30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761945" y="1615131"/>
            <a:ext cx="9445925" cy="3034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record in Relation 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For each record in Relation 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	Test the join condition specified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25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End For</a:t>
            </a:r>
            <a:endParaRPr lang="en-US" altLang="en-US" sz="2500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8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5011" y="2749145"/>
            <a:ext cx="711391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Database Buffer managers can be much smarter these!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5011" y="5946669"/>
            <a:ext cx="711391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We will cover some popular buffer managers after discussing query processing algorithms.</a:t>
            </a:r>
          </a:p>
        </p:txBody>
      </p:sp>
    </p:spTree>
    <p:extLst>
      <p:ext uri="{BB962C8B-B14F-4D97-AF65-F5344CB8AC3E}">
        <p14:creationId xmlns:p14="http://schemas.microsoft.com/office/powerpoint/2010/main" val="276032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1366925" y="2509084"/>
            <a:ext cx="2835442" cy="1582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Buckets at the beginning of a round R</a:t>
            </a:r>
            <a:r>
              <a:rPr lang="en-US" altLang="en-US" sz="20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.</a:t>
            </a: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1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Buckets at the beginning of a round R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.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All would be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</a:p>
              <a:p>
                <a:pPr marL="0" indent="0">
                  <a:buNone/>
                </a:pPr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  <a:blipFill rotWithShape="0">
                <a:blip r:embed="rId2"/>
                <a:stretch>
                  <a:fillRect l="-2796" t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8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5673611" y="1146412"/>
            <a:ext cx="844778" cy="163773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74459" y="942927"/>
            <a:ext cx="2835442" cy="1582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b="1" dirty="0" smtClean="0">
                <a:solidFill>
                  <a:srgbClr val="0070C0"/>
                </a:solidFill>
                <a:ea typeface="ＭＳ Ｐゴシック" panose="020B0600070205080204" pitchFamily="34" charset="-128"/>
              </a:rPr>
              <a:t>Pointer (n) to the bucket to be split</a:t>
            </a:r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Buckets at the beginning of a round R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.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All would be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</a:p>
              <a:p>
                <a:pPr marL="0" indent="0">
                  <a:buNone/>
                </a:pPr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  <a:blipFill rotWithShape="0">
                <a:blip r:embed="rId2"/>
                <a:stretch>
                  <a:fillRect l="-2796" t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751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2462"/>
            <a:ext cx="10515600" cy="789907"/>
          </a:xfrm>
        </p:spPr>
        <p:txBody>
          <a:bodyPr>
            <a:normAutofit/>
          </a:bodyPr>
          <a:lstStyle/>
          <a:p>
            <a:r>
              <a:rPr lang="en-US" sz="4200" dirty="0" smtClean="0"/>
              <a:t>Snapshot of a LH file</a:t>
            </a:r>
            <a:endParaRPr lang="en-US" sz="4200" dirty="0"/>
          </a:p>
        </p:txBody>
      </p:sp>
      <p:sp>
        <p:nvSpPr>
          <p:cNvPr id="2" name="Rectangle 1"/>
          <p:cNvSpPr/>
          <p:nvPr/>
        </p:nvSpPr>
        <p:spPr>
          <a:xfrm>
            <a:off x="5022376" y="1146412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4648" y="131246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2376" y="147623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2376" y="164000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2376" y="1804437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2375" y="1969826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22374" y="392685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22376" y="4102752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2375" y="426814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22374" y="4431914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22370" y="2721331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22369" y="2886720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22368" y="3050493"/>
            <a:ext cx="532263" cy="163773"/>
          </a:xfrm>
          <a:prstGeom prst="rect">
            <a:avLst/>
          </a:prstGeom>
          <a:noFill/>
          <a:ln w="25400"/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4202367" y="1184015"/>
            <a:ext cx="545910" cy="344775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6219521" y="1144326"/>
            <a:ext cx="844778" cy="163773"/>
          </a:xfrm>
          <a:prstGeom prst="rightArrow">
            <a:avLst/>
          </a:prstGeom>
          <a:noFill/>
          <a:ln w="2540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7220369" y="940841"/>
            <a:ext cx="2835442" cy="1582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400" b="1" dirty="0" smtClean="0">
                <a:solidFill>
                  <a:srgbClr val="7030A0"/>
                </a:solidFill>
                <a:ea typeface="ＭＳ Ｐゴシック" panose="020B0600070205080204" pitchFamily="34" charset="-128"/>
              </a:rPr>
              <a:t>When this is split a new bucket is created at the end.</a:t>
            </a:r>
            <a:endParaRPr lang="en-US" altLang="en-US" sz="2000" b="1" dirty="0" smtClean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b="1" dirty="0" smtClean="0">
              <a:solidFill>
                <a:srgbClr val="0070C0"/>
              </a:solidFill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4834733" y="2283373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834732" y="3397570"/>
            <a:ext cx="907530" cy="28980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3"/>
              <p:cNvSpPr txBox="1">
                <a:spLocks noChangeArrowheads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2"/>
                  </a:buClr>
                  <a:buFont typeface="Wingdings" panose="05000000000000000000" pitchFamily="2" charset="2"/>
                  <a:buChar char="§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Buckets at the beginning of a round R</a:t>
                </a:r>
                <a:r>
                  <a:rPr lang="en-US" altLang="en-US" sz="20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.</a:t>
                </a:r>
              </a:p>
              <a:p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All would be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𝒉</m:t>
                        </m:r>
                      </m:e>
                      <m:sub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dPr>
                      <m:e>
                        <m:r>
                          <a:rPr lang="en-US" altLang="en-US" sz="2400" b="1" i="1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𝑲</m:t>
                        </m:r>
                      </m:e>
                    </m:d>
                  </m:oMath>
                </a14:m>
                <a:r>
                  <a:rPr lang="en-US" altLang="en-US" sz="2400" b="1" dirty="0" smtClean="0">
                    <a:solidFill>
                      <a:srgbClr val="0070C0"/>
                    </a:solidFill>
                    <a:ea typeface="ＭＳ Ｐゴシック" panose="020B0600070205080204" pitchFamily="34" charset="-128"/>
                  </a:rPr>
                  <a:t> </a:t>
                </a:r>
              </a:p>
              <a:p>
                <a:pPr marL="0" indent="0">
                  <a:buNone/>
                </a:pPr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pPr lvl="1"/>
                <a:endParaRPr lang="en-US" altLang="en-US" sz="2000" b="1" dirty="0" smtClean="0">
                  <a:solidFill>
                    <a:srgbClr val="0070C0"/>
                  </a:solidFill>
                  <a:ea typeface="ＭＳ Ｐゴシック" panose="020B0600070205080204" pitchFamily="34" charset="-128"/>
                </a:endParaRPr>
              </a:p>
              <a:p>
                <a:endParaRPr lang="en-US" altLang="en-US" sz="2400" dirty="0" smtClean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2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925" y="2509084"/>
                <a:ext cx="2835442" cy="2248854"/>
              </a:xfrm>
              <a:prstGeom prst="rect">
                <a:avLst/>
              </a:prstGeom>
              <a:blipFill rotWithShape="0">
                <a:blip r:embed="rId2"/>
                <a:stretch>
                  <a:fillRect l="-2796" t="-3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022368" y="4797157"/>
            <a:ext cx="532263" cy="16377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Left Arrow 31"/>
          <p:cNvSpPr/>
          <p:nvPr/>
        </p:nvSpPr>
        <p:spPr>
          <a:xfrm>
            <a:off x="5673611" y="1184015"/>
            <a:ext cx="1000848" cy="3963187"/>
          </a:xfrm>
          <a:prstGeom prst="curvedLeftArrow">
            <a:avLst>
              <a:gd name="adj1" fmla="val 11970"/>
              <a:gd name="adj2" fmla="val 50000"/>
              <a:gd name="adj3" fmla="val 18589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1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2970</Words>
  <Application>Microsoft Office PowerPoint</Application>
  <PresentationFormat>Widescreen</PresentationFormat>
  <Paragraphs>896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ＭＳ Ｐゴシック</vt:lpstr>
      <vt:lpstr>Book Antiqua</vt:lpstr>
      <vt:lpstr>Cambria Math</vt:lpstr>
      <vt:lpstr>Century Gothic</vt:lpstr>
      <vt:lpstr>Times New Roman</vt:lpstr>
      <vt:lpstr>Wingdings</vt:lpstr>
      <vt:lpstr>Presentation level design</vt:lpstr>
      <vt:lpstr>Database System Implementation CSE 507</vt:lpstr>
      <vt:lpstr>Linear Hashing</vt:lpstr>
      <vt:lpstr>Linear Hashing</vt:lpstr>
      <vt:lpstr>Linear Hashing (LH)</vt:lpstr>
      <vt:lpstr>Linear Hashing (LH)</vt:lpstr>
      <vt:lpstr>Snapshot of a LH file</vt:lpstr>
      <vt:lpstr>Snapshot of a LH file</vt:lpstr>
      <vt:lpstr>Snapshot of a LH file</vt:lpstr>
      <vt:lpstr>Snapshot of a LH file</vt:lpstr>
      <vt:lpstr>Snapshot of a LH file</vt:lpstr>
      <vt:lpstr>Snapshot of a LH file</vt:lpstr>
      <vt:lpstr>Snapshot of a LH file</vt:lpstr>
      <vt:lpstr>Snapshot of a LH file</vt:lpstr>
      <vt:lpstr>Searching Algorithm</vt:lpstr>
      <vt:lpstr>Search Algorithm for a Key k</vt:lpstr>
      <vt:lpstr>Search Algorithm for a Key k</vt:lpstr>
      <vt:lpstr>Search Algorithm for a Key k</vt:lpstr>
      <vt:lpstr>Insert Algorithm for Linear Hashing</vt:lpstr>
      <vt:lpstr>Snapshot of a LH file</vt:lpstr>
      <vt:lpstr>Some Comments </vt:lpstr>
      <vt:lpstr>LH*  --- Linear Hashing in a Distributed Setting </vt:lpstr>
      <vt:lpstr>LH*  --- Linear Hashing in a Distributed Setting </vt:lpstr>
      <vt:lpstr>LH*  --- Linear Hashing in a Distributed Setting </vt:lpstr>
      <vt:lpstr>Key Features of LH* </vt:lpstr>
      <vt:lpstr>Snapshot of LH* </vt:lpstr>
      <vt:lpstr>Addressing in LH*</vt:lpstr>
      <vt:lpstr>Addressing in LH*</vt:lpstr>
      <vt:lpstr>Addressing in LH* --- Algorithm at Client </vt:lpstr>
      <vt:lpstr>Addressing in LH*</vt:lpstr>
      <vt:lpstr>Addressing in LH*</vt:lpstr>
      <vt:lpstr>Example on Client side Addressing</vt:lpstr>
      <vt:lpstr>Example on Client side Addressing</vt:lpstr>
      <vt:lpstr>Example on Client side Addressing</vt:lpstr>
      <vt:lpstr>Addressing in LH* --- Algorithm at Server</vt:lpstr>
      <vt:lpstr>Some things to Remember About Addressing </vt:lpstr>
      <vt:lpstr>Example on Server side Addressing</vt:lpstr>
      <vt:lpstr>Example on Server side Addressing</vt:lpstr>
      <vt:lpstr>Example on Server side Addressing</vt:lpstr>
      <vt:lpstr>Example on Sever side Addressing</vt:lpstr>
      <vt:lpstr>Example on Sever side Addressing</vt:lpstr>
      <vt:lpstr>Example on Server side Addressing</vt:lpstr>
      <vt:lpstr>Example on Server side Addressing</vt:lpstr>
      <vt:lpstr>Example on Server side Addressing</vt:lpstr>
      <vt:lpstr>Client Image Adjustment</vt:lpstr>
      <vt:lpstr>Client Image Adjustment Example</vt:lpstr>
      <vt:lpstr>Splitting in LH* (Uncontrolled)</vt:lpstr>
      <vt:lpstr>Splitting in LH*</vt:lpstr>
      <vt:lpstr>Introduction to Buffering in Databases</vt:lpstr>
      <vt:lpstr>Buffer Managers</vt:lpstr>
      <vt:lpstr>Buffer Managers</vt:lpstr>
      <vt:lpstr>When a bucket/page is requested</vt:lpstr>
      <vt:lpstr>A simple strategy</vt:lpstr>
      <vt:lpstr>Review of Some strategies from OS-- LRU </vt:lpstr>
      <vt:lpstr>Some strategies from OS– Clock algorithm </vt:lpstr>
      <vt:lpstr>Some strategies from OS– MRU algorithm </vt:lpstr>
      <vt:lpstr>Consider a database operation– Nested Join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2016-01-14T08:29:33Z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