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31"/>
  </p:notesMasterIdLst>
  <p:handoutMasterIdLst>
    <p:handoutMasterId r:id="rId32"/>
  </p:handoutMasterIdLst>
  <p:sldIdLst>
    <p:sldId id="257" r:id="rId3"/>
    <p:sldId id="405" r:id="rId4"/>
    <p:sldId id="415" r:id="rId5"/>
    <p:sldId id="406" r:id="rId6"/>
    <p:sldId id="407" r:id="rId7"/>
    <p:sldId id="408" r:id="rId8"/>
    <p:sldId id="409" r:id="rId9"/>
    <p:sldId id="411" r:id="rId10"/>
    <p:sldId id="413" r:id="rId11"/>
    <p:sldId id="412" r:id="rId12"/>
    <p:sldId id="414" r:id="rId13"/>
    <p:sldId id="416" r:id="rId14"/>
    <p:sldId id="417" r:id="rId15"/>
    <p:sldId id="419" r:id="rId16"/>
    <p:sldId id="418" r:id="rId17"/>
    <p:sldId id="420" r:id="rId18"/>
    <p:sldId id="421" r:id="rId19"/>
    <p:sldId id="423" r:id="rId20"/>
    <p:sldId id="424" r:id="rId21"/>
    <p:sldId id="425" r:id="rId22"/>
    <p:sldId id="426" r:id="rId23"/>
    <p:sldId id="427" r:id="rId24"/>
    <p:sldId id="428" r:id="rId25"/>
    <p:sldId id="429" r:id="rId26"/>
    <p:sldId id="430" r:id="rId27"/>
    <p:sldId id="431" r:id="rId28"/>
    <p:sldId id="422" r:id="rId29"/>
    <p:sldId id="43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E7F3"/>
    <a:srgbClr val="D5E3CF"/>
    <a:srgbClr val="FCECE8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52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4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C66D5-35F2-4B2B-B66A-28018F61912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073D5-63C2-4933-B970-D96552757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1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B7E8A-1102-47A1-B1C3-36AE88809383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11EAB-687D-4AE4-B775-678A923E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/>
              <a:t>2/25/2016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/>
              <a:t>2/25/2016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/>
              <a:t>2/25/2016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/>
              <a:t>2/25/2016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/>
              <a:t>2/25/2016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/>
              <a:t>2/25/2016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12188952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lvl="0" algn="ctr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/>
              <a:t>2/25/2016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524123"/>
          </a:xfrm>
        </p:spPr>
        <p:txBody>
          <a:bodyPr>
            <a:normAutofit/>
          </a:bodyPr>
          <a:lstStyle/>
          <a:p>
            <a:r>
              <a:rPr lang="en-US" dirty="0" smtClean="0"/>
              <a:t>Indexing Structures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Database System Implementation CSE 507</a:t>
            </a:r>
            <a:endParaRPr lang="en-US" sz="4500" dirty="0"/>
          </a:p>
        </p:txBody>
      </p:sp>
      <p:sp>
        <p:nvSpPr>
          <p:cNvPr id="4" name="Rectangle 3"/>
          <p:cNvSpPr/>
          <p:nvPr/>
        </p:nvSpPr>
        <p:spPr>
          <a:xfrm>
            <a:off x="287441" y="5959447"/>
            <a:ext cx="11355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Some slides </a:t>
            </a:r>
            <a:r>
              <a:rPr lang="en-US" sz="1600" dirty="0" smtClean="0"/>
              <a:t>adapted from </a:t>
            </a:r>
            <a:r>
              <a:rPr lang="en-US" sz="1600" dirty="0" err="1" smtClean="0"/>
              <a:t>S</a:t>
            </a:r>
            <a:r>
              <a:rPr lang="en-US" altLang="en-US" sz="1600" dirty="0" err="1" smtClean="0"/>
              <a:t>ilberschatz</a:t>
            </a:r>
            <a:r>
              <a:rPr lang="en-US" altLang="en-US" sz="1600" dirty="0" smtClean="0"/>
              <a:t>, </a:t>
            </a:r>
            <a:r>
              <a:rPr lang="en-US" altLang="en-US" sz="1600" dirty="0" err="1" smtClean="0"/>
              <a:t>Korth</a:t>
            </a:r>
            <a:r>
              <a:rPr lang="en-US" altLang="en-US" sz="1600" dirty="0" smtClean="0"/>
              <a:t> and </a:t>
            </a:r>
            <a:r>
              <a:rPr lang="en-US" altLang="en-US" sz="1600" dirty="0" err="1" smtClean="0"/>
              <a:t>Sudarshan</a:t>
            </a:r>
            <a:r>
              <a:rPr lang="en-US" altLang="en-US" sz="1600" dirty="0" smtClean="0"/>
              <a:t> Database System Concepts – 6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Edition.</a:t>
            </a:r>
          </a:p>
          <a:p>
            <a:r>
              <a:rPr lang="en-US" altLang="en-US" sz="1600" dirty="0" smtClean="0"/>
              <a:t>And O’Neil et. Al., “Improved Query Performance with Variant Indexes,” ACM SIGMOD 1997.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219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08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Some Implementation Details</a:t>
            </a:r>
            <a:endParaRPr lang="en-US" sz="4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0800" y="1018716"/>
            <a:ext cx="11291887" cy="5314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400" i="1" dirty="0">
              <a:ea typeface="ＭＳ Ｐゴシック" panose="020B0600070205080204" pitchFamily="34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70800" y="1721276"/>
            <a:ext cx="11291887" cy="363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en-US" altLang="en-US" sz="2600" dirty="0" smtClean="0"/>
              <a:t>Bitmap and </a:t>
            </a:r>
            <a:r>
              <a:rPr lang="en-US" altLang="en-US" sz="2600" dirty="0" err="1" smtClean="0"/>
              <a:t>RowID</a:t>
            </a:r>
            <a:r>
              <a:rPr lang="en-US" altLang="en-US" sz="2600" dirty="0" smtClean="0"/>
              <a:t>-list representations are interchangeable. </a:t>
            </a:r>
          </a:p>
          <a:p>
            <a:pPr>
              <a:spcAft>
                <a:spcPts val="1800"/>
              </a:spcAft>
            </a:pPr>
            <a:r>
              <a:rPr lang="en-US" altLang="en-US" sz="2600" dirty="0" smtClean="0"/>
              <a:t>When Bitmaps are dense, then prefer bitmap representation</a:t>
            </a:r>
          </a:p>
          <a:p>
            <a:pPr>
              <a:spcAft>
                <a:spcPts val="1800"/>
              </a:spcAft>
            </a:pPr>
            <a:r>
              <a:rPr lang="en-US" altLang="en-US" sz="2600" dirty="0" smtClean="0"/>
              <a:t>Else switch to a </a:t>
            </a:r>
            <a:r>
              <a:rPr lang="en-US" altLang="en-US" sz="2600" dirty="0" err="1" smtClean="0"/>
              <a:t>RowID</a:t>
            </a:r>
            <a:r>
              <a:rPr lang="en-US" altLang="en-US" sz="2600" dirty="0" smtClean="0"/>
              <a:t> representation.</a:t>
            </a:r>
          </a:p>
          <a:p>
            <a:pPr>
              <a:spcAft>
                <a:spcPts val="1800"/>
              </a:spcAft>
            </a:pPr>
            <a:r>
              <a:rPr lang="en-US" altLang="en-US" sz="2600" dirty="0" smtClean="0"/>
              <a:t>Indeed a Bitmap index can part </a:t>
            </a:r>
            <a:r>
              <a:rPr lang="en-US" altLang="en-US" sz="2600" dirty="0" err="1" smtClean="0"/>
              <a:t>RowID</a:t>
            </a:r>
            <a:r>
              <a:rPr lang="en-US" altLang="en-US" sz="2600" dirty="0" smtClean="0"/>
              <a:t> lists and part Bitmaps.</a:t>
            </a:r>
          </a:p>
          <a:p>
            <a:pPr>
              <a:spcAft>
                <a:spcPts val="1800"/>
              </a:spcAft>
            </a:pPr>
            <a:r>
              <a:rPr lang="en-US" altLang="en-US" sz="2600" dirty="0" smtClean="0"/>
              <a:t>Authors call this hybrid form as </a:t>
            </a:r>
            <a:r>
              <a:rPr lang="en-US" altLang="en-US" sz="2600" b="1" dirty="0" smtClean="0"/>
              <a:t>Value-List Index. </a:t>
            </a:r>
            <a:r>
              <a:rPr lang="en-US" altLang="en-US" sz="2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724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08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Projection Indexes</a:t>
            </a:r>
            <a:endParaRPr lang="en-US" sz="4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0800" y="1018716"/>
            <a:ext cx="11291887" cy="5314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400" i="1" dirty="0">
              <a:ea typeface="ＭＳ Ｐゴシック" panose="020B0600070205080204" pitchFamily="34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70800" y="941535"/>
            <a:ext cx="11291887" cy="1437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400" dirty="0" smtClean="0"/>
              <a:t>Reminiscent of vertical partitioning of a table.</a:t>
            </a:r>
          </a:p>
          <a:p>
            <a:r>
              <a:rPr lang="en-US" altLang="zh-CN" sz="2400" dirty="0"/>
              <a:t>A projection index for column duplicates all column </a:t>
            </a:r>
            <a:r>
              <a:rPr lang="en-US" altLang="zh-CN" sz="2400" dirty="0" smtClean="0"/>
              <a:t>values </a:t>
            </a:r>
            <a:r>
              <a:rPr lang="en-US" altLang="zh-CN" sz="2400" dirty="0"/>
              <a:t>for lookup by ordinal number . </a:t>
            </a:r>
          </a:p>
          <a:p>
            <a:pPr marL="0" indent="0">
              <a:spcAft>
                <a:spcPts val="1200"/>
              </a:spcAft>
              <a:buNone/>
            </a:pPr>
            <a:endParaRPr lang="en-US" altLang="en-US" sz="2200" dirty="0" smtClean="0"/>
          </a:p>
        </p:txBody>
      </p:sp>
      <p:graphicFrame>
        <p:nvGraphicFramePr>
          <p:cNvPr id="8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350450"/>
              </p:ext>
            </p:extLst>
          </p:nvPr>
        </p:nvGraphicFramePr>
        <p:xfrm>
          <a:off x="2730062" y="2362200"/>
          <a:ext cx="4114800" cy="3931920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xmlns="" val="289714853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397016581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323313346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1770779718"/>
                    </a:ext>
                  </a:extLst>
                </a:gridCol>
              </a:tblGrid>
              <a:tr h="2590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Col1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Col2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</a:t>
                      </a:r>
                      <a:r>
                        <a:rPr kumimoji="0" lang="en-US" altLang="zh-CN" sz="28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</a:t>
                      </a:r>
                      <a:endParaRPr kumimoji="0" lang="en-US" altLang="zh-CN" sz="28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7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Col3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Col4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852589"/>
                  </a:ext>
                </a:extLst>
              </a:tr>
            </a:tbl>
          </a:graphicData>
        </a:graphic>
      </p:graphicFrame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2730062" y="2948154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649068"/>
              </p:ext>
            </p:extLst>
          </p:nvPr>
        </p:nvGraphicFramePr>
        <p:xfrm>
          <a:off x="8329448" y="2362200"/>
          <a:ext cx="1066800" cy="393192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xmlns="" val="295452198"/>
                    </a:ext>
                  </a:extLst>
                </a:gridCol>
              </a:tblGrid>
              <a:tr h="39319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Col2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</a:t>
                      </a:r>
                      <a:r>
                        <a:rPr kumimoji="0" lang="en-US" altLang="zh-CN" sz="28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</a:t>
                      </a:r>
                      <a:endParaRPr kumimoji="0" lang="en-US" altLang="zh-CN" sz="28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6981114"/>
                  </a:ext>
                </a:extLst>
              </a:tr>
            </a:tbl>
          </a:graphicData>
        </a:graphic>
      </p:graphicFrame>
      <p:sp>
        <p:nvSpPr>
          <p:cNvPr id="11" name="Line 23"/>
          <p:cNvSpPr>
            <a:spLocks noChangeShapeType="1"/>
          </p:cNvSpPr>
          <p:nvPr/>
        </p:nvSpPr>
        <p:spPr bwMode="auto">
          <a:xfrm>
            <a:off x="8329448" y="2806264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6967136" y="6333286"/>
            <a:ext cx="37914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ea typeface="宋体" panose="02010600030101010101" pitchFamily="2" charset="-122"/>
              </a:rPr>
              <a:t>projection index for col2</a:t>
            </a:r>
          </a:p>
        </p:txBody>
      </p:sp>
    </p:spTree>
    <p:extLst>
      <p:ext uri="{BB962C8B-B14F-4D97-AF65-F5344CB8AC3E}">
        <p14:creationId xmlns:p14="http://schemas.microsoft.com/office/powerpoint/2010/main" val="248572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08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Projection Indexes</a:t>
            </a:r>
            <a:endParaRPr lang="en-US" sz="4200" dirty="0"/>
          </a:p>
        </p:txBody>
      </p:sp>
      <p:graphicFrame>
        <p:nvGraphicFramePr>
          <p:cNvPr id="10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942684"/>
              </p:ext>
            </p:extLst>
          </p:nvPr>
        </p:nvGraphicFramePr>
        <p:xfrm>
          <a:off x="2019072" y="1665505"/>
          <a:ext cx="1066800" cy="393192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xmlns="" val="295452198"/>
                    </a:ext>
                  </a:extLst>
                </a:gridCol>
              </a:tblGrid>
              <a:tr h="39319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Col2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</a:t>
                      </a:r>
                      <a:r>
                        <a:rPr kumimoji="0" lang="en-US" altLang="zh-CN" sz="28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</a:t>
                      </a:r>
                      <a:endParaRPr kumimoji="0" lang="en-US" altLang="zh-CN" sz="28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6981114"/>
                  </a:ext>
                </a:extLst>
              </a:tr>
            </a:tbl>
          </a:graphicData>
        </a:graphic>
      </p:graphicFrame>
      <p:sp>
        <p:nvSpPr>
          <p:cNvPr id="11" name="Line 23"/>
          <p:cNvSpPr>
            <a:spLocks noChangeShapeType="1"/>
          </p:cNvSpPr>
          <p:nvPr/>
        </p:nvSpPr>
        <p:spPr bwMode="auto">
          <a:xfrm>
            <a:off x="2033112" y="2156039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656760" y="5636591"/>
            <a:ext cx="37914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ea typeface="宋体" panose="02010600030101010101" pitchFamily="2" charset="-122"/>
              </a:rPr>
              <a:t>projection index for col2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29655" y="1229710"/>
            <a:ext cx="7315200" cy="5265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200" dirty="0" smtClean="0"/>
              <a:t>If Column length = 4Bytes; Page size = 4000 Bytes then index blocking factor = 1000</a:t>
            </a:r>
          </a:p>
          <a:p>
            <a:pPr>
              <a:spcAft>
                <a:spcPts val="1200"/>
              </a:spcAft>
            </a:pPr>
            <a:r>
              <a:rPr lang="en-US" altLang="en-US" sz="2200" dirty="0" smtClean="0"/>
              <a:t>Given a row number </a:t>
            </a:r>
            <a:r>
              <a:rPr lang="en-US" altLang="en-US" sz="2200" b="1" i="1" dirty="0" smtClean="0"/>
              <a:t>r, </a:t>
            </a:r>
            <a:r>
              <a:rPr lang="en-US" altLang="en-US" sz="2200" i="1" dirty="0" smtClean="0"/>
              <a:t>page </a:t>
            </a:r>
            <a:r>
              <a:rPr lang="en-US" altLang="en-US" sz="2200" b="1" i="1" dirty="0" smtClean="0"/>
              <a:t>p = r/1000 ; </a:t>
            </a:r>
            <a:r>
              <a:rPr lang="en-US" altLang="en-US" sz="2200" i="1" dirty="0" smtClean="0"/>
              <a:t>slot </a:t>
            </a:r>
            <a:r>
              <a:rPr lang="en-US" altLang="en-US" sz="2200" b="1" i="1" dirty="0" smtClean="0"/>
              <a:t>s = r%1000.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200" b="1" dirty="0" smtClean="0"/>
              <a:t>Projection index Vs Plain layout: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200" b="1" dirty="0" smtClean="0"/>
              <a:t>If the selectivity of result set of a join = 1/50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200" b="1" dirty="0" smtClean="0">
                <a:solidFill>
                  <a:srgbClr val="7030A0"/>
                </a:solidFill>
              </a:rPr>
              <a:t>We can expect to pick 1000*(1/50) = 20 values per page of the projection index (Assuming uniform </a:t>
            </a:r>
            <a:r>
              <a:rPr lang="en-US" altLang="en-US" sz="2200" b="1" dirty="0" err="1" smtClean="0">
                <a:solidFill>
                  <a:srgbClr val="7030A0"/>
                </a:solidFill>
              </a:rPr>
              <a:t>dist</a:t>
            </a:r>
            <a:r>
              <a:rPr lang="en-US" altLang="en-US" sz="2200" b="1" dirty="0" smtClean="0">
                <a:solidFill>
                  <a:srgbClr val="7030A0"/>
                </a:solidFill>
              </a:rPr>
              <a:t>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Alternatively, a plain layout can pick only &lt;file blocking factor&gt;*(1/50)</a:t>
            </a:r>
            <a:endParaRPr lang="en-US" altLang="en-US" sz="22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200" b="1" dirty="0" smtClean="0">
                <a:solidFill>
                  <a:srgbClr val="FF0000"/>
                </a:solidFill>
              </a:rPr>
              <a:t>File blocking factor &lt; index blocking factor (records in a file are of larger size than records in index)</a:t>
            </a:r>
          </a:p>
        </p:txBody>
      </p:sp>
    </p:spTree>
    <p:extLst>
      <p:ext uri="{BB962C8B-B14F-4D97-AF65-F5344CB8AC3E}">
        <p14:creationId xmlns:p14="http://schemas.microsoft.com/office/powerpoint/2010/main" val="317297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08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Bit-Sliced Indexes</a:t>
            </a:r>
            <a:endParaRPr lang="en-US" sz="4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0800" y="1018716"/>
            <a:ext cx="11291887" cy="5314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400" i="1" dirty="0">
              <a:ea typeface="ＭＳ Ｐゴシック" panose="020B0600070205080204" pitchFamily="34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670799" y="915245"/>
            <a:ext cx="11291887" cy="5695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zh-CN" sz="2400" dirty="0" smtClean="0"/>
              <a:t>A bitmap index on the </a:t>
            </a:r>
            <a:r>
              <a:rPr lang="en-US" altLang="zh-CN" sz="2400" b="1" i="1" dirty="0" smtClean="0"/>
              <a:t>“bit-level representation” </a:t>
            </a:r>
            <a:r>
              <a:rPr lang="en-US" altLang="zh-CN" sz="2400" dirty="0" smtClean="0"/>
              <a:t>of the column values.</a:t>
            </a:r>
          </a:p>
          <a:p>
            <a:pPr>
              <a:spcAft>
                <a:spcPts val="1200"/>
              </a:spcAft>
            </a:pPr>
            <a:r>
              <a:rPr lang="en-US" altLang="zh-CN" sz="2400" dirty="0"/>
              <a:t>C</a:t>
            </a:r>
            <a:r>
              <a:rPr lang="en-US" altLang="zh-CN" sz="2400" dirty="0" smtClean="0"/>
              <a:t>onsider a SALES table which contains rows for all sales made in last month.</a:t>
            </a:r>
          </a:p>
          <a:p>
            <a:pPr>
              <a:spcAft>
                <a:spcPts val="1200"/>
              </a:spcAft>
            </a:pPr>
            <a:r>
              <a:rPr lang="en-US" altLang="zh-CN" sz="2400" dirty="0" smtClean="0"/>
              <a:t>We will build  a bit sliced index on the “</a:t>
            </a:r>
            <a:r>
              <a:rPr lang="en-US" altLang="zh-CN" sz="2400" dirty="0" err="1" smtClean="0"/>
              <a:t>Rupees_amount</a:t>
            </a:r>
            <a:r>
              <a:rPr lang="en-US" altLang="zh-CN" sz="2400" dirty="0" smtClean="0"/>
              <a:t>” </a:t>
            </a:r>
          </a:p>
          <a:p>
            <a:pPr>
              <a:spcAft>
                <a:spcPts val="1200"/>
              </a:spcAft>
            </a:pPr>
            <a:r>
              <a:rPr lang="en-US" altLang="zh-CN" sz="2400" dirty="0" smtClean="0"/>
              <a:t>Interpret each amount in term of N+1 bits. </a:t>
            </a:r>
          </a:p>
          <a:p>
            <a:pPr>
              <a:spcAft>
                <a:spcPts val="1200"/>
              </a:spcAft>
            </a:pPr>
            <a:r>
              <a:rPr lang="en-US" altLang="zh-CN" sz="2400" dirty="0" smtClean="0"/>
              <a:t>A function </a:t>
            </a:r>
            <a:r>
              <a:rPr lang="en-US" altLang="zh-CN" sz="2400" b="1" dirty="0" smtClean="0"/>
              <a:t>D(</a:t>
            </a:r>
            <a:r>
              <a:rPr lang="en-US" altLang="zh-CN" sz="2400" b="1" dirty="0" err="1" smtClean="0"/>
              <a:t>n,i</a:t>
            </a:r>
            <a:r>
              <a:rPr lang="en-US" altLang="zh-CN" sz="2400" b="1" dirty="0" smtClean="0"/>
              <a:t>) </a:t>
            </a:r>
            <a:r>
              <a:rPr lang="en-US" altLang="zh-CN" sz="2400" dirty="0" smtClean="0"/>
              <a:t>is defined for a row number </a:t>
            </a:r>
            <a:r>
              <a:rPr lang="en-US" altLang="zh-CN" sz="2400" b="1" dirty="0" smtClean="0"/>
              <a:t>n </a:t>
            </a:r>
            <a:r>
              <a:rPr lang="en-US" altLang="zh-CN" sz="2400" dirty="0" smtClean="0"/>
              <a:t>in the table:</a:t>
            </a:r>
          </a:p>
          <a:p>
            <a:pPr lvl="1">
              <a:spcAft>
                <a:spcPts val="1200"/>
              </a:spcAft>
            </a:pPr>
            <a:r>
              <a:rPr lang="en-US" altLang="zh-CN" b="1" dirty="0" smtClean="0"/>
              <a:t>D(n, 0) = 1 if the 1</a:t>
            </a:r>
            <a:r>
              <a:rPr lang="en-US" altLang="zh-CN" b="1" baseline="30000" dirty="0" smtClean="0"/>
              <a:t>st</a:t>
            </a:r>
            <a:r>
              <a:rPr lang="en-US" altLang="zh-CN" b="1" dirty="0" smtClean="0"/>
              <a:t> (LSB) bit for “</a:t>
            </a:r>
            <a:r>
              <a:rPr lang="en-US" altLang="zh-CN" b="1" dirty="0" err="1" smtClean="0"/>
              <a:t>Rupees_amount</a:t>
            </a:r>
            <a:r>
              <a:rPr lang="en-US" altLang="zh-CN" b="1" dirty="0" smtClean="0"/>
              <a:t>” in row number n is on.</a:t>
            </a:r>
          </a:p>
          <a:p>
            <a:pPr lvl="1">
              <a:spcAft>
                <a:spcPts val="1200"/>
              </a:spcAft>
            </a:pPr>
            <a:r>
              <a:rPr lang="en-US" altLang="zh-CN" b="1" dirty="0" smtClean="0"/>
              <a:t>D(n, 1) = 1 if the 2</a:t>
            </a:r>
            <a:r>
              <a:rPr lang="en-US" altLang="zh-CN" b="1" baseline="30000" dirty="0" smtClean="0"/>
              <a:t>nd</a:t>
            </a:r>
            <a:r>
              <a:rPr lang="en-US" altLang="zh-CN" b="1" dirty="0" smtClean="0"/>
              <a:t> bit for “</a:t>
            </a:r>
            <a:r>
              <a:rPr lang="en-US" altLang="zh-CN" b="1" dirty="0" err="1" smtClean="0"/>
              <a:t>Rupees_amount</a:t>
            </a:r>
            <a:r>
              <a:rPr lang="en-US" altLang="zh-CN" b="1" dirty="0" smtClean="0"/>
              <a:t>” in row number n is on.</a:t>
            </a:r>
          </a:p>
          <a:p>
            <a:pPr lvl="1">
              <a:spcAft>
                <a:spcPts val="1200"/>
              </a:spcAft>
            </a:pPr>
            <a:r>
              <a:rPr lang="en-US" altLang="zh-CN" b="1" dirty="0" smtClean="0"/>
              <a:t>…</a:t>
            </a:r>
          </a:p>
          <a:p>
            <a:pPr lvl="1">
              <a:spcAft>
                <a:spcPts val="1200"/>
              </a:spcAft>
            </a:pPr>
            <a:r>
              <a:rPr lang="en-US" altLang="zh-CN" b="1" dirty="0" smtClean="0"/>
              <a:t>D(n</a:t>
            </a:r>
            <a:r>
              <a:rPr lang="en-US" altLang="zh-CN" b="1" dirty="0"/>
              <a:t>, </a:t>
            </a:r>
            <a:r>
              <a:rPr lang="en-US" altLang="zh-CN" b="1" dirty="0" err="1"/>
              <a:t>i</a:t>
            </a:r>
            <a:r>
              <a:rPr lang="en-US" altLang="zh-CN" b="1" dirty="0"/>
              <a:t>) = 1 if the </a:t>
            </a:r>
            <a:r>
              <a:rPr lang="en-US" altLang="zh-CN" b="1" dirty="0" err="1" smtClean="0"/>
              <a:t>i</a:t>
            </a:r>
            <a:r>
              <a:rPr lang="en-US" altLang="zh-CN" b="1" baseline="30000" dirty="0" err="1" smtClean="0"/>
              <a:t>th</a:t>
            </a:r>
            <a:r>
              <a:rPr lang="en-US" altLang="zh-CN" b="1" dirty="0" smtClean="0"/>
              <a:t> bit </a:t>
            </a:r>
            <a:r>
              <a:rPr lang="en-US" altLang="zh-CN" b="1" dirty="0"/>
              <a:t>for “</a:t>
            </a:r>
            <a:r>
              <a:rPr lang="en-US" altLang="zh-CN" b="1" dirty="0" err="1"/>
              <a:t>Rupees_amount</a:t>
            </a:r>
            <a:r>
              <a:rPr lang="en-US" altLang="zh-CN" b="1" dirty="0" smtClean="0"/>
              <a:t>” in </a:t>
            </a:r>
            <a:r>
              <a:rPr lang="en-US" altLang="zh-CN" b="1" dirty="0"/>
              <a:t>row number n is on. </a:t>
            </a:r>
          </a:p>
          <a:p>
            <a:pPr lvl="1">
              <a:spcAft>
                <a:spcPts val="1200"/>
              </a:spcAft>
            </a:pPr>
            <a:endParaRPr lang="en-US" altLang="zh-CN" sz="2000" b="1" dirty="0" smtClean="0"/>
          </a:p>
          <a:p>
            <a:pPr marL="0" indent="0">
              <a:spcAft>
                <a:spcPts val="1200"/>
              </a:spcAft>
              <a:buNone/>
            </a:pPr>
            <a:endParaRPr lang="en-US" alt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74764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08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Bit-Sliced Indexes</a:t>
            </a:r>
            <a:endParaRPr lang="en-US" sz="4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0800" y="1018716"/>
            <a:ext cx="11291887" cy="5314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400" i="1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6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340598"/>
              </p:ext>
            </p:extLst>
          </p:nvPr>
        </p:nvGraphicFramePr>
        <p:xfrm>
          <a:off x="3807822" y="1432560"/>
          <a:ext cx="3581400" cy="324866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xmlns="" val="2236003646"/>
                    </a:ext>
                  </a:extLst>
                </a:gridCol>
              </a:tblGrid>
              <a:tr h="546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0   1   0   1   0   1   0   1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9990130"/>
                  </a:ext>
                </a:extLst>
              </a:tr>
              <a:tr h="546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1   1   1   1   0   0   0   1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9963811"/>
                  </a:ext>
                </a:extLst>
              </a:tr>
              <a:tr h="546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0   0   0   1   1   0   0   0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1566507"/>
                  </a:ext>
                </a:extLst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1   1   1   1   0   0   0   0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1441953"/>
                  </a:ext>
                </a:extLst>
              </a:tr>
              <a:tr h="546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0   0   0   1   1   1   0   0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3236382"/>
                  </a:ext>
                </a:extLst>
              </a:tr>
              <a:tr h="546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0   0   0   0   0   0   1   1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4426364"/>
                  </a:ext>
                </a:extLst>
              </a:tr>
            </a:tbl>
          </a:graphicData>
        </a:graphic>
      </p:graphicFrame>
      <p:sp>
        <p:nvSpPr>
          <p:cNvPr id="7" name="Text Box 32"/>
          <p:cNvSpPr txBox="1">
            <a:spLocks noChangeArrowheads="1"/>
          </p:cNvSpPr>
          <p:nvPr/>
        </p:nvSpPr>
        <p:spPr bwMode="auto">
          <a:xfrm>
            <a:off x="3166472" y="4134485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+mj-lt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latin typeface="+mj-lt"/>
                <a:ea typeface="宋体" panose="02010600030101010101" pitchFamily="2" charset="-122"/>
              </a:rPr>
              <a:t>B</a:t>
            </a:r>
            <a:r>
              <a:rPr lang="en-US" altLang="zh-CN" sz="2400" b="1" baseline="-25000">
                <a:latin typeface="+mj-lt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3242672" y="3677285"/>
            <a:ext cx="4748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+mj-lt"/>
                <a:ea typeface="宋体" panose="02010600030101010101" pitchFamily="2" charset="-122"/>
              </a:rPr>
              <a:t>B</a:t>
            </a:r>
            <a:r>
              <a:rPr lang="en-US" altLang="zh-CN" sz="2400" b="1" baseline="-25000" dirty="0">
                <a:latin typeface="+mj-lt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9" name="Line 38"/>
          <p:cNvSpPr>
            <a:spLocks noChangeShapeType="1"/>
          </p:cNvSpPr>
          <p:nvPr/>
        </p:nvSpPr>
        <p:spPr bwMode="auto">
          <a:xfrm>
            <a:off x="7389222" y="173736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b="1">
              <a:latin typeface="+mj-lt"/>
            </a:endParaRPr>
          </a:p>
        </p:txBody>
      </p:sp>
      <p:sp>
        <p:nvSpPr>
          <p:cNvPr id="10" name="Text Box 39"/>
          <p:cNvSpPr txBox="1">
            <a:spLocks noChangeArrowheads="1"/>
          </p:cNvSpPr>
          <p:nvPr/>
        </p:nvSpPr>
        <p:spPr bwMode="auto">
          <a:xfrm>
            <a:off x="7770222" y="1508760"/>
            <a:ext cx="13612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+mj-lt"/>
                <a:ea typeface="宋体" panose="02010600030101010101" pitchFamily="2" charset="-122"/>
              </a:rPr>
              <a:t>bit-slice</a:t>
            </a:r>
          </a:p>
        </p:txBody>
      </p: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1395147" y="5404189"/>
            <a:ext cx="906690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+mj-lt"/>
                <a:ea typeface="宋体" panose="02010600030101010101" pitchFamily="2" charset="-122"/>
              </a:rPr>
              <a:t>   </a:t>
            </a:r>
            <a:r>
              <a:rPr lang="en-US" altLang="zh-CN" sz="2400" b="1" dirty="0" err="1" smtClean="0">
                <a:latin typeface="+mj-lt"/>
                <a:ea typeface="宋体" panose="02010600030101010101" pitchFamily="2" charset="-122"/>
              </a:rPr>
              <a:t>B</a:t>
            </a:r>
            <a:r>
              <a:rPr lang="en-US" altLang="zh-CN" sz="2400" b="1" baseline="-25000" dirty="0" err="1" smtClean="0">
                <a:latin typeface="+mj-lt"/>
                <a:ea typeface="宋体" panose="02010600030101010101" pitchFamily="2" charset="-122"/>
              </a:rPr>
              <a:t>nn</a:t>
            </a:r>
            <a:r>
              <a:rPr lang="en-US" altLang="zh-CN" sz="2400" dirty="0" smtClean="0">
                <a:latin typeface="+mj-lt"/>
                <a:ea typeface="宋体" panose="02010600030101010101" pitchFamily="2" charset="-122"/>
              </a:rPr>
              <a:t>:   bitmap representing set of rows non null values </a:t>
            </a:r>
          </a:p>
          <a:p>
            <a:r>
              <a:rPr lang="en-US" altLang="zh-CN" sz="2400" dirty="0" smtClean="0">
                <a:latin typeface="+mj-lt"/>
                <a:ea typeface="宋体" panose="02010600030101010101" pitchFamily="2" charset="-122"/>
              </a:rPr>
              <a:t>            in the indexed column;</a:t>
            </a:r>
          </a:p>
          <a:p>
            <a:r>
              <a:rPr lang="en-US" altLang="zh-CN" sz="2400" dirty="0" smtClean="0">
                <a:latin typeface="+mj-lt"/>
                <a:ea typeface="宋体" panose="02010600030101010101" pitchFamily="2" charset="-122"/>
              </a:rPr>
              <a:t>We can have a different Existence Bitmap in addition to </a:t>
            </a:r>
            <a:r>
              <a:rPr lang="en-US" altLang="zh-CN" sz="2400" b="1" dirty="0" err="1" smtClean="0">
                <a:latin typeface="+mj-lt"/>
                <a:ea typeface="宋体" panose="02010600030101010101" pitchFamily="2" charset="-122"/>
              </a:rPr>
              <a:t>B</a:t>
            </a:r>
            <a:r>
              <a:rPr lang="en-US" altLang="zh-CN" sz="2400" b="1" baseline="-25000" dirty="0" err="1" smtClean="0">
                <a:latin typeface="+mj-lt"/>
                <a:ea typeface="宋体" panose="02010600030101010101" pitchFamily="2" charset="-122"/>
              </a:rPr>
              <a:t>nn</a:t>
            </a:r>
            <a:endParaRPr lang="en-US" altLang="zh-CN" sz="2400" b="1" baseline="-25000" dirty="0"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12" name="Text Box 41"/>
          <p:cNvSpPr txBox="1">
            <a:spLocks noChangeArrowheads="1"/>
          </p:cNvSpPr>
          <p:nvPr/>
        </p:nvSpPr>
        <p:spPr bwMode="auto">
          <a:xfrm>
            <a:off x="2365090" y="4826932"/>
            <a:ext cx="51106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+mj-lt"/>
                <a:ea typeface="宋体" panose="02010600030101010101" pitchFamily="2" charset="-122"/>
              </a:rPr>
              <a:t>Col2: </a:t>
            </a:r>
            <a:r>
              <a:rPr lang="en-US" altLang="zh-CN" sz="2400" b="1" dirty="0" smtClean="0">
                <a:latin typeface="+mj-lt"/>
                <a:ea typeface="宋体" panose="02010600030101010101" pitchFamily="2" charset="-122"/>
              </a:rPr>
              <a:t>      20 52  20 62 10 </a:t>
            </a:r>
            <a:r>
              <a:rPr lang="en-US" altLang="zh-CN" sz="2400" b="1" dirty="0">
                <a:latin typeface="+mj-lt"/>
                <a:ea typeface="宋体" panose="02010600030101010101" pitchFamily="2" charset="-122"/>
              </a:rPr>
              <a:t>34  1  </a:t>
            </a:r>
            <a:r>
              <a:rPr lang="en-US" altLang="zh-CN" sz="2400" b="1" dirty="0" smtClean="0">
                <a:latin typeface="+mj-lt"/>
                <a:ea typeface="宋体" panose="02010600030101010101" pitchFamily="2" charset="-122"/>
              </a:rPr>
              <a:t>49</a:t>
            </a:r>
            <a:endParaRPr lang="en-US" altLang="zh-CN" sz="2400" b="1" dirty="0"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14" name="Text Box 42"/>
          <p:cNvSpPr txBox="1">
            <a:spLocks noChangeArrowheads="1"/>
          </p:cNvSpPr>
          <p:nvPr/>
        </p:nvSpPr>
        <p:spPr bwMode="auto">
          <a:xfrm>
            <a:off x="3242672" y="3108960"/>
            <a:ext cx="4748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+mj-lt"/>
                <a:ea typeface="宋体" panose="02010600030101010101" pitchFamily="2" charset="-122"/>
              </a:rPr>
              <a:t>B</a:t>
            </a:r>
            <a:r>
              <a:rPr lang="en-US" altLang="zh-CN" sz="2400" b="1" baseline="-25000">
                <a:latin typeface="+mj-lt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5" name="Text Box 43"/>
          <p:cNvSpPr txBox="1">
            <a:spLocks noChangeArrowheads="1"/>
          </p:cNvSpPr>
          <p:nvPr/>
        </p:nvSpPr>
        <p:spPr bwMode="auto">
          <a:xfrm>
            <a:off x="3242672" y="2499360"/>
            <a:ext cx="4748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+mj-lt"/>
                <a:ea typeface="宋体" panose="02010600030101010101" pitchFamily="2" charset="-122"/>
              </a:rPr>
              <a:t>B</a:t>
            </a:r>
            <a:r>
              <a:rPr lang="en-US" altLang="zh-CN" sz="2400" b="1" baseline="-25000">
                <a:latin typeface="+mj-lt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3166472" y="1965960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+mj-lt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latin typeface="+mj-lt"/>
                <a:ea typeface="宋体" panose="02010600030101010101" pitchFamily="2" charset="-122"/>
              </a:rPr>
              <a:t>B</a:t>
            </a:r>
            <a:r>
              <a:rPr lang="en-US" altLang="zh-CN" sz="2400" b="1" baseline="-25000">
                <a:latin typeface="+mj-lt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3166472" y="1432560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+mj-lt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latin typeface="+mj-lt"/>
                <a:ea typeface="宋体" panose="02010600030101010101" pitchFamily="2" charset="-122"/>
              </a:rPr>
              <a:t>B</a:t>
            </a:r>
            <a:r>
              <a:rPr lang="en-US" altLang="zh-CN" sz="2400" b="1" baseline="-25000">
                <a:latin typeface="+mj-lt"/>
                <a:ea typeface="宋体" panose="02010600030101010101" pitchFamily="2" charset="-122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522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08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Bit-Sliced Indexes</a:t>
            </a:r>
            <a:endParaRPr lang="en-US" sz="4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0800" y="1018716"/>
            <a:ext cx="11291887" cy="5314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400" i="1" dirty="0">
              <a:ea typeface="ＭＳ Ｐゴシック" panose="020B0600070205080204" pitchFamily="34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670800" y="1306287"/>
            <a:ext cx="11291887" cy="4754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zh-CN" sz="2400" dirty="0" smtClean="0"/>
              <a:t>Now for each value of </a:t>
            </a:r>
            <a:r>
              <a:rPr lang="en-US" altLang="zh-CN" sz="2400" b="1" dirty="0" err="1" smtClean="0"/>
              <a:t>i</a:t>
            </a:r>
            <a:r>
              <a:rPr lang="en-US" altLang="zh-CN" sz="2400" b="1" dirty="0" smtClean="0"/>
              <a:t> = 0, 1,…. N. </a:t>
            </a:r>
          </a:p>
          <a:p>
            <a:pPr>
              <a:spcAft>
                <a:spcPts val="1200"/>
              </a:spcAft>
            </a:pPr>
            <a:r>
              <a:rPr lang="en-US" altLang="zh-CN" sz="2400" dirty="0" smtClean="0"/>
              <a:t>Such that D(n, 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) &gt; 0 for some row in the SALES table. </a:t>
            </a:r>
          </a:p>
          <a:p>
            <a:pPr>
              <a:spcAft>
                <a:spcPts val="1200"/>
              </a:spcAft>
            </a:pPr>
            <a:r>
              <a:rPr lang="en-US" altLang="zh-CN" sz="2400" dirty="0" smtClean="0"/>
              <a:t>We define </a:t>
            </a:r>
            <a:r>
              <a:rPr lang="en-US" altLang="zh-CN" sz="2400" b="1" dirty="0" smtClean="0"/>
              <a:t>Bitmap B</a:t>
            </a:r>
            <a:r>
              <a:rPr lang="en-US" altLang="zh-CN" sz="2400" b="1" baseline="-25000" dirty="0" smtClean="0"/>
              <a:t>i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whose </a:t>
            </a:r>
            <a:r>
              <a:rPr lang="en-US" altLang="zh-CN" sz="2400" b="1" dirty="0" smtClean="0"/>
              <a:t>n</a:t>
            </a:r>
            <a:r>
              <a:rPr lang="en-US" altLang="zh-CN" sz="2400" b="1" baseline="30000" dirty="0" smtClean="0"/>
              <a:t>th</a:t>
            </a:r>
            <a:r>
              <a:rPr lang="en-US" altLang="zh-CN" sz="2400" b="1" dirty="0" smtClean="0"/>
              <a:t> </a:t>
            </a:r>
            <a:r>
              <a:rPr lang="en-US" altLang="zh-CN" sz="2400" dirty="0" smtClean="0"/>
              <a:t> bit would contain </a:t>
            </a:r>
            <a:r>
              <a:rPr lang="en-US" altLang="zh-CN" sz="2400" b="1" dirty="0" smtClean="0"/>
              <a:t>D(n, </a:t>
            </a:r>
            <a:r>
              <a:rPr lang="en-US" altLang="zh-CN" sz="2400" b="1" dirty="0" err="1" smtClean="0"/>
              <a:t>i</a:t>
            </a:r>
            <a:r>
              <a:rPr lang="en-US" altLang="zh-CN" sz="2400" b="1" dirty="0" smtClean="0"/>
              <a:t>)</a:t>
            </a:r>
            <a:r>
              <a:rPr lang="en-US" altLang="zh-CN" sz="2400" dirty="0" smtClean="0"/>
              <a:t> </a:t>
            </a:r>
          </a:p>
          <a:p>
            <a:pPr>
              <a:spcAft>
                <a:spcPts val="1200"/>
              </a:spcAft>
            </a:pPr>
            <a:endParaRPr lang="en-US" altLang="zh-CN" sz="2400" b="1" dirty="0"/>
          </a:p>
          <a:p>
            <a:pPr>
              <a:spcAft>
                <a:spcPts val="1200"/>
              </a:spcAft>
            </a:pPr>
            <a:r>
              <a:rPr lang="en-US" altLang="zh-CN" sz="2400" dirty="0" smtClean="0"/>
              <a:t>If we consider each bit to be 1 Paisa; </a:t>
            </a:r>
          </a:p>
          <a:p>
            <a:pPr>
              <a:spcAft>
                <a:spcPts val="1200"/>
              </a:spcAft>
            </a:pPr>
            <a:r>
              <a:rPr lang="en-US" altLang="zh-CN" sz="2400" dirty="0" smtClean="0"/>
              <a:t>Then for just N = 25, we can represent up to </a:t>
            </a:r>
            <a:r>
              <a:rPr lang="en-US" altLang="zh-CN" sz="2400" dirty="0" err="1" smtClean="0"/>
              <a:t>Rs</a:t>
            </a:r>
            <a:r>
              <a:rPr lang="en-US" altLang="zh-CN" sz="2400" dirty="0" smtClean="0"/>
              <a:t> 3.35 Lakhs</a:t>
            </a:r>
          </a:p>
          <a:p>
            <a:pPr>
              <a:spcAft>
                <a:spcPts val="1200"/>
              </a:spcAft>
            </a:pPr>
            <a:r>
              <a:rPr lang="en-US" altLang="zh-CN" sz="2400" dirty="0" smtClean="0"/>
              <a:t>Much more than a typical transaction in a departmental stores.</a:t>
            </a:r>
          </a:p>
        </p:txBody>
      </p:sp>
    </p:spTree>
    <p:extLst>
      <p:ext uri="{BB962C8B-B14F-4D97-AF65-F5344CB8AC3E}">
        <p14:creationId xmlns:p14="http://schemas.microsoft.com/office/powerpoint/2010/main" val="248136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0800" y="1018716"/>
            <a:ext cx="11291887" cy="5314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400" i="1" dirty="0">
              <a:ea typeface="ＭＳ Ｐゴシック" panose="020B0600070205080204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3862" y="2700887"/>
            <a:ext cx="105025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sz="3200" b="1" u="sng" dirty="0">
                <a:solidFill>
                  <a:srgbClr val="7030A0"/>
                </a:solidFill>
              </a:rPr>
              <a:t>Question: </a:t>
            </a:r>
            <a:r>
              <a:rPr lang="en-US" altLang="zh-CN" sz="3200" b="1" dirty="0">
                <a:solidFill>
                  <a:srgbClr val="7030A0"/>
                </a:solidFill>
              </a:rPr>
              <a:t>Compare bit-sliced 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against a traditional </a:t>
            </a:r>
            <a:r>
              <a:rPr lang="en-US" altLang="zh-CN" sz="3200" b="1" dirty="0">
                <a:solidFill>
                  <a:srgbClr val="7030A0"/>
                </a:solidFill>
              </a:rPr>
              <a:t>bitmap index for “</a:t>
            </a:r>
            <a:r>
              <a:rPr lang="en-US" altLang="zh-CN" sz="3200" b="1" dirty="0" err="1">
                <a:solidFill>
                  <a:srgbClr val="7030A0"/>
                </a:solidFill>
              </a:rPr>
              <a:t>Rupees_amount</a:t>
            </a:r>
            <a:r>
              <a:rPr lang="en-US" altLang="zh-CN" sz="3200" b="1" dirty="0">
                <a:solidFill>
                  <a:srgbClr val="7030A0"/>
                </a:solidFill>
              </a:rPr>
              <a:t>”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9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0799" y="112462"/>
            <a:ext cx="10889829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Using Indexes for Aggregation</a:t>
            </a:r>
            <a:endParaRPr lang="en-US" sz="4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0800" y="1018716"/>
            <a:ext cx="11291887" cy="5314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400" i="1" dirty="0">
              <a:ea typeface="ＭＳ Ｐゴシック" panose="020B0600070205080204" pitchFamily="34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670800" y="1449979"/>
            <a:ext cx="11291887" cy="1058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zh-CN" sz="2400" b="1" dirty="0" smtClean="0">
                <a:solidFill>
                  <a:srgbClr val="0070C0"/>
                </a:solidFill>
              </a:rPr>
              <a:t>SALES table: 100 Million rows; Each row 200 bytes; </a:t>
            </a:r>
          </a:p>
          <a:p>
            <a:pPr>
              <a:spcAft>
                <a:spcPts val="1200"/>
              </a:spcAft>
            </a:pPr>
            <a:r>
              <a:rPr lang="en-US" altLang="zh-CN" sz="2400" b="1" dirty="0" smtClean="0">
                <a:solidFill>
                  <a:srgbClr val="0070C0"/>
                </a:solidFill>
              </a:rPr>
              <a:t>File blocking factor = 20;  Size of Page/disk block = 4000 Bytes  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241" y="2754684"/>
            <a:ext cx="105025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u="sng" dirty="0" smtClean="0">
                <a:solidFill>
                  <a:srgbClr val="7030A0"/>
                </a:solidFill>
              </a:rPr>
              <a:t>Query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: </a:t>
            </a:r>
            <a:r>
              <a:rPr lang="en-US" altLang="zh-CN" sz="3200" b="1" dirty="0">
                <a:solidFill>
                  <a:srgbClr val="7030A0"/>
                </a:solidFill>
              </a:rPr>
              <a:t>Select 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SUM(</a:t>
            </a:r>
            <a:r>
              <a:rPr lang="en-US" altLang="zh-CN" sz="3200" b="1" dirty="0" err="1" smtClean="0">
                <a:solidFill>
                  <a:srgbClr val="7030A0"/>
                </a:solidFill>
              </a:rPr>
              <a:t>Rupee_amount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) </a:t>
            </a:r>
            <a:r>
              <a:rPr lang="en-US" altLang="zh-CN" sz="3200" b="1" dirty="0">
                <a:solidFill>
                  <a:srgbClr val="7030A0"/>
                </a:solidFill>
              </a:rPr>
              <a:t>From 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SALES </a:t>
            </a:r>
            <a:r>
              <a:rPr lang="en-US" altLang="zh-CN" sz="3200" b="1" dirty="0">
                <a:solidFill>
                  <a:srgbClr val="7030A0"/>
                </a:solidFill>
              </a:rPr>
              <a:t>Where condition</a:t>
            </a:r>
            <a:endParaRPr lang="en-US" altLang="zh-CN" sz="1600" b="1" dirty="0">
              <a:solidFill>
                <a:srgbClr val="7030A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2241" y="4088674"/>
            <a:ext cx="11200446" cy="25013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zh-CN" sz="2400" b="1" dirty="0" smtClean="0">
                <a:solidFill>
                  <a:srgbClr val="0070C0"/>
                </a:solidFill>
              </a:rPr>
              <a:t>Assume the following: </a:t>
            </a:r>
          </a:p>
          <a:p>
            <a:pPr>
              <a:spcAft>
                <a:spcPts val="1200"/>
              </a:spcAft>
            </a:pPr>
            <a:r>
              <a:rPr lang="en-US" altLang="zh-CN" sz="2400" b="1" dirty="0" smtClean="0">
                <a:solidFill>
                  <a:srgbClr val="0070C0"/>
                </a:solidFill>
              </a:rPr>
              <a:t>The Where condition returns 2,000,000 rows.</a:t>
            </a:r>
          </a:p>
          <a:p>
            <a:pPr>
              <a:spcAft>
                <a:spcPts val="1200"/>
              </a:spcAft>
            </a:pPr>
            <a:r>
              <a:rPr lang="en-US" altLang="zh-CN" sz="2400" b="1" dirty="0" smtClean="0">
                <a:solidFill>
                  <a:srgbClr val="0070C0"/>
                </a:solidFill>
              </a:rPr>
              <a:t>These are uniformly distributed and have already been determined.</a:t>
            </a:r>
          </a:p>
          <a:p>
            <a:pPr>
              <a:spcAft>
                <a:spcPts val="1200"/>
              </a:spcAft>
            </a:pPr>
            <a:r>
              <a:rPr lang="en-US" altLang="zh-CN" sz="2400" b="1" dirty="0" smtClean="0">
                <a:solidFill>
                  <a:srgbClr val="0070C0"/>
                </a:solidFill>
              </a:rPr>
              <a:t> B</a:t>
            </a:r>
            <a:r>
              <a:rPr lang="en-US" altLang="zh-CN" sz="2400" b="1" baseline="-25000" dirty="0" smtClean="0">
                <a:solidFill>
                  <a:srgbClr val="0070C0"/>
                </a:solidFill>
              </a:rPr>
              <a:t>f  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 denotes a bitmap of this result set. We can assume it to be in Main Mem (about 12 Mb in size)</a:t>
            </a:r>
            <a:endParaRPr lang="en-US" altLang="zh-CN" sz="2400" b="1" baseline="-250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1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0799" y="112462"/>
            <a:ext cx="10889829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Direct Access for Aggregation</a:t>
            </a:r>
            <a:endParaRPr lang="en-US" sz="4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0800" y="1018716"/>
            <a:ext cx="11291887" cy="5314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400" i="1" dirty="0">
              <a:ea typeface="ＭＳ Ｐゴシック" panose="020B0600070205080204" pitchFamily="34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670799" y="1175659"/>
            <a:ext cx="11291887" cy="1058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zh-CN" sz="2400" b="1" dirty="0" smtClean="0">
                <a:solidFill>
                  <a:srgbClr val="0070C0"/>
                </a:solidFill>
              </a:rPr>
              <a:t>Query Plan 1:</a:t>
            </a:r>
          </a:p>
          <a:p>
            <a:pPr>
              <a:spcAft>
                <a:spcPts val="1200"/>
              </a:spcAft>
            </a:pPr>
            <a:r>
              <a:rPr lang="en-US" altLang="zh-CN" sz="2400" b="1" dirty="0" smtClean="0">
                <a:solidFill>
                  <a:srgbClr val="0070C0"/>
                </a:solidFill>
              </a:rPr>
              <a:t>Direct access to the table to calculate the SUM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75302" y="2664848"/>
            <a:ext cx="11291887" cy="3459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zh-CN" sz="2400" dirty="0" smtClean="0"/>
              <a:t>Each disk page contains 20 rows</a:t>
            </a:r>
          </a:p>
          <a:p>
            <a:pPr>
              <a:spcAft>
                <a:spcPts val="1200"/>
              </a:spcAft>
            </a:pPr>
            <a:r>
              <a:rPr lang="en-US" altLang="zh-CN" sz="2400" dirty="0" smtClean="0"/>
              <a:t>Total number of pages in the file = 5,000,000</a:t>
            </a:r>
          </a:p>
          <a:p>
            <a:pPr>
              <a:spcAft>
                <a:spcPts val="1200"/>
              </a:spcAft>
            </a:pPr>
            <a:r>
              <a:rPr lang="en-US" altLang="zh-CN" sz="2400" dirty="0" smtClean="0"/>
              <a:t>Result set is about 1/50 of the rows in the table. </a:t>
            </a:r>
          </a:p>
          <a:p>
            <a:pPr>
              <a:spcAft>
                <a:spcPts val="1200"/>
              </a:spcAft>
            </a:pPr>
            <a:r>
              <a:rPr lang="en-US" altLang="zh-CN" sz="2400" dirty="0" smtClean="0"/>
              <a:t>We will loop through the B</a:t>
            </a:r>
            <a:r>
              <a:rPr lang="en-US" altLang="zh-CN" sz="2400" baseline="-25000" dirty="0" smtClean="0"/>
              <a:t>f </a:t>
            </a:r>
            <a:r>
              <a:rPr lang="en-US" altLang="zh-CN" sz="2400" dirty="0" smtClean="0"/>
              <a:t> and retrieve “</a:t>
            </a:r>
            <a:r>
              <a:rPr lang="en-US" altLang="zh-CN" sz="2400" dirty="0" err="1" smtClean="0"/>
              <a:t>Rupees_amount</a:t>
            </a:r>
            <a:r>
              <a:rPr lang="en-US" altLang="zh-CN" sz="2400" dirty="0" smtClean="0"/>
              <a:t>” from all the rows spread across 5,000,000 pages. </a:t>
            </a:r>
          </a:p>
          <a:p>
            <a:pPr>
              <a:spcAft>
                <a:spcPts val="1200"/>
              </a:spcAft>
            </a:pPr>
            <a:r>
              <a:rPr lang="en-US" altLang="zh-CN" sz="2400" dirty="0" smtClean="0"/>
              <a:t>Under uniform distribution,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we can expect to get about 0.4 records per page, in other words need to read about 2,000,000 pages.</a:t>
            </a:r>
          </a:p>
        </p:txBody>
      </p:sp>
    </p:spTree>
    <p:extLst>
      <p:ext uri="{BB962C8B-B14F-4D97-AF65-F5344CB8AC3E}">
        <p14:creationId xmlns:p14="http://schemas.microsoft.com/office/powerpoint/2010/main" val="104002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0799" y="112462"/>
            <a:ext cx="10889829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Projection Index for Aggregation</a:t>
            </a:r>
            <a:endParaRPr lang="en-US" sz="4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0800" y="1018716"/>
            <a:ext cx="11291887" cy="5314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400" i="1" dirty="0">
              <a:ea typeface="ＭＳ Ｐゴシック" panose="020B0600070205080204" pitchFamily="34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670799" y="1175659"/>
            <a:ext cx="11291887" cy="1058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zh-CN" sz="2400" b="1" dirty="0" smtClean="0">
                <a:solidFill>
                  <a:srgbClr val="0070C0"/>
                </a:solidFill>
              </a:rPr>
              <a:t>Query Plan 2:</a:t>
            </a:r>
          </a:p>
          <a:p>
            <a:pPr>
              <a:spcAft>
                <a:spcPts val="1200"/>
              </a:spcAft>
            </a:pPr>
            <a:r>
              <a:rPr lang="en-US" altLang="zh-CN" sz="2400" b="1" dirty="0" smtClean="0">
                <a:solidFill>
                  <a:srgbClr val="0070C0"/>
                </a:solidFill>
              </a:rPr>
              <a:t>Use a Projection on “</a:t>
            </a:r>
            <a:r>
              <a:rPr lang="en-US" altLang="zh-CN" sz="2400" b="1" dirty="0" err="1" smtClean="0">
                <a:solidFill>
                  <a:srgbClr val="0070C0"/>
                </a:solidFill>
              </a:rPr>
              <a:t>Rupees_Amount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”; Column width = 4Bytes.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70799" y="2743200"/>
            <a:ext cx="11291887" cy="3747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zh-CN" sz="2400" dirty="0" smtClean="0"/>
              <a:t>Each disk page contains 4000/4 = 1000 values of the “</a:t>
            </a:r>
            <a:r>
              <a:rPr lang="en-US" altLang="zh-CN" sz="2400" dirty="0" err="1" smtClean="0"/>
              <a:t>Rupees_Amount</a:t>
            </a:r>
            <a:r>
              <a:rPr lang="en-US" altLang="zh-CN" sz="2400" dirty="0" smtClean="0"/>
              <a:t>” </a:t>
            </a:r>
          </a:p>
          <a:p>
            <a:pPr>
              <a:spcAft>
                <a:spcPts val="1200"/>
              </a:spcAft>
            </a:pPr>
            <a:r>
              <a:rPr lang="en-US" altLang="zh-CN" sz="2400" dirty="0" smtClean="0"/>
              <a:t>Total number of pages in the index file = 100,000</a:t>
            </a:r>
          </a:p>
          <a:p>
            <a:pPr>
              <a:spcAft>
                <a:spcPts val="1200"/>
              </a:spcAft>
            </a:pPr>
            <a:r>
              <a:rPr lang="en-US" altLang="zh-CN" sz="2400" dirty="0" smtClean="0"/>
              <a:t>Result set is about 1/50 of the rows in the SALES table. </a:t>
            </a:r>
          </a:p>
          <a:p>
            <a:pPr>
              <a:spcAft>
                <a:spcPts val="1200"/>
              </a:spcAft>
            </a:pPr>
            <a:r>
              <a:rPr lang="en-US" altLang="zh-CN" sz="2400" dirty="0" smtClean="0"/>
              <a:t>We will loop through the B</a:t>
            </a:r>
            <a:r>
              <a:rPr lang="en-US" altLang="zh-CN" sz="2400" baseline="-25000" dirty="0" smtClean="0"/>
              <a:t>f </a:t>
            </a:r>
            <a:r>
              <a:rPr lang="en-US" altLang="zh-CN" sz="2400" dirty="0" smtClean="0"/>
              <a:t> and retrieve “</a:t>
            </a:r>
            <a:r>
              <a:rPr lang="en-US" altLang="zh-CN" sz="2400" dirty="0" err="1" smtClean="0"/>
              <a:t>Rupees_amount</a:t>
            </a:r>
            <a:r>
              <a:rPr lang="en-US" altLang="zh-CN" sz="2400" dirty="0" smtClean="0"/>
              <a:t>” from all the rows spread across 100,000 pages. </a:t>
            </a:r>
          </a:p>
          <a:p>
            <a:pPr>
              <a:spcAft>
                <a:spcPts val="1200"/>
              </a:spcAft>
            </a:pPr>
            <a:r>
              <a:rPr lang="en-US" altLang="zh-CN" sz="2400" dirty="0" smtClean="0"/>
              <a:t>Under uniform distribution,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we can expect to get 20 records in each page. Need to read all the 100,000 pages.  </a:t>
            </a:r>
          </a:p>
        </p:txBody>
      </p:sp>
    </p:spTree>
    <p:extLst>
      <p:ext uri="{BB962C8B-B14F-4D97-AF65-F5344CB8AC3E}">
        <p14:creationId xmlns:p14="http://schemas.microsoft.com/office/powerpoint/2010/main" val="287182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Duplicates in a B+ tree</a:t>
            </a:r>
            <a:endParaRPr lang="en-US" sz="4200" dirty="0"/>
          </a:p>
        </p:txBody>
      </p:sp>
      <p:graphicFrame>
        <p:nvGraphicFramePr>
          <p:cNvPr id="5" name="Group 13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01856296"/>
              </p:ext>
            </p:extLst>
          </p:nvPr>
        </p:nvGraphicFramePr>
        <p:xfrm>
          <a:off x="838198" y="2692855"/>
          <a:ext cx="5044811" cy="518160"/>
        </p:xfrm>
        <a:graphic>
          <a:graphicData uri="http://schemas.openxmlformats.org/drawingml/2006/table">
            <a:tbl>
              <a:tblPr/>
              <a:tblGrid>
                <a:gridCol w="297126">
                  <a:extLst>
                    <a:ext uri="{9D8B030D-6E8A-4147-A177-3AD203B41FA5}">
                      <a16:colId xmlns:a16="http://schemas.microsoft.com/office/drawing/2014/main" xmlns="" val="3684253572"/>
                    </a:ext>
                  </a:extLst>
                </a:gridCol>
                <a:gridCol w="1913659">
                  <a:extLst>
                    <a:ext uri="{9D8B030D-6E8A-4147-A177-3AD203B41FA5}">
                      <a16:colId xmlns:a16="http://schemas.microsoft.com/office/drawing/2014/main" xmlns="" val="111582348"/>
                    </a:ext>
                  </a:extLst>
                </a:gridCol>
                <a:gridCol w="297126">
                  <a:extLst>
                    <a:ext uri="{9D8B030D-6E8A-4147-A177-3AD203B41FA5}">
                      <a16:colId xmlns:a16="http://schemas.microsoft.com/office/drawing/2014/main" xmlns="" val="2790041525"/>
                    </a:ext>
                  </a:extLst>
                </a:gridCol>
                <a:gridCol w="2239774">
                  <a:extLst>
                    <a:ext uri="{9D8B030D-6E8A-4147-A177-3AD203B41FA5}">
                      <a16:colId xmlns:a16="http://schemas.microsoft.com/office/drawing/2014/main" xmlns="" val="693751320"/>
                    </a:ext>
                  </a:extLst>
                </a:gridCol>
                <a:gridCol w="297126">
                  <a:extLst>
                    <a:ext uri="{9D8B030D-6E8A-4147-A177-3AD203B41FA5}">
                      <a16:colId xmlns:a16="http://schemas.microsoft.com/office/drawing/2014/main" xmlns="" val="3847822177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MensFormals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MensJeans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44498170"/>
                  </a:ext>
                </a:extLst>
              </a:tr>
            </a:tbl>
          </a:graphicData>
        </a:graphic>
      </p:graphicFrame>
      <p:graphicFrame>
        <p:nvGraphicFramePr>
          <p:cNvPr id="8" name="Group 8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8319"/>
              </p:ext>
            </p:extLst>
          </p:nvPr>
        </p:nvGraphicFramePr>
        <p:xfrm>
          <a:off x="4740015" y="1321255"/>
          <a:ext cx="3352800" cy="518160"/>
        </p:xfrm>
        <a:graphic>
          <a:graphicData uri="http://schemas.openxmlformats.org/drawingml/2006/table">
            <a:tbl>
              <a:tblPr/>
              <a:tblGrid>
                <a:gridCol w="373063">
                  <a:extLst>
                    <a:ext uri="{9D8B030D-6E8A-4147-A177-3AD203B41FA5}">
                      <a16:colId xmlns:a16="http://schemas.microsoft.com/office/drawing/2014/main" xmlns="" val="2101761480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xmlns="" val="10516263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xmlns="" val="3791481761"/>
                    </a:ext>
                  </a:extLst>
                </a:gridCol>
                <a:gridCol w="1195387">
                  <a:extLst>
                    <a:ext uri="{9D8B030D-6E8A-4147-A177-3AD203B41FA5}">
                      <a16:colId xmlns:a16="http://schemas.microsoft.com/office/drawing/2014/main" xmlns="" val="356892324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xmlns="" val="2064814281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Mens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30630806"/>
                  </a:ext>
                </a:extLst>
              </a:tr>
            </a:tbl>
          </a:graphicData>
        </a:graphic>
      </p:graphicFrame>
      <p:sp>
        <p:nvSpPr>
          <p:cNvPr id="9" name="Line 86"/>
          <p:cNvSpPr>
            <a:spLocks noChangeShapeType="1"/>
          </p:cNvSpPr>
          <p:nvPr/>
        </p:nvSpPr>
        <p:spPr bwMode="auto">
          <a:xfrm flipH="1">
            <a:off x="3444615" y="1838780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" name="Group 1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370618"/>
              </p:ext>
            </p:extLst>
          </p:nvPr>
        </p:nvGraphicFramePr>
        <p:xfrm>
          <a:off x="5883011" y="3153230"/>
          <a:ext cx="5675815" cy="2829560"/>
        </p:xfrm>
        <a:graphic>
          <a:graphicData uri="http://schemas.openxmlformats.org/drawingml/2006/table">
            <a:tbl>
              <a:tblPr/>
              <a:tblGrid>
                <a:gridCol w="1335486">
                  <a:extLst>
                    <a:ext uri="{9D8B030D-6E8A-4147-A177-3AD203B41FA5}">
                      <a16:colId xmlns:a16="http://schemas.microsoft.com/office/drawing/2014/main" xmlns="" val="2901597641"/>
                    </a:ext>
                  </a:extLst>
                </a:gridCol>
                <a:gridCol w="2337101">
                  <a:extLst>
                    <a:ext uri="{9D8B030D-6E8A-4147-A177-3AD203B41FA5}">
                      <a16:colId xmlns:a16="http://schemas.microsoft.com/office/drawing/2014/main" xmlns="" val="2985907756"/>
                    </a:ext>
                  </a:extLst>
                </a:gridCol>
                <a:gridCol w="1001614">
                  <a:extLst>
                    <a:ext uri="{9D8B030D-6E8A-4147-A177-3AD203B41FA5}">
                      <a16:colId xmlns:a16="http://schemas.microsoft.com/office/drawing/2014/main" xmlns="" val="2521329520"/>
                    </a:ext>
                  </a:extLst>
                </a:gridCol>
                <a:gridCol w="1001614">
                  <a:extLst>
                    <a:ext uri="{9D8B030D-6E8A-4147-A177-3AD203B41FA5}">
                      <a16:colId xmlns:a16="http://schemas.microsoft.com/office/drawing/2014/main" xmlns="" val="1002847876"/>
                    </a:ext>
                  </a:extLst>
                </a:gridCol>
              </a:tblGrid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</a:rPr>
                        <a:t>R200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</a:rPr>
                        <a:t>Hugo Boss 2PC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</a:rPr>
                        <a:t>$600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74444504"/>
                  </a:ext>
                </a:extLst>
              </a:tr>
              <a:tr h="501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</a:rPr>
                        <a:t>R190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</a:rPr>
                        <a:t>Levis- Medium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</a:rPr>
                        <a:t>$50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24071283"/>
                  </a:ext>
                </a:extLst>
              </a:tr>
              <a:tr h="501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</a:rPr>
                        <a:t>R150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</a:rPr>
                        <a:t>Gap - Large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</a:rPr>
                        <a:t>$45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28773393"/>
                  </a:ext>
                </a:extLst>
              </a:tr>
              <a:tr h="501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2803159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9560907"/>
                  </a:ext>
                </a:extLst>
              </a:tr>
            </a:tbl>
          </a:graphicData>
        </a:graphic>
      </p:graphicFrame>
      <p:sp>
        <p:nvSpPr>
          <p:cNvPr id="11" name="Line 183"/>
          <p:cNvSpPr>
            <a:spLocks noChangeShapeType="1"/>
          </p:cNvSpPr>
          <p:nvPr/>
        </p:nvSpPr>
        <p:spPr bwMode="auto">
          <a:xfrm>
            <a:off x="2454015" y="3151597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84"/>
          <p:cNvSpPr>
            <a:spLocks noChangeShapeType="1"/>
          </p:cNvSpPr>
          <p:nvPr/>
        </p:nvSpPr>
        <p:spPr bwMode="auto">
          <a:xfrm>
            <a:off x="2454015" y="3608797"/>
            <a:ext cx="342899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85"/>
          <p:cNvSpPr>
            <a:spLocks noChangeShapeType="1"/>
          </p:cNvSpPr>
          <p:nvPr/>
        </p:nvSpPr>
        <p:spPr bwMode="auto">
          <a:xfrm>
            <a:off x="4168512" y="3150807"/>
            <a:ext cx="0" cy="153646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87"/>
          <p:cNvSpPr>
            <a:spLocks noChangeShapeType="1"/>
          </p:cNvSpPr>
          <p:nvPr/>
        </p:nvSpPr>
        <p:spPr bwMode="auto">
          <a:xfrm>
            <a:off x="4168512" y="4683281"/>
            <a:ext cx="145861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814253" y="2219780"/>
            <a:ext cx="1477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a typeface="宋体" panose="02010600030101010101" pitchFamily="2" charset="-122"/>
              </a:rPr>
              <a:t>Leaf Node</a:t>
            </a:r>
          </a:p>
        </p:txBody>
      </p:sp>
      <p:sp>
        <p:nvSpPr>
          <p:cNvPr id="16" name="Text Box 196"/>
          <p:cNvSpPr txBox="1">
            <a:spLocks noChangeArrowheads="1"/>
          </p:cNvSpPr>
          <p:nvPr/>
        </p:nvSpPr>
        <p:spPr bwMode="auto">
          <a:xfrm>
            <a:off x="2648936" y="3690439"/>
            <a:ext cx="70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ea typeface="宋体" panose="02010600030101010101" pitchFamily="2" charset="-122"/>
              </a:rPr>
              <a:t>RID</a:t>
            </a:r>
          </a:p>
        </p:txBody>
      </p:sp>
      <p:sp>
        <p:nvSpPr>
          <p:cNvPr id="27" name="Rectangle 26"/>
          <p:cNvSpPr>
            <a:spLocks noGrp="1" noChangeArrowheads="1"/>
          </p:cNvSpPr>
          <p:nvPr/>
        </p:nvSpPr>
        <p:spPr bwMode="auto">
          <a:xfrm>
            <a:off x="3077484" y="6238302"/>
            <a:ext cx="62101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000" dirty="0" smtClean="0">
                <a:solidFill>
                  <a:schemeClr val="tx1"/>
                </a:solidFill>
              </a:rPr>
              <a:t>Sales Table indexed on the Department column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5486400" y="3919039"/>
            <a:ext cx="294290" cy="1069585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2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0799" y="112462"/>
            <a:ext cx="10889829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Value-List Index for Aggregation</a:t>
            </a:r>
            <a:endParaRPr lang="en-US" sz="420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670798" y="1018716"/>
            <a:ext cx="11291887" cy="141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zh-CN" b="1" dirty="0" smtClean="0">
                <a:solidFill>
                  <a:srgbClr val="0070C0"/>
                </a:solidFill>
              </a:rPr>
              <a:t>Query Plan 3:</a:t>
            </a:r>
          </a:p>
          <a:p>
            <a:pPr>
              <a:spcAft>
                <a:spcPts val="1200"/>
              </a:spcAft>
            </a:pPr>
            <a:r>
              <a:rPr lang="en-US" altLang="zh-CN" b="1" dirty="0" smtClean="0">
                <a:solidFill>
                  <a:srgbClr val="0070C0"/>
                </a:solidFill>
              </a:rPr>
              <a:t>Use a Value-List index (Bitmap) on “</a:t>
            </a:r>
            <a:r>
              <a:rPr lang="en-US" altLang="zh-CN" b="1" dirty="0" err="1" smtClean="0">
                <a:solidFill>
                  <a:srgbClr val="0070C0"/>
                </a:solidFill>
              </a:rPr>
              <a:t>Rupees_Amount</a:t>
            </a:r>
            <a:r>
              <a:rPr lang="en-US" altLang="zh-CN" b="1" dirty="0" smtClean="0">
                <a:solidFill>
                  <a:srgbClr val="0070C0"/>
                </a:solidFill>
              </a:rPr>
              <a:t>”;</a:t>
            </a:r>
          </a:p>
          <a:p>
            <a:pPr marL="0" indent="0">
              <a:spcAft>
                <a:spcPts val="1200"/>
              </a:spcAft>
              <a:buNone/>
            </a:pPr>
            <a:endParaRPr lang="en-US" altLang="zh-CN" sz="2400" b="1" dirty="0" smtClean="0">
              <a:solidFill>
                <a:srgbClr val="0070C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88363" y="2672029"/>
            <a:ext cx="11291887" cy="38332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altLang="zh-CN" sz="2400" b="1" dirty="0" smtClean="0"/>
              <a:t>IF (COUNT(B</a:t>
            </a:r>
            <a:r>
              <a:rPr lang="en-US" altLang="zh-CN" sz="2400" b="1" baseline="-25000" dirty="0" smtClean="0"/>
              <a:t>f</a:t>
            </a:r>
            <a:r>
              <a:rPr lang="en-US" altLang="zh-CN" sz="2400" b="1" dirty="0" smtClean="0"/>
              <a:t> AND </a:t>
            </a:r>
            <a:r>
              <a:rPr lang="en-US" altLang="zh-CN" sz="2400" b="1" dirty="0" err="1" smtClean="0"/>
              <a:t>B</a:t>
            </a:r>
            <a:r>
              <a:rPr lang="en-US" altLang="zh-CN" sz="2400" b="1" baseline="-25000" dirty="0" err="1" smtClean="0"/>
              <a:t>nn</a:t>
            </a:r>
            <a:r>
              <a:rPr lang="en-US" altLang="zh-CN" sz="2400" b="1" dirty="0" smtClean="0"/>
              <a:t>) == 0)     </a:t>
            </a:r>
            <a:r>
              <a:rPr lang="en-US" altLang="zh-CN" sz="2000" b="1" dirty="0" smtClean="0"/>
              <a:t>/*All rows in the result set have NULL for rupees*/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400" b="1" dirty="0"/>
              <a:t>	</a:t>
            </a:r>
            <a:r>
              <a:rPr lang="en-US" altLang="zh-CN" sz="2400" b="1" dirty="0" smtClean="0"/>
              <a:t>Return NULL;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400" b="1" dirty="0" smtClean="0"/>
              <a:t>SUM = 0.0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400" b="1" dirty="0" smtClean="0"/>
              <a:t>For each non-null value v in the bitmap index of “</a:t>
            </a:r>
            <a:r>
              <a:rPr lang="en-US" altLang="zh-CN" sz="2400" b="1" dirty="0" err="1" smtClean="0"/>
              <a:t>Rupees_Amount</a:t>
            </a:r>
            <a:r>
              <a:rPr lang="en-US" altLang="zh-CN" sz="2400" b="1" dirty="0" smtClean="0"/>
              <a:t>”{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400" b="1" dirty="0" smtClean="0"/>
              <a:t>	Designate the set of rows with the value v as </a:t>
            </a:r>
            <a:r>
              <a:rPr lang="en-US" altLang="zh-CN" sz="2400" b="1" dirty="0" err="1" smtClean="0"/>
              <a:t>B</a:t>
            </a:r>
            <a:r>
              <a:rPr lang="en-US" altLang="zh-CN" sz="2400" b="1" baseline="-25000" dirty="0" err="1" smtClean="0"/>
              <a:t>v</a:t>
            </a:r>
            <a:endParaRPr lang="en-US" altLang="zh-CN" sz="2400" b="1" baseline="-250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400" b="1" dirty="0" smtClean="0"/>
              <a:t>	SUM += v</a:t>
            </a:r>
            <a:r>
              <a:rPr lang="en-US" altLang="zh-CN" sz="2400" b="1" dirty="0"/>
              <a:t>* COUNT(B</a:t>
            </a:r>
            <a:r>
              <a:rPr lang="en-US" altLang="zh-CN" sz="2400" b="1" baseline="-25000" dirty="0"/>
              <a:t>f</a:t>
            </a:r>
            <a:r>
              <a:rPr lang="en-US" altLang="zh-CN" sz="2400" b="1" dirty="0"/>
              <a:t> AND </a:t>
            </a:r>
            <a:r>
              <a:rPr lang="en-US" altLang="zh-CN" sz="2400" b="1" dirty="0" err="1" smtClean="0"/>
              <a:t>B</a:t>
            </a:r>
            <a:r>
              <a:rPr lang="en-US" altLang="zh-CN" sz="2400" b="1" baseline="-25000" dirty="0" err="1" smtClean="0"/>
              <a:t>v</a:t>
            </a:r>
            <a:r>
              <a:rPr lang="en-US" altLang="zh-CN" sz="2400" b="1" dirty="0" smtClean="0"/>
              <a:t>);	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400" b="1" dirty="0" smtClean="0"/>
              <a:t>}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400" b="1" dirty="0" smtClean="0"/>
              <a:t>Return SUM</a:t>
            </a:r>
          </a:p>
        </p:txBody>
      </p:sp>
    </p:spTree>
    <p:extLst>
      <p:ext uri="{BB962C8B-B14F-4D97-AF65-F5344CB8AC3E}">
        <p14:creationId xmlns:p14="http://schemas.microsoft.com/office/powerpoint/2010/main" val="70086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0799" y="112462"/>
            <a:ext cx="10889829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Value-List Index for Aggregation (1/3)</a:t>
            </a:r>
            <a:endParaRPr lang="en-US" sz="4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00113" y="999984"/>
            <a:ext cx="11291887" cy="29711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 smtClean="0"/>
              <a:t>IF (COUNT(B</a:t>
            </a:r>
            <a:r>
              <a:rPr lang="en-US" altLang="zh-CN" sz="2000" b="1" baseline="-25000" dirty="0" smtClean="0"/>
              <a:t>f</a:t>
            </a:r>
            <a:r>
              <a:rPr lang="en-US" altLang="zh-CN" sz="2000" b="1" dirty="0" smtClean="0"/>
              <a:t> AND </a:t>
            </a:r>
            <a:r>
              <a:rPr lang="en-US" altLang="zh-CN" sz="2000" b="1" dirty="0" err="1" smtClean="0"/>
              <a:t>B</a:t>
            </a:r>
            <a:r>
              <a:rPr lang="en-US" altLang="zh-CN" sz="2000" b="1" baseline="-25000" dirty="0" err="1" smtClean="0"/>
              <a:t>nn</a:t>
            </a:r>
            <a:r>
              <a:rPr lang="en-US" altLang="zh-CN" sz="2000" b="1" dirty="0" smtClean="0"/>
              <a:t>) == 0)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/>
              <a:t>	</a:t>
            </a:r>
            <a:r>
              <a:rPr lang="en-US" altLang="zh-CN" sz="2000" b="1" dirty="0" smtClean="0"/>
              <a:t>Return NULL;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 smtClean="0"/>
              <a:t>SUM = 0.0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 smtClean="0"/>
              <a:t>For each non-null value v in the index of “</a:t>
            </a:r>
            <a:r>
              <a:rPr lang="en-US" altLang="zh-CN" sz="2000" b="1" dirty="0" err="1" smtClean="0"/>
              <a:t>Rupees_Amount</a:t>
            </a:r>
            <a:r>
              <a:rPr lang="en-US" altLang="zh-CN" sz="2000" b="1" dirty="0" smtClean="0"/>
              <a:t>”{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 smtClean="0"/>
              <a:t>	Designate the set of rows with the value v as </a:t>
            </a:r>
            <a:r>
              <a:rPr lang="en-US" altLang="zh-CN" sz="2000" b="1" dirty="0" err="1" smtClean="0"/>
              <a:t>B</a:t>
            </a:r>
            <a:r>
              <a:rPr lang="en-US" altLang="zh-CN" sz="2000" b="1" baseline="-25000" dirty="0" err="1" smtClean="0"/>
              <a:t>v</a:t>
            </a:r>
            <a:endParaRPr lang="en-US" altLang="zh-CN" sz="2000" b="1" baseline="-250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 smtClean="0"/>
              <a:t>	SUM += v</a:t>
            </a:r>
            <a:r>
              <a:rPr lang="en-US" altLang="zh-CN" sz="2000" b="1" dirty="0"/>
              <a:t>* COUNT(B</a:t>
            </a:r>
            <a:r>
              <a:rPr lang="en-US" altLang="zh-CN" sz="2000" b="1" baseline="-25000" dirty="0"/>
              <a:t>f</a:t>
            </a:r>
            <a:r>
              <a:rPr lang="en-US" altLang="zh-CN" sz="2000" b="1" dirty="0"/>
              <a:t> AND </a:t>
            </a:r>
            <a:r>
              <a:rPr lang="en-US" altLang="zh-CN" sz="2000" b="1" dirty="0" err="1" smtClean="0"/>
              <a:t>B</a:t>
            </a:r>
            <a:r>
              <a:rPr lang="en-US" altLang="zh-CN" sz="2000" b="1" baseline="-25000" dirty="0" err="1" smtClean="0"/>
              <a:t>v</a:t>
            </a:r>
            <a:r>
              <a:rPr lang="en-US" altLang="zh-CN" sz="2000" b="1" dirty="0" smtClean="0"/>
              <a:t>);	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 smtClean="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900113" y="3564791"/>
            <a:ext cx="1066051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zh-CN" sz="2400" b="1" dirty="0" smtClean="0">
                <a:solidFill>
                  <a:srgbClr val="0070C0"/>
                </a:solidFill>
              </a:rPr>
              <a:t>Values </a:t>
            </a:r>
            <a:r>
              <a:rPr lang="en-US" altLang="zh-CN" sz="2400" b="1" dirty="0">
                <a:solidFill>
                  <a:srgbClr val="0070C0"/>
                </a:solidFill>
              </a:rPr>
              <a:t>in “</a:t>
            </a:r>
            <a:r>
              <a:rPr lang="en-US" altLang="zh-CN" sz="2400" b="1" dirty="0" err="1">
                <a:solidFill>
                  <a:srgbClr val="0070C0"/>
                </a:solidFill>
              </a:rPr>
              <a:t>Rupees_Amount</a:t>
            </a:r>
            <a:r>
              <a:rPr lang="en-US" altLang="zh-CN" sz="2400" b="1" dirty="0">
                <a:solidFill>
                  <a:srgbClr val="0070C0"/>
                </a:solidFill>
              </a:rPr>
              <a:t>” 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are counted in Paisa with </a:t>
            </a:r>
            <a:r>
              <a:rPr lang="en-US" altLang="zh-CN" sz="2400" b="1" dirty="0">
                <a:solidFill>
                  <a:srgbClr val="0070C0"/>
                </a:solidFill>
              </a:rPr>
              <a:t>20 bits each, </a:t>
            </a:r>
          </a:p>
          <a:p>
            <a:pPr marL="285750" indent="-28575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zh-CN" sz="2400" b="1" dirty="0">
                <a:solidFill>
                  <a:srgbClr val="0070C0"/>
                </a:solidFill>
              </a:rPr>
              <a:t>we can have about 10,000 distinct 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values</a:t>
            </a:r>
          </a:p>
          <a:p>
            <a:pPr marL="285750" indent="-28575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zh-CN" sz="2400" b="1" dirty="0" smtClean="0">
                <a:solidFill>
                  <a:srgbClr val="0070C0"/>
                </a:solidFill>
              </a:rPr>
              <a:t>10,001 COUNTs and 10,001 ANDs</a:t>
            </a:r>
          </a:p>
          <a:p>
            <a:pPr marL="285750" indent="-28575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zh-CN" sz="2400" b="1" dirty="0" smtClean="0">
                <a:solidFill>
                  <a:srgbClr val="FF0000"/>
                </a:solidFill>
              </a:rPr>
              <a:t>If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CN" sz="2400" b="1" baseline="-25000" dirty="0" err="1" smtClean="0">
                <a:solidFill>
                  <a:srgbClr val="FF0000"/>
                </a:solidFill>
              </a:rPr>
              <a:t>v</a:t>
            </a:r>
            <a:r>
              <a:rPr lang="en-US" altLang="zh-CN" sz="2400" b="1" baseline="-25000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is in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RowIDs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of 4 bytes each.</a:t>
            </a:r>
          </a:p>
          <a:p>
            <a:pPr marL="285750" indent="-28575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zh-CN" sz="2400" b="1" dirty="0" smtClean="0">
                <a:solidFill>
                  <a:srgbClr val="0070C0"/>
                </a:solidFill>
              </a:rPr>
              <a:t>Under uniform </a:t>
            </a:r>
            <a:r>
              <a:rPr lang="en-US" altLang="zh-CN" sz="2400" b="1" dirty="0" err="1" smtClean="0">
                <a:solidFill>
                  <a:srgbClr val="0070C0"/>
                </a:solidFill>
              </a:rPr>
              <a:t>dist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 </a:t>
            </a:r>
            <a:r>
              <a:rPr lang="en-US" altLang="zh-CN" sz="24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each </a:t>
            </a:r>
            <a:r>
              <a:rPr lang="en-US" altLang="zh-CN" sz="2400" b="1" dirty="0" err="1" smtClean="0"/>
              <a:t>B</a:t>
            </a:r>
            <a:r>
              <a:rPr lang="en-US" altLang="zh-CN" sz="2400" b="1" baseline="-25000" dirty="0" err="1" smtClean="0"/>
              <a:t>v</a:t>
            </a:r>
            <a:r>
              <a:rPr lang="en-US" altLang="zh-CN" sz="2400" b="1" baseline="-25000" dirty="0" smtClean="0"/>
              <a:t>  </a:t>
            </a:r>
            <a:r>
              <a:rPr lang="en-US" altLang="zh-CN" sz="2400" b="1" dirty="0" smtClean="0"/>
              <a:t> 10,000 </a:t>
            </a:r>
            <a:r>
              <a:rPr lang="en-US" altLang="zh-CN" sz="2400" b="1" dirty="0" err="1" smtClean="0"/>
              <a:t>RowIDs</a:t>
            </a:r>
            <a:r>
              <a:rPr lang="en-US" altLang="zh-CN" sz="2400" b="1" dirty="0" smtClean="0"/>
              <a:t>; or 1000 per page over 10pages;</a:t>
            </a:r>
            <a:endParaRPr lang="en-US" altLang="zh-CN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55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0799" y="112462"/>
            <a:ext cx="10889829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Value-List Index for Aggregation (2/3)</a:t>
            </a:r>
            <a:endParaRPr lang="en-US" sz="4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00113" y="902369"/>
            <a:ext cx="11291887" cy="297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 smtClean="0"/>
              <a:t>IF (COUNT(B</a:t>
            </a:r>
            <a:r>
              <a:rPr lang="en-US" altLang="zh-CN" sz="2000" b="1" baseline="-25000" dirty="0" smtClean="0"/>
              <a:t>f</a:t>
            </a:r>
            <a:r>
              <a:rPr lang="en-US" altLang="zh-CN" sz="2000" b="1" dirty="0" smtClean="0"/>
              <a:t> AND </a:t>
            </a:r>
            <a:r>
              <a:rPr lang="en-US" altLang="zh-CN" sz="2000" b="1" dirty="0" err="1" smtClean="0"/>
              <a:t>B</a:t>
            </a:r>
            <a:r>
              <a:rPr lang="en-US" altLang="zh-CN" sz="2000" b="1" baseline="-25000" dirty="0" err="1" smtClean="0"/>
              <a:t>nn</a:t>
            </a:r>
            <a:r>
              <a:rPr lang="en-US" altLang="zh-CN" sz="2000" b="1" dirty="0" smtClean="0"/>
              <a:t>) == 0)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/>
              <a:t>	</a:t>
            </a:r>
            <a:r>
              <a:rPr lang="en-US" altLang="zh-CN" sz="2000" b="1" dirty="0" smtClean="0"/>
              <a:t>Return NULL;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 smtClean="0"/>
              <a:t>SUM = 0.0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 smtClean="0"/>
              <a:t>For each non-null value v in the index of “</a:t>
            </a:r>
            <a:r>
              <a:rPr lang="en-US" altLang="zh-CN" sz="2000" b="1" dirty="0" err="1" smtClean="0"/>
              <a:t>Rupees_Amount</a:t>
            </a:r>
            <a:r>
              <a:rPr lang="en-US" altLang="zh-CN" sz="2000" b="1" dirty="0" smtClean="0"/>
              <a:t>”{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 smtClean="0"/>
              <a:t>	Designate the set of rows with the value v as </a:t>
            </a:r>
            <a:r>
              <a:rPr lang="en-US" altLang="zh-CN" sz="2000" b="1" dirty="0" err="1" smtClean="0"/>
              <a:t>B</a:t>
            </a:r>
            <a:r>
              <a:rPr lang="en-US" altLang="zh-CN" sz="2000" b="1" baseline="-25000" dirty="0" err="1" smtClean="0"/>
              <a:t>v</a:t>
            </a:r>
            <a:endParaRPr lang="en-US" altLang="zh-CN" sz="2000" b="1" baseline="-250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 smtClean="0"/>
              <a:t>	SUM += v</a:t>
            </a:r>
            <a:r>
              <a:rPr lang="en-US" altLang="zh-CN" sz="2000" b="1" dirty="0"/>
              <a:t>* COUNT(B</a:t>
            </a:r>
            <a:r>
              <a:rPr lang="en-US" altLang="zh-CN" sz="2000" b="1" baseline="-25000" dirty="0"/>
              <a:t>f</a:t>
            </a:r>
            <a:r>
              <a:rPr lang="en-US" altLang="zh-CN" sz="2000" b="1" dirty="0"/>
              <a:t> AND </a:t>
            </a:r>
            <a:r>
              <a:rPr lang="en-US" altLang="zh-CN" sz="2000" b="1" dirty="0" err="1" smtClean="0"/>
              <a:t>B</a:t>
            </a:r>
            <a:r>
              <a:rPr lang="en-US" altLang="zh-CN" sz="2000" b="1" baseline="-25000" dirty="0" err="1" smtClean="0"/>
              <a:t>v</a:t>
            </a:r>
            <a:r>
              <a:rPr lang="en-US" altLang="zh-CN" sz="2000" b="1" dirty="0" smtClean="0"/>
              <a:t>); }</a:t>
            </a:r>
          </a:p>
        </p:txBody>
      </p:sp>
      <p:sp>
        <p:nvSpPr>
          <p:cNvPr id="5" name="Rectangle 4"/>
          <p:cNvSpPr/>
          <p:nvPr/>
        </p:nvSpPr>
        <p:spPr>
          <a:xfrm>
            <a:off x="785455" y="3473351"/>
            <a:ext cx="1125849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zh-CN" sz="2400" b="1" dirty="0" smtClean="0">
                <a:solidFill>
                  <a:srgbClr val="FF0000"/>
                </a:solidFill>
              </a:rPr>
              <a:t>If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CN" sz="2400" b="1" baseline="-25000" dirty="0" err="1" smtClean="0">
                <a:solidFill>
                  <a:srgbClr val="FF0000"/>
                </a:solidFill>
              </a:rPr>
              <a:t>v</a:t>
            </a:r>
            <a:r>
              <a:rPr lang="en-US" altLang="zh-CN" sz="2400" b="1" baseline="-25000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is in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RowIDs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of 4 bytes each.</a:t>
            </a:r>
          </a:p>
          <a:p>
            <a:pPr marL="285750" indent="-28575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zh-CN" sz="2400" b="1" dirty="0" smtClean="0">
                <a:solidFill>
                  <a:srgbClr val="0070C0"/>
                </a:solidFill>
              </a:rPr>
              <a:t>Under uniform </a:t>
            </a:r>
            <a:r>
              <a:rPr lang="en-US" altLang="zh-CN" sz="2400" b="1" dirty="0" err="1" smtClean="0">
                <a:solidFill>
                  <a:srgbClr val="0070C0"/>
                </a:solidFill>
              </a:rPr>
              <a:t>dist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 </a:t>
            </a:r>
            <a:r>
              <a:rPr lang="en-US" altLang="zh-CN" sz="24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each </a:t>
            </a:r>
            <a:r>
              <a:rPr lang="en-US" altLang="zh-CN" sz="2400" b="1" dirty="0" err="1" smtClean="0"/>
              <a:t>B</a:t>
            </a:r>
            <a:r>
              <a:rPr lang="en-US" altLang="zh-CN" sz="2400" b="1" baseline="-25000" dirty="0" err="1" smtClean="0"/>
              <a:t>v</a:t>
            </a:r>
            <a:r>
              <a:rPr lang="en-US" altLang="zh-CN" sz="2400" b="1" baseline="-25000" dirty="0" smtClean="0"/>
              <a:t>  </a:t>
            </a:r>
            <a:r>
              <a:rPr lang="en-US" altLang="zh-CN" sz="2400" b="1" dirty="0" smtClean="0"/>
              <a:t> 10,000 </a:t>
            </a:r>
            <a:r>
              <a:rPr lang="en-US" altLang="zh-CN" sz="2400" b="1" dirty="0" err="1" smtClean="0"/>
              <a:t>RowIDs</a:t>
            </a:r>
            <a:r>
              <a:rPr lang="en-US" altLang="zh-CN" sz="2400" b="1" dirty="0" smtClean="0"/>
              <a:t>; or 1000 per page over 10pages;</a:t>
            </a:r>
          </a:p>
          <a:p>
            <a:pPr marL="285750" indent="-28575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zh-CN" sz="2400" b="1" dirty="0" smtClean="0">
                <a:solidFill>
                  <a:srgbClr val="0070C0"/>
                </a:solidFill>
              </a:rPr>
              <a:t>Loop over Bf for AND </a:t>
            </a:r>
            <a:r>
              <a:rPr lang="en-US" altLang="zh-CN" sz="2400" b="1" dirty="0" err="1" smtClean="0">
                <a:solidFill>
                  <a:srgbClr val="0070C0"/>
                </a:solidFill>
              </a:rPr>
              <a:t>and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 COUNT; would bring in 10 pages</a:t>
            </a:r>
          </a:p>
          <a:p>
            <a:pPr marL="285750" indent="-28575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zh-CN" sz="2400" b="1" dirty="0" smtClean="0">
                <a:solidFill>
                  <a:srgbClr val="0070C0"/>
                </a:solidFill>
              </a:rPr>
              <a:t>Total cost = 10,000 * 10 + leaf scan of B+ over 10,000 distinct values of “</a:t>
            </a:r>
            <a:r>
              <a:rPr lang="en-US" altLang="zh-CN" sz="2400" b="1" dirty="0" err="1" smtClean="0">
                <a:solidFill>
                  <a:srgbClr val="0070C0"/>
                </a:solidFill>
              </a:rPr>
              <a:t>Rupees_Amount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” + cost of 1 AND </a:t>
            </a:r>
            <a:r>
              <a:rPr lang="en-US" altLang="zh-CN" sz="2400" b="1" dirty="0" err="1" smtClean="0">
                <a:solidFill>
                  <a:srgbClr val="0070C0"/>
                </a:solidFill>
              </a:rPr>
              <a:t>and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 1 COUNT</a:t>
            </a:r>
          </a:p>
          <a:p>
            <a:pPr marL="285750" indent="-28575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zh-CN" sz="2400" b="1" dirty="0" smtClean="0">
                <a:solidFill>
                  <a:srgbClr val="0070C0"/>
                </a:solidFill>
              </a:rPr>
              <a:t>If Bf is also in secondary memory then additional 3125 pages for first time</a:t>
            </a:r>
            <a:endParaRPr lang="en-US" altLang="zh-CN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86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0799" y="112462"/>
            <a:ext cx="10889829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Value-List Index for Aggregation (3/3)</a:t>
            </a:r>
            <a:endParaRPr lang="en-US" sz="4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00113" y="902369"/>
            <a:ext cx="11291887" cy="297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 smtClean="0"/>
              <a:t>IF (COUNT(B</a:t>
            </a:r>
            <a:r>
              <a:rPr lang="en-US" altLang="zh-CN" sz="2000" b="1" baseline="-25000" dirty="0" smtClean="0"/>
              <a:t>f</a:t>
            </a:r>
            <a:r>
              <a:rPr lang="en-US" altLang="zh-CN" sz="2000" b="1" dirty="0" smtClean="0"/>
              <a:t> AND </a:t>
            </a:r>
            <a:r>
              <a:rPr lang="en-US" altLang="zh-CN" sz="2000" b="1" dirty="0" err="1" smtClean="0"/>
              <a:t>B</a:t>
            </a:r>
            <a:r>
              <a:rPr lang="en-US" altLang="zh-CN" sz="2000" b="1" baseline="-25000" dirty="0" err="1" smtClean="0"/>
              <a:t>nn</a:t>
            </a:r>
            <a:r>
              <a:rPr lang="en-US" altLang="zh-CN" sz="2000" b="1" dirty="0" smtClean="0"/>
              <a:t>) == 0)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/>
              <a:t>	</a:t>
            </a:r>
            <a:r>
              <a:rPr lang="en-US" altLang="zh-CN" sz="2000" b="1" dirty="0" smtClean="0"/>
              <a:t>Return NULL;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 smtClean="0"/>
              <a:t>SUM = 0.0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 smtClean="0"/>
              <a:t>For each non-null value v in the index of “</a:t>
            </a:r>
            <a:r>
              <a:rPr lang="en-US" altLang="zh-CN" sz="2000" b="1" dirty="0" err="1" smtClean="0"/>
              <a:t>Rupees_Amount</a:t>
            </a:r>
            <a:r>
              <a:rPr lang="en-US" altLang="zh-CN" sz="2000" b="1" dirty="0" smtClean="0"/>
              <a:t>”{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 smtClean="0"/>
              <a:t>	Designate the set of rows with the value v as </a:t>
            </a:r>
            <a:r>
              <a:rPr lang="en-US" altLang="zh-CN" sz="2000" b="1" dirty="0" err="1" smtClean="0"/>
              <a:t>B</a:t>
            </a:r>
            <a:r>
              <a:rPr lang="en-US" altLang="zh-CN" sz="2000" b="1" baseline="-25000" dirty="0" err="1" smtClean="0"/>
              <a:t>v</a:t>
            </a:r>
            <a:endParaRPr lang="en-US" altLang="zh-CN" sz="2000" b="1" baseline="-250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 smtClean="0"/>
              <a:t>	SUM += v</a:t>
            </a:r>
            <a:r>
              <a:rPr lang="en-US" altLang="zh-CN" sz="2000" b="1" dirty="0"/>
              <a:t>* COUNT(B</a:t>
            </a:r>
            <a:r>
              <a:rPr lang="en-US" altLang="zh-CN" sz="2000" b="1" baseline="-25000" dirty="0"/>
              <a:t>f</a:t>
            </a:r>
            <a:r>
              <a:rPr lang="en-US" altLang="zh-CN" sz="2000" b="1" dirty="0"/>
              <a:t> AND </a:t>
            </a:r>
            <a:r>
              <a:rPr lang="en-US" altLang="zh-CN" sz="2000" b="1" dirty="0" err="1" smtClean="0"/>
              <a:t>B</a:t>
            </a:r>
            <a:r>
              <a:rPr lang="en-US" altLang="zh-CN" sz="2000" b="1" baseline="-25000" dirty="0" err="1" smtClean="0"/>
              <a:t>v</a:t>
            </a:r>
            <a:r>
              <a:rPr lang="en-US" altLang="zh-CN" sz="2000" b="1" dirty="0" smtClean="0"/>
              <a:t>); }</a:t>
            </a:r>
          </a:p>
        </p:txBody>
      </p:sp>
      <p:sp>
        <p:nvSpPr>
          <p:cNvPr id="5" name="Rectangle 4"/>
          <p:cNvSpPr/>
          <p:nvPr/>
        </p:nvSpPr>
        <p:spPr>
          <a:xfrm>
            <a:off x="785455" y="3873494"/>
            <a:ext cx="1066051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zh-CN" sz="2400" b="1" dirty="0" smtClean="0">
                <a:solidFill>
                  <a:srgbClr val="FF0000"/>
                </a:solidFill>
              </a:rPr>
              <a:t>If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CN" sz="2400" b="1" baseline="-25000" dirty="0" err="1" smtClean="0">
                <a:solidFill>
                  <a:srgbClr val="FF0000"/>
                </a:solidFill>
              </a:rPr>
              <a:t>v</a:t>
            </a:r>
            <a:r>
              <a:rPr lang="en-US" altLang="zh-CN" sz="2400" b="1" baseline="-25000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is in Bitmap form.</a:t>
            </a:r>
          </a:p>
          <a:p>
            <a:pPr marL="285750" indent="-28575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zh-CN" sz="24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Each </a:t>
            </a:r>
            <a:r>
              <a:rPr lang="en-US" altLang="zh-CN" sz="2400" b="1" dirty="0" err="1" smtClean="0"/>
              <a:t>B</a:t>
            </a:r>
            <a:r>
              <a:rPr lang="en-US" altLang="zh-CN" sz="2400" b="1" baseline="-25000" dirty="0" err="1" smtClean="0"/>
              <a:t>v</a:t>
            </a:r>
            <a:r>
              <a:rPr lang="en-US" altLang="zh-CN" sz="2400" b="1" baseline="-25000" dirty="0" smtClean="0"/>
              <a:t>  </a:t>
            </a:r>
            <a:r>
              <a:rPr lang="en-US" altLang="zh-CN" sz="2400" b="1" dirty="0" smtClean="0"/>
              <a:t> is 100 Million bits; or 12,500,000 bytes; 3125 pages.</a:t>
            </a:r>
          </a:p>
          <a:p>
            <a:pPr marL="285750" indent="-28575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zh-CN" sz="2400" b="1" dirty="0">
                <a:solidFill>
                  <a:srgbClr val="0070C0"/>
                </a:solidFill>
              </a:rPr>
              <a:t>Loop over Bf for AND </a:t>
            </a:r>
            <a:r>
              <a:rPr lang="en-US" altLang="zh-CN" sz="2400" b="1" dirty="0" err="1">
                <a:solidFill>
                  <a:srgbClr val="0070C0"/>
                </a:solidFill>
              </a:rPr>
              <a:t>and</a:t>
            </a:r>
            <a:r>
              <a:rPr lang="en-US" altLang="zh-CN" sz="2400" b="1" dirty="0">
                <a:solidFill>
                  <a:srgbClr val="0070C0"/>
                </a:solidFill>
              </a:rPr>
              <a:t> COUNT; 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would bring in 3125 pages</a:t>
            </a:r>
          </a:p>
          <a:p>
            <a:pPr marL="285750" indent="-28575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zh-CN" sz="2400" b="1" dirty="0" smtClean="0">
                <a:solidFill>
                  <a:srgbClr val="0070C0"/>
                </a:solidFill>
              </a:rPr>
              <a:t>Total cost = 10,000 * 3125 + leaf scan of B+ over 10,000 distinct values of “</a:t>
            </a:r>
            <a:r>
              <a:rPr lang="en-US" altLang="zh-CN" sz="2400" b="1" dirty="0" err="1" smtClean="0">
                <a:solidFill>
                  <a:srgbClr val="0070C0"/>
                </a:solidFill>
              </a:rPr>
              <a:t>Rupees_Amount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” + cost of 1 AND </a:t>
            </a:r>
            <a:r>
              <a:rPr lang="en-US" altLang="zh-CN" sz="2400" b="1" dirty="0" err="1" smtClean="0">
                <a:solidFill>
                  <a:srgbClr val="0070C0"/>
                </a:solidFill>
              </a:rPr>
              <a:t>and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 1 Count </a:t>
            </a:r>
            <a:endParaRPr lang="en-US" altLang="zh-CN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95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0799" y="112462"/>
            <a:ext cx="10889829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Bit-Sliced Index for Aggregation (1/2)</a:t>
            </a:r>
            <a:endParaRPr lang="en-US" sz="4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82548" y="1060156"/>
            <a:ext cx="11091590" cy="3642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altLang="zh-CN" sz="2400" b="1" dirty="0" smtClean="0"/>
              <a:t>IF (COUNT(B</a:t>
            </a:r>
            <a:r>
              <a:rPr lang="en-US" altLang="zh-CN" sz="2400" b="1" baseline="-25000" dirty="0" smtClean="0"/>
              <a:t>f</a:t>
            </a:r>
            <a:r>
              <a:rPr lang="en-US" altLang="zh-CN" sz="2400" b="1" dirty="0" smtClean="0"/>
              <a:t> AND </a:t>
            </a:r>
            <a:r>
              <a:rPr lang="en-US" altLang="zh-CN" sz="2400" b="1" dirty="0" err="1" smtClean="0"/>
              <a:t>B</a:t>
            </a:r>
            <a:r>
              <a:rPr lang="en-US" altLang="zh-CN" sz="2400" b="1" baseline="-25000" dirty="0" err="1" smtClean="0"/>
              <a:t>nn</a:t>
            </a:r>
            <a:r>
              <a:rPr lang="en-US" altLang="zh-CN" sz="2400" b="1" dirty="0" smtClean="0"/>
              <a:t>) == 0</a:t>
            </a:r>
            <a:r>
              <a:rPr lang="en-US" altLang="zh-CN" sz="2400" b="1" dirty="0"/>
              <a:t>) </a:t>
            </a:r>
            <a:r>
              <a:rPr lang="en-US" altLang="zh-CN" sz="2400" b="1" dirty="0" smtClean="0"/>
              <a:t>         </a:t>
            </a:r>
            <a:r>
              <a:rPr lang="en-US" altLang="zh-CN" sz="1800" b="1" dirty="0" smtClean="0"/>
              <a:t>/*</a:t>
            </a:r>
            <a:r>
              <a:rPr lang="en-US" altLang="zh-CN" sz="1800" b="1" dirty="0"/>
              <a:t>All rows in the result set have NULL for rupees</a:t>
            </a:r>
            <a:r>
              <a:rPr lang="en-US" altLang="zh-CN" sz="1800" b="1" dirty="0" smtClean="0"/>
              <a:t>*/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400" b="1" dirty="0"/>
              <a:t>	</a:t>
            </a:r>
            <a:r>
              <a:rPr lang="en-US" altLang="zh-CN" sz="2400" b="1" dirty="0" smtClean="0"/>
              <a:t>Return NULL;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400" b="1" dirty="0" smtClean="0"/>
              <a:t>SUM = 0.0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400" b="1" dirty="0" smtClean="0"/>
              <a:t>For I = 0 to 19 {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400" b="1" dirty="0" smtClean="0"/>
              <a:t>	SUM += 2^I * </a:t>
            </a:r>
            <a:r>
              <a:rPr lang="en-US" altLang="zh-CN" sz="2400" b="1" dirty="0"/>
              <a:t>COUNT(B</a:t>
            </a:r>
            <a:r>
              <a:rPr lang="en-US" altLang="zh-CN" sz="2400" b="1" baseline="-25000" dirty="0"/>
              <a:t>f</a:t>
            </a:r>
            <a:r>
              <a:rPr lang="en-US" altLang="zh-CN" sz="2400" b="1" dirty="0"/>
              <a:t> AND </a:t>
            </a:r>
            <a:r>
              <a:rPr lang="en-US" altLang="zh-CN" sz="2400" b="1" dirty="0" smtClean="0"/>
              <a:t>B</a:t>
            </a:r>
            <a:r>
              <a:rPr lang="en-US" altLang="zh-CN" sz="2400" b="1" baseline="-25000" dirty="0"/>
              <a:t>i</a:t>
            </a:r>
            <a:r>
              <a:rPr lang="en-US" altLang="zh-CN" sz="2400" b="1" dirty="0" smtClean="0"/>
              <a:t>);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400" b="1" dirty="0" smtClean="0"/>
              <a:t>}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400" b="1" dirty="0" smtClean="0"/>
              <a:t>Return SUM;</a:t>
            </a:r>
          </a:p>
        </p:txBody>
      </p:sp>
      <p:sp>
        <p:nvSpPr>
          <p:cNvPr id="6" name="Rectangle 5"/>
          <p:cNvSpPr/>
          <p:nvPr/>
        </p:nvSpPr>
        <p:spPr>
          <a:xfrm>
            <a:off x="785455" y="4629584"/>
            <a:ext cx="1066051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zh-CN" sz="2400" b="1" dirty="0" smtClean="0">
                <a:solidFill>
                  <a:srgbClr val="0070C0"/>
                </a:solidFill>
              </a:rPr>
              <a:t>Adds bit-</a:t>
            </a:r>
            <a:r>
              <a:rPr lang="en-US" altLang="zh-CN" sz="2400" b="1" dirty="0">
                <a:solidFill>
                  <a:srgbClr val="0070C0"/>
                </a:solidFill>
              </a:rPr>
              <a:t>­‐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slice by bit-</a:t>
            </a:r>
            <a:r>
              <a:rPr lang="en-US" altLang="zh-CN" sz="2400" b="1" dirty="0">
                <a:solidFill>
                  <a:srgbClr val="0070C0"/>
                </a:solidFill>
              </a:rPr>
              <a:t>­‐slice.	</a:t>
            </a:r>
          </a:p>
          <a:p>
            <a:pPr marL="285750" indent="-28575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zh-CN" sz="2400" b="1" dirty="0" smtClean="0">
                <a:solidFill>
                  <a:srgbClr val="0070C0"/>
                </a:solidFill>
              </a:rPr>
              <a:t>First counts the number of 1s in the 2^0 slice then multiplies by 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2^0</a:t>
            </a:r>
            <a:endParaRPr lang="en-US" altLang="zh-CN" sz="2400" b="1" dirty="0" smtClean="0">
              <a:solidFill>
                <a:srgbClr val="0070C0"/>
              </a:solidFill>
            </a:endParaRPr>
          </a:p>
          <a:p>
            <a:pPr marL="285750" indent="-28575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zh-CN" sz="2400" b="1" dirty="0" smtClean="0">
                <a:solidFill>
                  <a:srgbClr val="0070C0"/>
                </a:solidFill>
              </a:rPr>
              <a:t>Then, </a:t>
            </a:r>
            <a:r>
              <a:rPr lang="en-US" altLang="zh-CN" sz="2400" b="1" dirty="0">
                <a:solidFill>
                  <a:srgbClr val="0070C0"/>
                </a:solidFill>
              </a:rPr>
              <a:t>counts the number of 1s in the 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2^1 </a:t>
            </a:r>
            <a:r>
              <a:rPr lang="en-US" altLang="zh-CN" sz="2400" b="1" dirty="0">
                <a:solidFill>
                  <a:srgbClr val="0070C0"/>
                </a:solidFill>
              </a:rPr>
              <a:t>slice then multiplies by 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2^1</a:t>
            </a:r>
            <a:endParaRPr lang="en-US" altLang="zh-CN" sz="2400" b="1" dirty="0" smtClean="0">
              <a:solidFill>
                <a:srgbClr val="0070C0"/>
              </a:solidFill>
            </a:endParaRPr>
          </a:p>
          <a:p>
            <a:pPr marL="285750" indent="-28575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zh-CN" sz="2400" b="1" dirty="0" smtClean="0">
                <a:solidFill>
                  <a:srgbClr val="0070C0"/>
                </a:solidFill>
              </a:rPr>
              <a:t>…..</a:t>
            </a:r>
            <a:endParaRPr lang="en-US" altLang="zh-CN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0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0799" y="112462"/>
            <a:ext cx="10889829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Bit-Sliced Index for Aggregation (2/2)</a:t>
            </a:r>
            <a:endParaRPr lang="en-US" sz="4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82548" y="1060156"/>
            <a:ext cx="11091590" cy="3054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 smtClean="0"/>
              <a:t>IF (COUNT(B</a:t>
            </a:r>
            <a:r>
              <a:rPr lang="en-US" altLang="zh-CN" sz="2000" b="1" baseline="-25000" dirty="0" smtClean="0"/>
              <a:t>f</a:t>
            </a:r>
            <a:r>
              <a:rPr lang="en-US" altLang="zh-CN" sz="2000" b="1" dirty="0" smtClean="0"/>
              <a:t> AND </a:t>
            </a:r>
            <a:r>
              <a:rPr lang="en-US" altLang="zh-CN" sz="2000" b="1" dirty="0" err="1" smtClean="0"/>
              <a:t>B</a:t>
            </a:r>
            <a:r>
              <a:rPr lang="en-US" altLang="zh-CN" sz="2000" b="1" baseline="-25000" dirty="0" err="1" smtClean="0"/>
              <a:t>nn</a:t>
            </a:r>
            <a:r>
              <a:rPr lang="en-US" altLang="zh-CN" sz="2000" b="1" dirty="0" smtClean="0"/>
              <a:t>) == 0)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/>
              <a:t>	</a:t>
            </a:r>
            <a:r>
              <a:rPr lang="en-US" altLang="zh-CN" sz="2000" b="1" dirty="0" smtClean="0"/>
              <a:t>Return NULL;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 smtClean="0"/>
              <a:t>SUM = 0.0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 smtClean="0"/>
              <a:t>For I = 0 to 19 {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 smtClean="0"/>
              <a:t>	SUM += 2^I * </a:t>
            </a:r>
            <a:r>
              <a:rPr lang="en-US" altLang="zh-CN" sz="2000" b="1" dirty="0"/>
              <a:t>COUNT(B</a:t>
            </a:r>
            <a:r>
              <a:rPr lang="en-US" altLang="zh-CN" sz="2000" b="1" baseline="-25000" dirty="0"/>
              <a:t>f</a:t>
            </a:r>
            <a:r>
              <a:rPr lang="en-US" altLang="zh-CN" sz="2000" b="1" dirty="0"/>
              <a:t> AND </a:t>
            </a:r>
            <a:r>
              <a:rPr lang="en-US" altLang="zh-CN" sz="2000" b="1" dirty="0" err="1" smtClean="0"/>
              <a:t>B</a:t>
            </a:r>
            <a:r>
              <a:rPr lang="en-US" altLang="zh-CN" sz="2000" b="1" baseline="-25000" dirty="0" err="1" smtClean="0"/>
              <a:t>v</a:t>
            </a:r>
            <a:r>
              <a:rPr lang="en-US" altLang="zh-CN" sz="2000" b="1" dirty="0" smtClean="0"/>
              <a:t>);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 smtClean="0"/>
              <a:t>}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b="1" dirty="0" smtClean="0"/>
              <a:t>Return SUM;</a:t>
            </a:r>
          </a:p>
        </p:txBody>
      </p:sp>
      <p:sp>
        <p:nvSpPr>
          <p:cNvPr id="6" name="Rectangle 5"/>
          <p:cNvSpPr/>
          <p:nvPr/>
        </p:nvSpPr>
        <p:spPr>
          <a:xfrm>
            <a:off x="782548" y="4272587"/>
            <a:ext cx="10660515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zh-CN" sz="2400" b="1" dirty="0" smtClean="0">
                <a:solidFill>
                  <a:srgbClr val="0070C0"/>
                </a:solidFill>
              </a:rPr>
              <a:t>21 ANDs and 21 COUNTS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zh-CN" sz="2400" b="1" dirty="0" smtClean="0">
                <a:solidFill>
                  <a:srgbClr val="0070C0"/>
                </a:solidFill>
              </a:rPr>
              <a:t>Assuming B</a:t>
            </a:r>
            <a:r>
              <a:rPr lang="en-US" altLang="zh-CN" sz="2400" b="1" baseline="-25000" dirty="0" smtClean="0">
                <a:solidFill>
                  <a:srgbClr val="0070C0"/>
                </a:solidFill>
              </a:rPr>
              <a:t>f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 in main memory:</a:t>
            </a:r>
          </a:p>
          <a:p>
            <a:pPr marL="742950" lvl="1" indent="-285750">
              <a:spcAft>
                <a:spcPts val="6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zh-CN" sz="2400" b="1" dirty="0" err="1" smtClean="0">
                <a:solidFill>
                  <a:srgbClr val="0070C0"/>
                </a:solidFill>
              </a:rPr>
              <a:t>B</a:t>
            </a:r>
            <a:r>
              <a:rPr lang="en-US" altLang="zh-CN" sz="2400" b="1" baseline="-25000" dirty="0" err="1" smtClean="0">
                <a:solidFill>
                  <a:srgbClr val="0070C0"/>
                </a:solidFill>
              </a:rPr>
              <a:t>v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 is 100 Million Bits; or </a:t>
            </a:r>
            <a:r>
              <a:rPr lang="en-US" altLang="zh-CN" sz="2400" b="1" dirty="0">
                <a:solidFill>
                  <a:srgbClr val="0070C0"/>
                </a:solidFill>
              </a:rPr>
              <a:t>12,500,000 bytes; 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or 3125 pages</a:t>
            </a:r>
          </a:p>
          <a:p>
            <a:pPr marL="742950" lvl="1" indent="-285750">
              <a:spcAft>
                <a:spcPts val="6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zh-CN" sz="2400" b="1" dirty="0" smtClean="0">
                <a:solidFill>
                  <a:srgbClr val="0070C0"/>
                </a:solidFill>
              </a:rPr>
              <a:t>Total cost = 21 * 3125 pages.</a:t>
            </a:r>
          </a:p>
        </p:txBody>
      </p:sp>
    </p:spTree>
    <p:extLst>
      <p:ext uri="{BB962C8B-B14F-4D97-AF65-F5344CB8AC3E}">
        <p14:creationId xmlns:p14="http://schemas.microsoft.com/office/powerpoint/2010/main" val="245556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0799" y="112462"/>
            <a:ext cx="10889829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Using Indexes for Range Predicates</a:t>
            </a:r>
            <a:endParaRPr lang="en-US" sz="4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0800" y="1018716"/>
            <a:ext cx="11291887" cy="5314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400" i="1" dirty="0">
              <a:ea typeface="ＭＳ Ｐゴシック" panose="020B0600070205080204" pitchFamily="34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670800" y="1449979"/>
            <a:ext cx="11291887" cy="1058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zh-CN" sz="2400" b="1" dirty="0" smtClean="0">
                <a:solidFill>
                  <a:srgbClr val="0070C0"/>
                </a:solidFill>
              </a:rPr>
              <a:t>SALES table: 100 Million rows; Each row 200 bytes; </a:t>
            </a:r>
          </a:p>
          <a:p>
            <a:pPr>
              <a:spcAft>
                <a:spcPts val="1200"/>
              </a:spcAft>
            </a:pPr>
            <a:r>
              <a:rPr lang="en-US" altLang="zh-CN" sz="2400" b="1" dirty="0" smtClean="0">
                <a:solidFill>
                  <a:srgbClr val="0070C0"/>
                </a:solidFill>
              </a:rPr>
              <a:t>File blocking factor = 20;  Size of Page/disk block = 4000 Bytes 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2241" y="4088674"/>
            <a:ext cx="11200446" cy="2501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zh-CN" sz="2400" b="1" dirty="0" smtClean="0">
                <a:solidFill>
                  <a:srgbClr val="0070C0"/>
                </a:solidFill>
              </a:rPr>
              <a:t>Assume the following: </a:t>
            </a:r>
          </a:p>
          <a:p>
            <a:pPr>
              <a:spcAft>
                <a:spcPts val="1200"/>
              </a:spcAft>
            </a:pPr>
            <a:r>
              <a:rPr lang="en-US" altLang="zh-CN" sz="2400" b="1" dirty="0" smtClean="0">
                <a:solidFill>
                  <a:srgbClr val="0070C0"/>
                </a:solidFill>
              </a:rPr>
              <a:t>C is a column in SALES</a:t>
            </a:r>
          </a:p>
          <a:p>
            <a:pPr>
              <a:spcAft>
                <a:spcPts val="1200"/>
              </a:spcAft>
            </a:pPr>
            <a:r>
              <a:rPr lang="en-US" altLang="zh-CN" sz="2400" b="1" dirty="0" smtClean="0">
                <a:solidFill>
                  <a:srgbClr val="0070C0"/>
                </a:solidFill>
              </a:rPr>
              <a:t>&lt;condition&gt; is a general condition based on “equality”</a:t>
            </a:r>
          </a:p>
          <a:p>
            <a:pPr>
              <a:spcAft>
                <a:spcPts val="1200"/>
              </a:spcAft>
            </a:pPr>
            <a:r>
              <a:rPr lang="en-US" altLang="zh-CN" sz="2400" b="1" dirty="0" smtClean="0">
                <a:solidFill>
                  <a:srgbClr val="0070C0"/>
                </a:solidFill>
              </a:rPr>
              <a:t>C-range is a range-predicate C&gt; c1, C between c1 and c2,…, etc</a:t>
            </a:r>
            <a:r>
              <a:rPr lang="en-US" altLang="zh-CN" sz="2400" b="1" dirty="0">
                <a:solidFill>
                  <a:srgbClr val="0070C0"/>
                </a:solidFill>
              </a:rPr>
              <a:t>.</a:t>
            </a:r>
            <a:endParaRPr lang="en-US" altLang="zh-CN" sz="2400" b="1" baseline="-25000" dirty="0" smtClean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241" y="2759762"/>
            <a:ext cx="105025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u="sng" dirty="0" smtClean="0">
                <a:solidFill>
                  <a:srgbClr val="7030A0"/>
                </a:solidFill>
              </a:rPr>
              <a:t>Query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: </a:t>
            </a:r>
            <a:r>
              <a:rPr lang="en-US" altLang="zh-CN" sz="3200" b="1" dirty="0">
                <a:solidFill>
                  <a:srgbClr val="7030A0"/>
                </a:solidFill>
              </a:rPr>
              <a:t>Select 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Target-List From SALES Where C-Range and &lt;Condition&gt;</a:t>
            </a:r>
            <a:endParaRPr lang="en-US" altLang="zh-CN" sz="1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73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0799" y="112462"/>
            <a:ext cx="11098835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Value-List Index for Range Predicates</a:t>
            </a:r>
            <a:endParaRPr lang="en-US" sz="4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0800" y="1018716"/>
            <a:ext cx="11291887" cy="5314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400" i="1" dirty="0">
              <a:ea typeface="ＭＳ Ｐゴシック" panose="020B0600070205080204" pitchFamily="34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70948" y="1817803"/>
            <a:ext cx="11091590" cy="3289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altLang="zh-CN" sz="2400" b="1" dirty="0" smtClean="0"/>
              <a:t>B</a:t>
            </a:r>
            <a:r>
              <a:rPr lang="en-US" altLang="zh-CN" sz="2400" b="1" baseline="-25000" dirty="0" smtClean="0"/>
              <a:t>r</a:t>
            </a:r>
            <a:r>
              <a:rPr lang="en-US" altLang="zh-CN" sz="2400" b="1" dirty="0" smtClean="0"/>
              <a:t> = Empty Set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400" b="1" dirty="0" smtClean="0"/>
              <a:t>For each entry v in the index for C that satisfies the range C {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400" b="1" dirty="0"/>
              <a:t>	Designate the set of rows with the value v as </a:t>
            </a:r>
            <a:r>
              <a:rPr lang="en-US" altLang="zh-CN" sz="2400" b="1" dirty="0" err="1"/>
              <a:t>B</a:t>
            </a:r>
            <a:r>
              <a:rPr lang="en-US" altLang="zh-CN" sz="2400" b="1" baseline="-25000" dirty="0" err="1"/>
              <a:t>v</a:t>
            </a:r>
            <a:endParaRPr lang="en-US" altLang="zh-CN" sz="2400" b="1" baseline="-25000" dirty="0"/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400" b="1" dirty="0" smtClean="0"/>
              <a:t>	B</a:t>
            </a:r>
            <a:r>
              <a:rPr lang="en-US" altLang="zh-CN" sz="2400" b="1" baseline="-25000" dirty="0" smtClean="0"/>
              <a:t>r  </a:t>
            </a:r>
            <a:r>
              <a:rPr lang="en-US" altLang="zh-CN" sz="2400" b="1" dirty="0" smtClean="0"/>
              <a:t> = B</a:t>
            </a:r>
            <a:r>
              <a:rPr lang="en-US" altLang="zh-CN" sz="2400" b="1" baseline="-25000" dirty="0" smtClean="0"/>
              <a:t>r  </a:t>
            </a:r>
            <a:r>
              <a:rPr lang="en-US" altLang="zh-CN" sz="2400" b="1" dirty="0" smtClean="0"/>
              <a:t> OR  </a:t>
            </a:r>
            <a:r>
              <a:rPr lang="en-US" altLang="zh-CN" sz="2400" b="1" dirty="0" err="1"/>
              <a:t>B</a:t>
            </a:r>
            <a:r>
              <a:rPr lang="en-US" altLang="zh-CN" sz="2400" b="1" baseline="-25000" dirty="0" err="1"/>
              <a:t>v</a:t>
            </a:r>
            <a:endParaRPr lang="en-US" altLang="zh-CN" sz="2400" b="1" baseline="-25000" dirty="0"/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400" b="1" dirty="0" smtClean="0"/>
              <a:t>}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400" b="1" dirty="0" smtClean="0"/>
              <a:t>B</a:t>
            </a:r>
            <a:r>
              <a:rPr lang="en-US" altLang="zh-CN" sz="2400" b="1" baseline="-25000" dirty="0" smtClean="0"/>
              <a:t>F </a:t>
            </a:r>
            <a:r>
              <a:rPr lang="en-US" altLang="zh-CN" sz="2400" b="1" dirty="0" smtClean="0"/>
              <a:t> =  B</a:t>
            </a:r>
            <a:r>
              <a:rPr lang="en-US" altLang="zh-CN" sz="2400" b="1" baseline="-25000" dirty="0" smtClean="0"/>
              <a:t>f</a:t>
            </a:r>
            <a:r>
              <a:rPr lang="en-US" altLang="zh-CN" sz="2400" b="1" dirty="0" smtClean="0"/>
              <a:t> AND B</a:t>
            </a:r>
            <a:r>
              <a:rPr lang="en-US" altLang="zh-CN" sz="2400" b="1" baseline="-25000" dirty="0" smtClean="0"/>
              <a:t>r</a:t>
            </a:r>
            <a:r>
              <a:rPr lang="en-US" altLang="zh-CN" sz="2400" b="1" dirty="0" smtClean="0"/>
              <a:t>      /* </a:t>
            </a:r>
            <a:r>
              <a:rPr lang="en-US" altLang="zh-CN" sz="2400" b="1" dirty="0"/>
              <a:t>B</a:t>
            </a:r>
            <a:r>
              <a:rPr lang="en-US" altLang="zh-CN" sz="2400" b="1" baseline="-25000" dirty="0"/>
              <a:t>f</a:t>
            </a:r>
            <a:r>
              <a:rPr lang="en-US" altLang="zh-CN" sz="2400" b="1" dirty="0" smtClean="0"/>
              <a:t> is the result of the &lt;condition&gt; */</a:t>
            </a:r>
            <a:endParaRPr lang="en-US" altLang="zh-CN" sz="2400" b="1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86809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0799" y="112462"/>
            <a:ext cx="11098835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Bit-Sliced Index for Range Predicates</a:t>
            </a:r>
            <a:endParaRPr lang="en-US" sz="4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0800" y="1018716"/>
            <a:ext cx="11291887" cy="5314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400" i="1" dirty="0">
              <a:ea typeface="ＭＳ Ｐゴシック" panose="020B0600070205080204" pitchFamily="34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71097" y="1198204"/>
            <a:ext cx="11091590" cy="5251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b="1" dirty="0" smtClean="0"/>
              <a:t>B</a:t>
            </a:r>
            <a:r>
              <a:rPr lang="en-US" altLang="zh-CN" sz="2400" b="1" baseline="-25000" dirty="0" smtClean="0"/>
              <a:t>GT</a:t>
            </a:r>
            <a:r>
              <a:rPr lang="en-US" altLang="zh-CN" sz="2400" b="1" dirty="0" smtClean="0"/>
              <a:t> = B</a:t>
            </a:r>
            <a:r>
              <a:rPr lang="en-US" altLang="zh-CN" sz="2400" b="1" baseline="-25000" dirty="0" smtClean="0"/>
              <a:t>LT </a:t>
            </a:r>
            <a:r>
              <a:rPr lang="en-US" altLang="zh-CN" sz="2400" b="1" dirty="0" smtClean="0"/>
              <a:t> = the empty set;  B</a:t>
            </a:r>
            <a:r>
              <a:rPr lang="en-US" altLang="zh-CN" sz="2400" b="1" baseline="-25000" dirty="0" smtClean="0"/>
              <a:t>EQ</a:t>
            </a:r>
            <a:r>
              <a:rPr lang="en-US" altLang="zh-CN" sz="2400" b="1" dirty="0" smtClean="0"/>
              <a:t> = B</a:t>
            </a:r>
            <a:r>
              <a:rPr lang="en-US" altLang="zh-CN" sz="2400" b="1" baseline="-25000" dirty="0" smtClean="0"/>
              <a:t>NN</a:t>
            </a:r>
            <a:r>
              <a:rPr lang="en-US" altLang="zh-CN" sz="2400" b="1" dirty="0" smtClean="0"/>
              <a:t> </a:t>
            </a:r>
          </a:p>
          <a:p>
            <a:pPr marL="0" indent="0">
              <a:buNone/>
            </a:pPr>
            <a:r>
              <a:rPr lang="en-US" altLang="zh-CN" sz="2400" b="1" dirty="0" smtClean="0"/>
              <a:t>For each Bit-Slice B</a:t>
            </a:r>
            <a:r>
              <a:rPr lang="en-US" altLang="zh-CN" sz="2400" b="1" baseline="-25000" dirty="0" smtClean="0"/>
              <a:t>i</a:t>
            </a:r>
            <a:r>
              <a:rPr lang="en-US" altLang="zh-CN" sz="2400" b="1" dirty="0" smtClean="0"/>
              <a:t> for C in decreasing significance{</a:t>
            </a:r>
          </a:p>
          <a:p>
            <a:pPr marL="0" indent="0">
              <a:buNone/>
            </a:pPr>
            <a:r>
              <a:rPr lang="en-US" altLang="zh-CN" sz="2400" b="1" dirty="0"/>
              <a:t>	</a:t>
            </a:r>
            <a:r>
              <a:rPr lang="en-US" altLang="zh-CN" sz="2400" b="1" dirty="0" smtClean="0"/>
              <a:t>If bit </a:t>
            </a:r>
            <a:r>
              <a:rPr lang="en-US" altLang="zh-CN" sz="2400" b="1" dirty="0" err="1" smtClean="0"/>
              <a:t>i</a:t>
            </a:r>
            <a:r>
              <a:rPr lang="en-US" altLang="zh-CN" sz="2400" b="1" dirty="0" smtClean="0"/>
              <a:t> is on in the constant c1</a:t>
            </a:r>
          </a:p>
          <a:p>
            <a:pPr marL="0" indent="0">
              <a:buNone/>
            </a:pPr>
            <a:r>
              <a:rPr lang="en-US" altLang="zh-CN" sz="2400" b="1" dirty="0"/>
              <a:t>	</a:t>
            </a:r>
            <a:r>
              <a:rPr lang="en-US" altLang="zh-CN" sz="2400" b="1" dirty="0" smtClean="0"/>
              <a:t>	B</a:t>
            </a:r>
            <a:r>
              <a:rPr lang="en-US" altLang="zh-CN" sz="2400" b="1" baseline="-25000" dirty="0" smtClean="0"/>
              <a:t>LT</a:t>
            </a:r>
            <a:r>
              <a:rPr lang="en-US" altLang="zh-CN" sz="2400" b="1" dirty="0" smtClean="0"/>
              <a:t> = B</a:t>
            </a:r>
            <a:r>
              <a:rPr lang="en-US" altLang="zh-CN" sz="2400" b="1" baseline="-25000" dirty="0" smtClean="0"/>
              <a:t>LT</a:t>
            </a:r>
            <a:r>
              <a:rPr lang="en-US" altLang="zh-CN" sz="2400" b="1" dirty="0" smtClean="0"/>
              <a:t> OR (B</a:t>
            </a:r>
            <a:r>
              <a:rPr lang="en-US" altLang="zh-CN" sz="2400" b="1" baseline="-25000" dirty="0" smtClean="0"/>
              <a:t>EQ</a:t>
            </a:r>
            <a:r>
              <a:rPr lang="en-US" altLang="zh-CN" sz="2400" b="1" dirty="0" smtClean="0"/>
              <a:t> AND NOT(B</a:t>
            </a:r>
            <a:r>
              <a:rPr lang="en-US" altLang="zh-CN" sz="2400" b="1" baseline="-25000" dirty="0" smtClean="0"/>
              <a:t>i</a:t>
            </a:r>
            <a:r>
              <a:rPr lang="en-US" altLang="zh-CN" sz="2400" b="1" dirty="0" smtClean="0"/>
              <a:t>))</a:t>
            </a:r>
          </a:p>
          <a:p>
            <a:pPr marL="0" indent="0">
              <a:buNone/>
            </a:pPr>
            <a:r>
              <a:rPr lang="en-US" altLang="zh-CN" sz="2400" b="1" dirty="0"/>
              <a:t>	</a:t>
            </a:r>
            <a:r>
              <a:rPr lang="en-US" altLang="zh-CN" sz="2400" b="1" dirty="0" smtClean="0"/>
              <a:t>	B</a:t>
            </a:r>
            <a:r>
              <a:rPr lang="en-US" altLang="zh-CN" sz="2400" b="1" baseline="-25000" dirty="0" smtClean="0"/>
              <a:t>EQ</a:t>
            </a:r>
            <a:r>
              <a:rPr lang="en-US" altLang="zh-CN" sz="2400" b="1" dirty="0" smtClean="0"/>
              <a:t> = B</a:t>
            </a:r>
            <a:r>
              <a:rPr lang="en-US" altLang="zh-CN" sz="2400" b="1" baseline="-25000" dirty="0" smtClean="0"/>
              <a:t>EQ</a:t>
            </a:r>
            <a:r>
              <a:rPr lang="en-US" altLang="zh-CN" sz="2400" b="1" dirty="0" smtClean="0"/>
              <a:t> AND B</a:t>
            </a:r>
            <a:r>
              <a:rPr lang="en-US" altLang="zh-CN" sz="2400" b="1" baseline="-25000" dirty="0" smtClean="0"/>
              <a:t>i</a:t>
            </a:r>
            <a:endParaRPr lang="en-US" altLang="zh-CN" sz="2400" b="1" baseline="-25000" dirty="0"/>
          </a:p>
          <a:p>
            <a:pPr marL="0" indent="0">
              <a:buNone/>
            </a:pPr>
            <a:r>
              <a:rPr lang="en-US" altLang="zh-CN" sz="2400" b="1" dirty="0" smtClean="0"/>
              <a:t>	else</a:t>
            </a:r>
          </a:p>
          <a:p>
            <a:pPr marL="0" indent="0">
              <a:buNone/>
            </a:pPr>
            <a:r>
              <a:rPr lang="en-US" altLang="zh-CN" sz="2400" b="1" dirty="0"/>
              <a:t>	</a:t>
            </a:r>
            <a:r>
              <a:rPr lang="en-US" altLang="zh-CN" sz="2400" b="1" dirty="0" smtClean="0"/>
              <a:t>	B</a:t>
            </a:r>
            <a:r>
              <a:rPr lang="en-US" altLang="zh-CN" sz="2400" b="1" baseline="-25000" dirty="0" smtClean="0"/>
              <a:t>GT</a:t>
            </a:r>
            <a:r>
              <a:rPr lang="en-US" altLang="zh-CN" sz="2400" b="1" dirty="0" smtClean="0"/>
              <a:t> = B</a:t>
            </a:r>
            <a:r>
              <a:rPr lang="en-US" altLang="zh-CN" sz="2400" b="1" baseline="-25000" dirty="0" smtClean="0"/>
              <a:t>GT</a:t>
            </a:r>
            <a:r>
              <a:rPr lang="en-US" altLang="zh-CN" sz="2400" b="1" dirty="0" smtClean="0"/>
              <a:t> OR (B</a:t>
            </a:r>
            <a:r>
              <a:rPr lang="en-US" altLang="zh-CN" sz="2400" b="1" baseline="-25000" dirty="0" smtClean="0"/>
              <a:t>EQ</a:t>
            </a:r>
            <a:r>
              <a:rPr lang="en-US" altLang="zh-CN" sz="2400" b="1" dirty="0" smtClean="0"/>
              <a:t> AND B</a:t>
            </a:r>
            <a:r>
              <a:rPr lang="en-US" altLang="zh-CN" sz="2400" b="1" baseline="-25000" dirty="0" smtClean="0"/>
              <a:t>i</a:t>
            </a:r>
            <a:r>
              <a:rPr lang="en-US" altLang="zh-CN" sz="2400" b="1" dirty="0" smtClean="0"/>
              <a:t>)</a:t>
            </a:r>
          </a:p>
          <a:p>
            <a:pPr marL="0" indent="0">
              <a:buNone/>
            </a:pPr>
            <a:r>
              <a:rPr lang="en-US" altLang="zh-CN" sz="2400" b="1" dirty="0"/>
              <a:t>	</a:t>
            </a:r>
            <a:r>
              <a:rPr lang="en-US" altLang="zh-CN" sz="2400" b="1" dirty="0" smtClean="0"/>
              <a:t>	B</a:t>
            </a:r>
            <a:r>
              <a:rPr lang="en-US" altLang="zh-CN" sz="2400" b="1" baseline="-25000" dirty="0" smtClean="0"/>
              <a:t>EQ</a:t>
            </a:r>
            <a:r>
              <a:rPr lang="en-US" altLang="zh-CN" sz="2400" b="1" dirty="0" smtClean="0"/>
              <a:t> = B</a:t>
            </a:r>
            <a:r>
              <a:rPr lang="en-US" altLang="zh-CN" sz="2400" b="1" baseline="-25000" dirty="0" smtClean="0"/>
              <a:t>EQ</a:t>
            </a:r>
            <a:r>
              <a:rPr lang="en-US" altLang="zh-CN" sz="2400" b="1" dirty="0" smtClean="0"/>
              <a:t> AND (NOT B</a:t>
            </a:r>
            <a:r>
              <a:rPr lang="en-US" altLang="zh-CN" sz="2400" b="1" baseline="-25000" dirty="0" smtClean="0"/>
              <a:t>i</a:t>
            </a:r>
            <a:r>
              <a:rPr lang="en-US" altLang="zh-CN" sz="2400" b="1" dirty="0" smtClean="0"/>
              <a:t>)</a:t>
            </a:r>
          </a:p>
          <a:p>
            <a:pPr marL="0" indent="0">
              <a:buNone/>
            </a:pPr>
            <a:r>
              <a:rPr lang="en-US" altLang="zh-CN" sz="2400" b="1" dirty="0" smtClean="0"/>
              <a:t>}</a:t>
            </a:r>
          </a:p>
          <a:p>
            <a:pPr marL="0" indent="0">
              <a:buNone/>
            </a:pPr>
            <a:r>
              <a:rPr lang="en-US" altLang="zh-CN" sz="2400" b="1" dirty="0" smtClean="0"/>
              <a:t>B</a:t>
            </a:r>
            <a:r>
              <a:rPr lang="en-US" altLang="zh-CN" sz="2400" b="1" baseline="-25000" dirty="0" smtClean="0"/>
              <a:t>EQ</a:t>
            </a:r>
            <a:r>
              <a:rPr lang="en-US" altLang="zh-CN" sz="2400" b="1" dirty="0" smtClean="0"/>
              <a:t> = B</a:t>
            </a:r>
            <a:r>
              <a:rPr lang="en-US" altLang="zh-CN" sz="2400" b="1" baseline="-25000" dirty="0" smtClean="0"/>
              <a:t>EQ</a:t>
            </a:r>
            <a:r>
              <a:rPr lang="en-US" altLang="zh-CN" sz="2400" b="1" dirty="0" smtClean="0"/>
              <a:t> AND B</a:t>
            </a:r>
            <a:r>
              <a:rPr lang="en-US" altLang="zh-CN" sz="2400" b="1" baseline="-25000" dirty="0" smtClean="0"/>
              <a:t>f</a:t>
            </a:r>
            <a:r>
              <a:rPr lang="en-US" altLang="zh-CN" sz="2400" b="1" dirty="0" smtClean="0"/>
              <a:t>;</a:t>
            </a:r>
          </a:p>
          <a:p>
            <a:pPr marL="0" indent="0">
              <a:buNone/>
            </a:pPr>
            <a:r>
              <a:rPr lang="en-US" altLang="zh-CN" sz="2400" b="1" dirty="0" smtClean="0"/>
              <a:t>…. (similarly for B</a:t>
            </a:r>
            <a:r>
              <a:rPr lang="en-US" altLang="zh-CN" sz="2400" b="1" baseline="-25000" dirty="0" smtClean="0"/>
              <a:t>GT</a:t>
            </a:r>
            <a:r>
              <a:rPr lang="en-US" altLang="zh-CN" sz="2400" b="1" dirty="0" smtClean="0"/>
              <a:t>, B</a:t>
            </a:r>
            <a:r>
              <a:rPr lang="en-US" altLang="zh-CN" sz="2400" b="1" baseline="-25000" dirty="0" smtClean="0"/>
              <a:t>LT</a:t>
            </a:r>
            <a:r>
              <a:rPr lang="en-US" altLang="zh-CN" sz="2400" b="1" dirty="0" smtClean="0"/>
              <a:t>, …)</a:t>
            </a:r>
          </a:p>
          <a:p>
            <a:pPr marL="0" indent="0">
              <a:buNone/>
            </a:pPr>
            <a:r>
              <a:rPr lang="en-US" altLang="zh-CN" sz="2400" b="1" dirty="0" smtClean="0"/>
              <a:t>B</a:t>
            </a:r>
            <a:r>
              <a:rPr lang="en-US" altLang="zh-CN" sz="2400" b="1" baseline="-25000" dirty="0" smtClean="0"/>
              <a:t>LE</a:t>
            </a:r>
            <a:r>
              <a:rPr lang="en-US" altLang="zh-CN" sz="2400" b="1" dirty="0" smtClean="0"/>
              <a:t> = B</a:t>
            </a:r>
            <a:r>
              <a:rPr lang="en-US" altLang="zh-CN" sz="2400" b="1" baseline="-25000" dirty="0" smtClean="0"/>
              <a:t>LT</a:t>
            </a:r>
            <a:r>
              <a:rPr lang="en-US" altLang="zh-CN" sz="2400" b="1" dirty="0" smtClean="0"/>
              <a:t> OR B</a:t>
            </a:r>
            <a:r>
              <a:rPr lang="en-US" altLang="zh-CN" sz="2400" b="1" baseline="-25000" dirty="0" smtClean="0"/>
              <a:t>EQ</a:t>
            </a:r>
            <a:r>
              <a:rPr lang="en-US" altLang="zh-CN" sz="2400" b="1" dirty="0" smtClean="0"/>
              <a:t>;  B</a:t>
            </a:r>
            <a:r>
              <a:rPr lang="en-US" altLang="zh-CN" sz="2400" b="1" baseline="-25000" dirty="0" smtClean="0"/>
              <a:t>GE</a:t>
            </a:r>
            <a:r>
              <a:rPr lang="en-US" altLang="zh-CN" sz="2400" b="1" dirty="0" smtClean="0"/>
              <a:t> = B</a:t>
            </a:r>
            <a:r>
              <a:rPr lang="en-US" altLang="zh-CN" sz="2400" b="1" baseline="-25000" dirty="0" smtClean="0"/>
              <a:t>GT</a:t>
            </a:r>
            <a:r>
              <a:rPr lang="en-US" altLang="zh-CN" sz="2400" b="1" dirty="0" smtClean="0"/>
              <a:t> OR B</a:t>
            </a:r>
            <a:r>
              <a:rPr lang="en-US" altLang="zh-CN" sz="2400" b="1" baseline="-25000" dirty="0" smtClean="0"/>
              <a:t>EQ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7876903" y="2821577"/>
            <a:ext cx="2780587" cy="3326975"/>
          </a:xfrm>
          <a:prstGeom prst="roundRect">
            <a:avLst/>
          </a:prstGeom>
          <a:noFill/>
          <a:ln w="3175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SzPct val="120000"/>
            </a:pPr>
            <a:r>
              <a:rPr lang="en-US" altLang="zh-CN" sz="2400" b="1" dirty="0" smtClean="0"/>
              <a:t>&gt;            </a:t>
            </a:r>
            <a:r>
              <a:rPr lang="en-US" altLang="zh-CN" sz="2400" b="1" dirty="0" smtClean="0">
                <a:sym typeface="Wingdings" panose="05000000000000000000" pitchFamily="2" charset="2"/>
              </a:rPr>
              <a:t>  </a:t>
            </a:r>
            <a:r>
              <a:rPr lang="en-US" altLang="zh-CN" sz="2400" b="1" dirty="0" smtClean="0"/>
              <a:t>B</a:t>
            </a:r>
            <a:r>
              <a:rPr lang="en-US" altLang="zh-CN" sz="2400" b="1" baseline="-25000" dirty="0" smtClean="0"/>
              <a:t>GT </a:t>
            </a:r>
          </a:p>
          <a:p>
            <a:pPr>
              <a:buSzPct val="120000"/>
            </a:pPr>
            <a:r>
              <a:rPr lang="en-US" altLang="zh-CN" sz="2400" b="1" dirty="0" smtClean="0"/>
              <a:t>&lt;            </a:t>
            </a:r>
            <a:r>
              <a:rPr lang="en-US" altLang="zh-CN" sz="2400" b="1" dirty="0" smtClean="0">
                <a:sym typeface="Wingdings" panose="05000000000000000000" pitchFamily="2" charset="2"/>
              </a:rPr>
              <a:t>  </a:t>
            </a:r>
            <a:r>
              <a:rPr lang="en-US" altLang="zh-CN" sz="2400" b="1" dirty="0" smtClean="0"/>
              <a:t>B</a:t>
            </a:r>
            <a:r>
              <a:rPr lang="en-US" altLang="zh-CN" sz="2400" b="1" baseline="-25000" dirty="0" smtClean="0"/>
              <a:t>LT</a:t>
            </a:r>
          </a:p>
          <a:p>
            <a:pPr>
              <a:buSzPct val="120000"/>
            </a:pPr>
            <a:r>
              <a:rPr lang="en-US" altLang="zh-CN" sz="2400" b="1" dirty="0" smtClean="0"/>
              <a:t>==          </a:t>
            </a:r>
            <a:r>
              <a:rPr lang="en-US" altLang="zh-CN" sz="2400" b="1" dirty="0" smtClean="0">
                <a:sym typeface="Wingdings" panose="05000000000000000000" pitchFamily="2" charset="2"/>
              </a:rPr>
              <a:t>  </a:t>
            </a:r>
            <a:r>
              <a:rPr lang="en-US" altLang="zh-CN" sz="2400" b="1" dirty="0" smtClean="0"/>
              <a:t>B</a:t>
            </a:r>
            <a:r>
              <a:rPr lang="en-US" altLang="zh-CN" sz="2400" b="1" baseline="-25000" dirty="0" smtClean="0"/>
              <a:t>EQ</a:t>
            </a:r>
          </a:p>
          <a:p>
            <a:pPr>
              <a:buSzPct val="120000"/>
            </a:pPr>
            <a:r>
              <a:rPr lang="en-US" altLang="zh-CN" sz="2400" b="1" dirty="0" smtClean="0"/>
              <a:t>=&lt;          </a:t>
            </a:r>
            <a:r>
              <a:rPr lang="en-US" altLang="zh-CN" sz="2400" b="1" dirty="0" smtClean="0">
                <a:sym typeface="Wingdings" panose="05000000000000000000" pitchFamily="2" charset="2"/>
              </a:rPr>
              <a:t>  </a:t>
            </a:r>
            <a:r>
              <a:rPr lang="en-US" altLang="zh-CN" sz="2400" b="1" dirty="0" smtClean="0"/>
              <a:t>B</a:t>
            </a:r>
            <a:r>
              <a:rPr lang="en-US" altLang="zh-CN" sz="2400" b="1" baseline="-25000" dirty="0" smtClean="0"/>
              <a:t>LE</a:t>
            </a:r>
          </a:p>
          <a:p>
            <a:pPr>
              <a:buSzPct val="120000"/>
            </a:pPr>
            <a:r>
              <a:rPr lang="en-US" altLang="zh-CN" sz="2400" b="1" dirty="0" smtClean="0"/>
              <a:t>&gt;=           </a:t>
            </a:r>
            <a:r>
              <a:rPr lang="en-US" altLang="zh-CN" sz="2400" b="1" dirty="0" smtClean="0">
                <a:sym typeface="Wingdings" panose="05000000000000000000" pitchFamily="2" charset="2"/>
              </a:rPr>
              <a:t> </a:t>
            </a:r>
            <a:r>
              <a:rPr lang="en-US" altLang="zh-CN" sz="2400" b="1" dirty="0" smtClean="0"/>
              <a:t>B</a:t>
            </a:r>
            <a:r>
              <a:rPr lang="en-US" altLang="zh-CN" sz="2400" b="1" baseline="-25000" dirty="0" smtClean="0"/>
              <a:t>GE</a:t>
            </a:r>
          </a:p>
          <a:p>
            <a:pPr>
              <a:buSzPct val="120000"/>
            </a:pPr>
            <a:r>
              <a:rPr lang="en-US" altLang="zh-CN" sz="2400" b="1" dirty="0" smtClean="0"/>
              <a:t>Not Null  </a:t>
            </a:r>
            <a:r>
              <a:rPr lang="en-US" altLang="zh-CN" sz="2400" b="1" dirty="0" smtClean="0">
                <a:sym typeface="Wingdings" panose="05000000000000000000" pitchFamily="2" charset="2"/>
              </a:rPr>
              <a:t> </a:t>
            </a:r>
            <a:r>
              <a:rPr lang="en-US" altLang="zh-CN" sz="2400" b="1" dirty="0" smtClean="0"/>
              <a:t>B</a:t>
            </a:r>
            <a:r>
              <a:rPr lang="en-US" altLang="zh-CN" sz="2400" b="1" baseline="-25000" dirty="0" smtClean="0"/>
              <a:t>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8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922876" cy="789907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>Bitmaps– A better way to index duplicates</a:t>
            </a:r>
            <a:endParaRPr lang="en-US" sz="4200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670800" y="6449633"/>
            <a:ext cx="81589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Material adapted from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Silberchatz</a:t>
            </a:r>
            <a:r>
              <a:rPr lang="en-US" altLang="en-US" sz="1400" dirty="0" smtClean="0">
                <a:solidFill>
                  <a:schemeClr val="tx1"/>
                </a:solidFill>
              </a:rPr>
              <a:t>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Korth</a:t>
            </a:r>
            <a:r>
              <a:rPr lang="en-US" altLang="en-US" sz="1400" dirty="0" smtClean="0">
                <a:solidFill>
                  <a:schemeClr val="tx1"/>
                </a:solidFill>
              </a:rPr>
              <a:t> and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Sudarshan</a:t>
            </a:r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38200" y="1224107"/>
            <a:ext cx="11228087" cy="4903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400" dirty="0"/>
              <a:t>A bitmap is simply an array of bits</a:t>
            </a:r>
          </a:p>
          <a:p>
            <a:pPr>
              <a:spcAft>
                <a:spcPts val="1200"/>
              </a:spcAft>
            </a:pPr>
            <a:r>
              <a:rPr lang="en-US" altLang="en-US" sz="2400" dirty="0" smtClean="0"/>
              <a:t>Records in a relation are numbered sequentially from 0 to n. </a:t>
            </a:r>
          </a:p>
          <a:p>
            <a:pPr>
              <a:spcAft>
                <a:spcPts val="1200"/>
              </a:spcAft>
            </a:pPr>
            <a:r>
              <a:rPr lang="en-US" altLang="en-US" sz="2400" dirty="0" smtClean="0"/>
              <a:t>Applicable on attributes that take on a relatively small number of distinct values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E.g. gender, country, state, …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E.g. income-level (income broken up into a small number of  levels such as 0-9999, 10000-19999, 20000-50000, 50000- infinity)</a:t>
            </a:r>
          </a:p>
        </p:txBody>
      </p:sp>
    </p:spTree>
    <p:extLst>
      <p:ext uri="{BB962C8B-B14F-4D97-AF65-F5344CB8AC3E}">
        <p14:creationId xmlns:p14="http://schemas.microsoft.com/office/powerpoint/2010/main" val="215859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Bitmap Indices</a:t>
            </a:r>
            <a:endParaRPr lang="en-US" sz="4200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670800" y="6449633"/>
            <a:ext cx="81589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Material adapted from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Silberchatz</a:t>
            </a:r>
            <a:r>
              <a:rPr lang="en-US" altLang="en-US" sz="1400" dirty="0" smtClean="0">
                <a:solidFill>
                  <a:schemeClr val="tx1"/>
                </a:solidFill>
              </a:rPr>
              <a:t>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Korth</a:t>
            </a:r>
            <a:r>
              <a:rPr lang="en-US" altLang="en-US" sz="1400" dirty="0" smtClean="0">
                <a:solidFill>
                  <a:schemeClr val="tx1"/>
                </a:solidFill>
              </a:rPr>
              <a:t> and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Sudarshan</a:t>
            </a:r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71256" y="935753"/>
            <a:ext cx="11133197" cy="1826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300" dirty="0" smtClean="0"/>
              <a:t>A bitmap index on an attribute has a bitmap for each value of the attribute</a:t>
            </a:r>
          </a:p>
          <a:p>
            <a:pPr lvl="1"/>
            <a:r>
              <a:rPr lang="en-US" altLang="en-US" sz="2300" dirty="0" smtClean="0">
                <a:ea typeface="ＭＳ Ｐゴシック" panose="020B0600070205080204" pitchFamily="34" charset="-128"/>
              </a:rPr>
              <a:t>Bitmap has as many bits as records</a:t>
            </a:r>
          </a:p>
          <a:p>
            <a:pPr lvl="1"/>
            <a:r>
              <a:rPr lang="en-US" altLang="en-US" sz="2300" dirty="0" smtClean="0">
                <a:ea typeface="ＭＳ Ｐゴシック" panose="020B0600070205080204" pitchFamily="34" charset="-128"/>
              </a:rPr>
              <a:t>In a bitmap for value v, the bit for a record is 1 if the record has the value v for the attribute, and is 0 otherwise.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229" y="2588935"/>
            <a:ext cx="8639250" cy="3653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435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Queries on Bitmap Indices</a:t>
            </a:r>
            <a:endParaRPr lang="en-US" sz="4200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670800" y="6449633"/>
            <a:ext cx="81589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Material adapted from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Silberchatz</a:t>
            </a:r>
            <a:r>
              <a:rPr lang="en-US" altLang="en-US" sz="1400" dirty="0" smtClean="0">
                <a:solidFill>
                  <a:schemeClr val="tx1"/>
                </a:solidFill>
              </a:rPr>
              <a:t>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Korth</a:t>
            </a:r>
            <a:r>
              <a:rPr lang="en-US" altLang="en-US" sz="1400" dirty="0" smtClean="0">
                <a:solidFill>
                  <a:schemeClr val="tx1"/>
                </a:solidFill>
              </a:rPr>
              <a:t> and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Sudarshan</a:t>
            </a:r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38200" y="1616098"/>
            <a:ext cx="11086028" cy="2119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/>
            <a:r>
              <a:rPr lang="en-US" altLang="en-US" dirty="0" smtClean="0"/>
              <a:t>Queries are answered using bitmap operations</a:t>
            </a:r>
          </a:p>
          <a:p>
            <a:pPr marL="800100" lvl="1" indent="-342900"/>
            <a:r>
              <a:rPr lang="en-US" altLang="en-US" dirty="0" smtClean="0">
                <a:ea typeface="ＭＳ Ｐゴシック" panose="020B0600070205080204" pitchFamily="34" charset="-128"/>
              </a:rPr>
              <a:t>Intersection (and)</a:t>
            </a:r>
          </a:p>
          <a:p>
            <a:pPr marL="800100" lvl="1" indent="-342900"/>
            <a:r>
              <a:rPr lang="en-US" altLang="en-US" dirty="0" smtClean="0">
                <a:ea typeface="ＭＳ Ｐゴシック" panose="020B0600070205080204" pitchFamily="34" charset="-128"/>
              </a:rPr>
              <a:t>Union (or)</a:t>
            </a:r>
          </a:p>
          <a:p>
            <a:pPr marL="800100" lvl="1" indent="-342900"/>
            <a:r>
              <a:rPr lang="en-US" altLang="en-US" dirty="0" smtClean="0">
                <a:ea typeface="ＭＳ Ｐゴシック" panose="020B0600070205080204" pitchFamily="34" charset="-128"/>
              </a:rPr>
              <a:t>Complementation (not) </a:t>
            </a:r>
          </a:p>
        </p:txBody>
      </p:sp>
    </p:spTree>
    <p:extLst>
      <p:ext uri="{BB962C8B-B14F-4D97-AF65-F5344CB8AC3E}">
        <p14:creationId xmlns:p14="http://schemas.microsoft.com/office/powerpoint/2010/main" val="360005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670800" y="6449633"/>
            <a:ext cx="81589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Material adapted from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Silberchatz</a:t>
            </a:r>
            <a:r>
              <a:rPr lang="en-US" altLang="en-US" sz="1400" dirty="0" smtClean="0">
                <a:solidFill>
                  <a:schemeClr val="tx1"/>
                </a:solidFill>
              </a:rPr>
              <a:t>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Korth</a:t>
            </a:r>
            <a:r>
              <a:rPr lang="en-US" altLang="en-US" sz="1400" dirty="0" smtClean="0">
                <a:solidFill>
                  <a:schemeClr val="tx1"/>
                </a:solidFill>
              </a:rPr>
              <a:t> and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Sudarshan</a:t>
            </a:r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38200" y="1046307"/>
            <a:ext cx="11086028" cy="5259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/>
            <a:r>
              <a:rPr lang="en-US" altLang="en-US" sz="2400" dirty="0" smtClean="0"/>
              <a:t>Each operation takes two bitmaps of the same size and applies the operation on corresponding bits to get the result bitmap</a:t>
            </a:r>
          </a:p>
          <a:p>
            <a:pPr marL="0" indent="0">
              <a:buNone/>
            </a:pPr>
            <a:endParaRPr lang="en-US" altLang="en-US" sz="2400" dirty="0" smtClean="0"/>
          </a:p>
          <a:p>
            <a:pPr marL="800100" lvl="1" indent="-342900"/>
            <a:r>
              <a:rPr lang="en-US" altLang="en-US" dirty="0" smtClean="0">
                <a:ea typeface="ＭＳ Ｐゴシック" panose="020B0600070205080204" pitchFamily="34" charset="-128"/>
              </a:rPr>
              <a:t>E.g.   100110  AND 110011 = 100010</a:t>
            </a:r>
          </a:p>
          <a:p>
            <a:pPr marL="800100" lvl="1" indent="-342900">
              <a:buFont typeface="Monotype Sorts" charset="2"/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               100110  OR  110011 = 110111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dirty="0" smtClean="0">
                <a:ea typeface="ＭＳ Ｐゴシック" panose="020B0600070205080204" pitchFamily="34" charset="-128"/>
              </a:rPr>
              <a:t>                       NOT 100110  = 011001</a:t>
            </a:r>
          </a:p>
          <a:p>
            <a:pPr marL="800100" lvl="1" indent="-342900">
              <a:buFont typeface="Monotype Sorts" charset="2"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800100" lvl="1" indent="-342900"/>
            <a:r>
              <a:rPr lang="en-US" altLang="en-US" dirty="0" smtClean="0">
                <a:ea typeface="ＭＳ Ｐゴシック" panose="020B0600070205080204" pitchFamily="34" charset="-128"/>
              </a:rPr>
              <a:t>Males with income level L1:   10010 AND 10100 = 10000</a:t>
            </a:r>
          </a:p>
          <a:p>
            <a:pPr marL="1200150" lvl="2" indent="-342900"/>
            <a:r>
              <a:rPr lang="en-US" altLang="en-US" sz="2200" dirty="0" smtClean="0">
                <a:ea typeface="ＭＳ Ｐゴシック" panose="020B0600070205080204" pitchFamily="34" charset="-128"/>
              </a:rPr>
              <a:t>Can then retrieve required tuples.</a:t>
            </a:r>
          </a:p>
          <a:p>
            <a:pPr marL="1200150" lvl="2" indent="-342900"/>
            <a:r>
              <a:rPr lang="en-US" altLang="en-US" sz="2200" dirty="0" smtClean="0">
                <a:ea typeface="ＭＳ Ｐゴシック" panose="020B0600070205080204" pitchFamily="34" charset="-128"/>
              </a:rPr>
              <a:t>Counting number of matching tuples is also fast.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Queries on Bitmaps 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4166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08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Queries on Bitmaps</a:t>
            </a:r>
            <a:endParaRPr lang="en-US" sz="4200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670800" y="6449633"/>
            <a:ext cx="81589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Material adapted from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Silberchatz</a:t>
            </a:r>
            <a:r>
              <a:rPr lang="en-US" altLang="en-US" sz="1400" dirty="0" smtClean="0">
                <a:solidFill>
                  <a:schemeClr val="tx1"/>
                </a:solidFill>
              </a:rPr>
              <a:t>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Korth</a:t>
            </a:r>
            <a:r>
              <a:rPr lang="en-US" altLang="en-US" sz="1400" dirty="0" smtClean="0">
                <a:solidFill>
                  <a:schemeClr val="tx1"/>
                </a:solidFill>
              </a:rPr>
              <a:t> and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Sudarshan</a:t>
            </a:r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88365" y="1293036"/>
            <a:ext cx="11291887" cy="3997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dirty="0" smtClean="0"/>
              <a:t>Bitmaps need to be updated after insert operations. </a:t>
            </a:r>
          </a:p>
          <a:p>
            <a:r>
              <a:rPr lang="en-US" altLang="en-US" sz="2600" dirty="0" smtClean="0"/>
              <a:t>Deletion needs to be handled properly</a:t>
            </a:r>
            <a:r>
              <a:rPr lang="en-US" altLang="en-US" sz="2400" dirty="0" smtClean="0"/>
              <a:t>.</a:t>
            </a:r>
          </a:p>
          <a:p>
            <a:pPr lvl="1"/>
            <a:r>
              <a:rPr lang="en-US" altLang="en-US" dirty="0" smtClean="0"/>
              <a:t>Renumbering rows and shifting bits in bitmaps becomes expensive. </a:t>
            </a:r>
          </a:p>
          <a:p>
            <a:pPr lvl="1"/>
            <a:r>
              <a:rPr lang="en-US" altLang="en-US" b="1" dirty="0" smtClean="0">
                <a:solidFill>
                  <a:srgbClr val="3366CC"/>
                </a:solidFill>
                <a:ea typeface="ＭＳ Ｐゴシック" panose="020B0600070205080204" pitchFamily="34" charset="-128"/>
              </a:rPr>
              <a:t>Existence bitmap</a:t>
            </a:r>
            <a:r>
              <a:rPr lang="en-US" altLang="en-US" dirty="0" smtClean="0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to note if there is a valid record at a record location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Needed for complementation</a:t>
            </a:r>
          </a:p>
          <a:p>
            <a:pPr lvl="2"/>
            <a:r>
              <a:rPr lang="en-US" altLang="en-US" sz="2400" dirty="0">
                <a:ea typeface="ＭＳ Ｐゴシック" panose="020B0600070205080204" pitchFamily="34" charset="-128"/>
              </a:rPr>
              <a:t>not(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A=v</a:t>
            </a:r>
            <a:r>
              <a:rPr lang="en-US" altLang="en-US" sz="2400" dirty="0">
                <a:ea typeface="ＭＳ Ｐゴシック" panose="020B0600070205080204" pitchFamily="34" charset="-128"/>
              </a:rPr>
              <a:t>):     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(NOT bitmap-</a:t>
            </a:r>
            <a:r>
              <a:rPr lang="en-US" altLang="en-US" sz="2400" i="1" dirty="0" err="1">
                <a:ea typeface="ＭＳ Ｐゴシック" panose="020B0600070205080204" pitchFamily="34" charset="-128"/>
              </a:rPr>
              <a:t>A-v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) AND </a:t>
            </a:r>
            <a:r>
              <a:rPr lang="en-US" altLang="en-US" sz="2400" i="1" dirty="0" err="1" smtClean="0">
                <a:ea typeface="ＭＳ Ｐゴシック" panose="020B0600070205080204" pitchFamily="34" charset="-128"/>
              </a:rPr>
              <a:t>ExistenceBitmap</a:t>
            </a:r>
            <a:endParaRPr lang="en-US" altLang="en-US" sz="2400" i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693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08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Some Implementation Details</a:t>
            </a:r>
            <a:endParaRPr lang="en-US" sz="4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0800" y="1018716"/>
            <a:ext cx="11291887" cy="5314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400" i="1" dirty="0">
              <a:ea typeface="ＭＳ Ｐゴシック" panose="020B0600070205080204" pitchFamily="34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70800" y="1018714"/>
            <a:ext cx="11291887" cy="53145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dirty="0" smtClean="0"/>
              <a:t>Bitmap indices generally very small compared with relation size.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/>
              <a:t>Density of a bitmap index:</a:t>
            </a:r>
          </a:p>
          <a:p>
            <a:pPr lvl="1">
              <a:spcAft>
                <a:spcPts val="1200"/>
              </a:spcAft>
            </a:pPr>
            <a:r>
              <a:rPr lang="en-US" altLang="en-US" sz="2200" dirty="0" smtClean="0"/>
              <a:t>Said to be </a:t>
            </a:r>
            <a:r>
              <a:rPr lang="en-US" altLang="en-US" sz="2200" b="1" dirty="0" smtClean="0"/>
              <a:t>dense </a:t>
            </a:r>
            <a:r>
              <a:rPr lang="en-US" altLang="en-US" sz="2200" dirty="0" smtClean="0"/>
              <a:t>if number of 1-bits are large. </a:t>
            </a:r>
          </a:p>
          <a:p>
            <a:pPr lvl="1">
              <a:spcAft>
                <a:spcPts val="1200"/>
              </a:spcAft>
            </a:pPr>
            <a:r>
              <a:rPr lang="en-US" altLang="en-US" sz="2200" dirty="0" smtClean="0"/>
              <a:t>For a column with 32 values </a:t>
            </a:r>
            <a:r>
              <a:rPr lang="en-US" altLang="en-US" sz="2200" dirty="0" smtClean="0">
                <a:sym typeface="Wingdings" panose="05000000000000000000" pitchFamily="2" charset="2"/>
              </a:rPr>
              <a:t> </a:t>
            </a:r>
            <a:r>
              <a:rPr lang="en-US" altLang="en-US" sz="2200" dirty="0" err="1" smtClean="0"/>
              <a:t>avg</a:t>
            </a:r>
            <a:r>
              <a:rPr lang="en-US" altLang="en-US" sz="2200" dirty="0" smtClean="0"/>
              <a:t> density = 1/32</a:t>
            </a:r>
            <a:endParaRPr lang="en-US" altLang="en-US" sz="2600" dirty="0" smtClean="0"/>
          </a:p>
          <a:p>
            <a:pPr>
              <a:spcAft>
                <a:spcPts val="1200"/>
              </a:spcAft>
            </a:pPr>
            <a:r>
              <a:rPr lang="en-US" altLang="en-US" sz="2600" dirty="0" smtClean="0"/>
              <a:t>Typically we would have millions of </a:t>
            </a:r>
            <a:r>
              <a:rPr lang="en-US" altLang="en-US" sz="2600" dirty="0" err="1" smtClean="0"/>
              <a:t>RowIDs</a:t>
            </a:r>
            <a:r>
              <a:rPr lang="en-US" altLang="en-US" sz="2600" dirty="0" smtClean="0"/>
              <a:t> in a bitmap. 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/>
              <a:t>In such a case bitmaps can be broken into fragments of equal size.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/>
              <a:t>Each fragment fits into a single disk page/block. 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/>
              <a:t>If bitmaps are sparse, then convert into a </a:t>
            </a:r>
            <a:r>
              <a:rPr lang="en-US" altLang="en-US" sz="2600" dirty="0" err="1" smtClean="0"/>
              <a:t>RowID</a:t>
            </a:r>
            <a:r>
              <a:rPr lang="en-US" altLang="en-US" sz="2600" dirty="0" smtClean="0"/>
              <a:t> list representation. 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/>
              <a:t>If a column has many unique values then put a B+ tree on top of bitmaps for a column.</a:t>
            </a:r>
          </a:p>
        </p:txBody>
      </p:sp>
    </p:spTree>
    <p:extLst>
      <p:ext uri="{BB962C8B-B14F-4D97-AF65-F5344CB8AC3E}">
        <p14:creationId xmlns:p14="http://schemas.microsoft.com/office/powerpoint/2010/main" val="71499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08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Some Implementation Details</a:t>
            </a:r>
            <a:endParaRPr lang="en-US" sz="4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0800" y="1018715"/>
            <a:ext cx="11291887" cy="5656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400" i="1" dirty="0" smtClean="0">
              <a:ea typeface="ＭＳ Ｐゴシック" panose="020B0600070205080204" pitchFamily="34" charset="-128"/>
            </a:endParaRPr>
          </a:p>
          <a:p>
            <a:endParaRPr lang="en-US" altLang="en-US" sz="2400" i="1" dirty="0">
              <a:ea typeface="ＭＳ Ｐゴシック" panose="020B0600070205080204" pitchFamily="34" charset="-128"/>
            </a:endParaRPr>
          </a:p>
          <a:p>
            <a:endParaRPr lang="en-US" altLang="en-US" sz="2400" i="1" dirty="0" smtClean="0">
              <a:ea typeface="ＭＳ Ｐゴシック" panose="020B0600070205080204" pitchFamily="34" charset="-128"/>
            </a:endParaRPr>
          </a:p>
          <a:p>
            <a:endParaRPr lang="en-US" altLang="en-US" sz="2400" i="1" dirty="0">
              <a:ea typeface="ＭＳ Ｐゴシック" panose="020B0600070205080204" pitchFamily="34" charset="-128"/>
            </a:endParaRPr>
          </a:p>
          <a:p>
            <a:endParaRPr lang="en-US" altLang="en-US" sz="2400" i="1" dirty="0" smtClean="0">
              <a:ea typeface="ＭＳ Ｐゴシック" panose="020B0600070205080204" pitchFamily="34" charset="-128"/>
            </a:endParaRPr>
          </a:p>
          <a:p>
            <a:endParaRPr lang="en-US" altLang="en-US" sz="2400" i="1" dirty="0">
              <a:ea typeface="ＭＳ Ｐゴシック" panose="020B0600070205080204" pitchFamily="34" charset="-128"/>
            </a:endParaRPr>
          </a:p>
          <a:p>
            <a:endParaRPr lang="en-US" altLang="en-US" sz="2400" i="1" dirty="0" smtClean="0">
              <a:ea typeface="ＭＳ Ｐゴシック" panose="020B0600070205080204" pitchFamily="34" charset="-128"/>
            </a:endParaRPr>
          </a:p>
          <a:p>
            <a:endParaRPr lang="en-US" altLang="en-US" sz="2400" i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A series of bitmap fragments making up the entry for “department = sports” for a bitmap index on the “department” column of a sales table.</a:t>
            </a:r>
          </a:p>
          <a:p>
            <a:pPr marL="0" indent="0" algn="ctr"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 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70949" y="1005466"/>
            <a:ext cx="11291887" cy="5314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altLang="en-US" sz="2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49" y="1272435"/>
            <a:ext cx="10906682" cy="294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3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3AA760-FEA7-44E2-BB85-0893DB8CD7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design slides (Level design)</Template>
  <TotalTime>0</TotalTime>
  <Words>1836</Words>
  <Application>Microsoft Office PowerPoint</Application>
  <PresentationFormat>Widescreen</PresentationFormat>
  <Paragraphs>294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ＭＳ Ｐゴシック</vt:lpstr>
      <vt:lpstr>宋体</vt:lpstr>
      <vt:lpstr>Century Gothic</vt:lpstr>
      <vt:lpstr>Monotype Sorts</vt:lpstr>
      <vt:lpstr>Times New Roman</vt:lpstr>
      <vt:lpstr>Wingdings</vt:lpstr>
      <vt:lpstr>Presentation level design</vt:lpstr>
      <vt:lpstr>Database System Implementation CSE 507</vt:lpstr>
      <vt:lpstr>Duplicates in a B+ tree</vt:lpstr>
      <vt:lpstr>Bitmaps– A better way to index duplicates</vt:lpstr>
      <vt:lpstr>Bitmap Indices</vt:lpstr>
      <vt:lpstr>Queries on Bitmap Indices</vt:lpstr>
      <vt:lpstr>Queries on Bitmaps </vt:lpstr>
      <vt:lpstr>Queries on Bitmaps</vt:lpstr>
      <vt:lpstr>Some Implementation Details</vt:lpstr>
      <vt:lpstr>Some Implementation Details</vt:lpstr>
      <vt:lpstr>Some Implementation Details</vt:lpstr>
      <vt:lpstr>Projection Indexes</vt:lpstr>
      <vt:lpstr>Projection Indexes</vt:lpstr>
      <vt:lpstr>Bit-Sliced Indexes</vt:lpstr>
      <vt:lpstr>Bit-Sliced Indexes</vt:lpstr>
      <vt:lpstr>Bit-Sliced Indexes</vt:lpstr>
      <vt:lpstr>PowerPoint Presentation</vt:lpstr>
      <vt:lpstr>Using Indexes for Aggregation</vt:lpstr>
      <vt:lpstr>Direct Access for Aggregation</vt:lpstr>
      <vt:lpstr>Projection Index for Aggregation</vt:lpstr>
      <vt:lpstr>Value-List Index for Aggregation</vt:lpstr>
      <vt:lpstr>Value-List Index for Aggregation (1/3)</vt:lpstr>
      <vt:lpstr>Value-List Index for Aggregation (2/3)</vt:lpstr>
      <vt:lpstr>Value-List Index for Aggregation (3/3)</vt:lpstr>
      <vt:lpstr>Bit-Sliced Index for Aggregation (1/2)</vt:lpstr>
      <vt:lpstr>Bit-Sliced Index for Aggregation (2/2)</vt:lpstr>
      <vt:lpstr>Using Indexes for Range Predicates</vt:lpstr>
      <vt:lpstr>Value-List Index for Range Predicates</vt:lpstr>
      <vt:lpstr>Bit-Sliced Index for Range Predicates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2015-07-29T05:08:48Z</dcterms:created>
  <dcterms:modified xsi:type="dcterms:W3CDTF">2016-02-25T07:04:37Z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TC034605409991</vt:lpwstr>
  </property>
</Properties>
</file>