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47"/>
  </p:notesMasterIdLst>
  <p:handoutMasterIdLst>
    <p:handoutMasterId r:id="rId48"/>
  </p:handoutMasterIdLst>
  <p:sldIdLst>
    <p:sldId id="257" r:id="rId3"/>
    <p:sldId id="405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34" r:id="rId17"/>
    <p:sldId id="427" r:id="rId18"/>
    <p:sldId id="428" r:id="rId19"/>
    <p:sldId id="429" r:id="rId20"/>
    <p:sldId id="430" r:id="rId21"/>
    <p:sldId id="431" r:id="rId22"/>
    <p:sldId id="432" r:id="rId23"/>
    <p:sldId id="450" r:id="rId24"/>
    <p:sldId id="433" r:id="rId25"/>
    <p:sldId id="435" r:id="rId26"/>
    <p:sldId id="436" r:id="rId27"/>
    <p:sldId id="439" r:id="rId28"/>
    <p:sldId id="440" r:id="rId29"/>
    <p:sldId id="438" r:id="rId30"/>
    <p:sldId id="441" r:id="rId31"/>
    <p:sldId id="442" r:id="rId32"/>
    <p:sldId id="443" r:id="rId33"/>
    <p:sldId id="444" r:id="rId34"/>
    <p:sldId id="445" r:id="rId35"/>
    <p:sldId id="447" r:id="rId36"/>
    <p:sldId id="448" r:id="rId37"/>
    <p:sldId id="459" r:id="rId38"/>
    <p:sldId id="451" r:id="rId39"/>
    <p:sldId id="452" r:id="rId40"/>
    <p:sldId id="453" r:id="rId41"/>
    <p:sldId id="455" r:id="rId42"/>
    <p:sldId id="454" r:id="rId43"/>
    <p:sldId id="456" r:id="rId44"/>
    <p:sldId id="458" r:id="rId45"/>
    <p:sldId id="457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E7F3"/>
    <a:srgbClr val="D5E3CF"/>
    <a:srgbClr val="FCECE8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2/15/2016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2/15/2016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2/15/2016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2/15/2016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2/15/2016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2/15/2016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2/15/2016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524123"/>
          </a:xfrm>
        </p:spPr>
        <p:txBody>
          <a:bodyPr>
            <a:normAutofit/>
          </a:bodyPr>
          <a:lstStyle/>
          <a:p>
            <a:r>
              <a:rPr lang="en-US" dirty="0" smtClean="0"/>
              <a:t>Query Processing and Query Optimization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Database System Implementation CSE 507</a:t>
            </a:r>
            <a:endParaRPr lang="en-US" sz="4500" dirty="0"/>
          </a:p>
        </p:txBody>
      </p:sp>
      <p:sp>
        <p:nvSpPr>
          <p:cNvPr id="4" name="Rectangle 3"/>
          <p:cNvSpPr/>
          <p:nvPr/>
        </p:nvSpPr>
        <p:spPr>
          <a:xfrm>
            <a:off x="287441" y="5959447"/>
            <a:ext cx="11355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Some slides </a:t>
            </a:r>
            <a:r>
              <a:rPr lang="en-US" sz="1600" dirty="0" smtClean="0"/>
              <a:t>adapted from </a:t>
            </a:r>
            <a:r>
              <a:rPr lang="en-US" sz="1600" dirty="0" err="1" smtClean="0"/>
              <a:t>S</a:t>
            </a:r>
            <a:r>
              <a:rPr lang="en-US" altLang="en-US" sz="1600" dirty="0" err="1" smtClean="0"/>
              <a:t>ilberschatz</a:t>
            </a:r>
            <a:r>
              <a:rPr lang="en-US" altLang="en-US" sz="1600" dirty="0" smtClean="0"/>
              <a:t>, </a:t>
            </a:r>
            <a:r>
              <a:rPr lang="en-US" altLang="en-US" sz="1600" dirty="0" err="1" smtClean="0"/>
              <a:t>Korth</a:t>
            </a:r>
            <a:r>
              <a:rPr lang="en-US" altLang="en-US" sz="1600" dirty="0" smtClean="0"/>
              <a:t> and </a:t>
            </a:r>
            <a:r>
              <a:rPr lang="en-US" altLang="en-US" sz="1600" dirty="0" err="1" smtClean="0"/>
              <a:t>Sudarshan</a:t>
            </a:r>
            <a:r>
              <a:rPr lang="en-US" altLang="en-US" sz="1600" dirty="0" smtClean="0"/>
              <a:t> Database System Concepts – 6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Edition.</a:t>
            </a:r>
          </a:p>
          <a:p>
            <a:r>
              <a:rPr lang="en-US" altLang="en-US" sz="1600" dirty="0" smtClean="0"/>
              <a:t>And </a:t>
            </a:r>
            <a:r>
              <a:rPr lang="en-US" altLang="en-US" sz="1600" dirty="0" err="1" smtClean="0"/>
              <a:t>Elamsri</a:t>
            </a:r>
            <a:r>
              <a:rPr lang="en-US" altLang="en-US" sz="1600" dirty="0" smtClean="0"/>
              <a:t> and </a:t>
            </a:r>
            <a:r>
              <a:rPr lang="en-US" altLang="en-US" sz="1600" dirty="0" err="1" smtClean="0"/>
              <a:t>Navathe</a:t>
            </a:r>
            <a:r>
              <a:rPr lang="en-US" altLang="en-US" sz="1600" dirty="0" smtClean="0"/>
              <a:t>, Fundamentals of Database Systems – 6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Edition.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9011" y="3038542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Query Processing Algorithms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3840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Selection Operation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21304" y="1348196"/>
            <a:ext cx="10669283" cy="4046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600" b="1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File scan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Algorithm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A1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(</a:t>
            </a:r>
            <a:r>
              <a:rPr lang="en-US" altLang="en-US" sz="2600" b="1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linear search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).  Scan each file block and test all records to see whether they satisfy the selection condition.</a:t>
            </a: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</a:rPr>
              <a:t>Cost estimate =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b="1" i="1" baseline="-250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block transfers + 1 seek</a:t>
            </a:r>
            <a:endParaRPr lang="en-US" altLang="en-US" sz="2600" b="1" i="1" dirty="0" smtClean="0">
              <a:ea typeface="ＭＳ Ｐゴシック" panose="020B0600070205080204" pitchFamily="34" charset="-128"/>
            </a:endParaRPr>
          </a:p>
          <a:p>
            <a:pPr lvl="2">
              <a:spcAft>
                <a:spcPts val="1200"/>
              </a:spcAft>
            </a:pP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b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i="1" baseline="-250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denotes #blocks containing records from relation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r</a:t>
            </a: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</a:rPr>
              <a:t>If selection is on a key attribute, can stop on finding record</a:t>
            </a:r>
          </a:p>
          <a:p>
            <a:pPr lvl="2"/>
            <a:r>
              <a:rPr lang="en-US" altLang="en-US" sz="2600" dirty="0" smtClean="0">
                <a:ea typeface="ＭＳ Ｐゴシック" panose="020B0600070205080204" pitchFamily="34" charset="-128"/>
              </a:rPr>
              <a:t>cost =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(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b="1" i="1" baseline="-250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/2) block transfers + 1 seek</a:t>
            </a:r>
          </a:p>
        </p:txBody>
      </p:sp>
    </p:spTree>
    <p:extLst>
      <p:ext uri="{BB962C8B-B14F-4D97-AF65-F5344CB8AC3E}">
        <p14:creationId xmlns:p14="http://schemas.microsoft.com/office/powerpoint/2010/main" val="26434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Selection Operation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42962" y="1165225"/>
            <a:ext cx="10887483" cy="55752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600" b="1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Index scan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– search algorithms that use an index</a:t>
            </a:r>
          </a:p>
          <a:p>
            <a:pPr lvl="1"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selection condition must be on search-key of index.</a:t>
            </a:r>
          </a:p>
          <a:p>
            <a:r>
              <a:rPr lang="en-US" altLang="en-US" sz="2600" b="1" dirty="0" smtClean="0">
                <a:ea typeface="ＭＳ Ｐゴシック" panose="020B0600070205080204" pitchFamily="34" charset="-128"/>
              </a:rPr>
              <a:t>A2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(</a:t>
            </a:r>
            <a:r>
              <a:rPr lang="en-US" altLang="en-US" sz="2600" b="1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primary index, equality on key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).  Retrieve a single record that satisfies the corresponding equality condition  </a:t>
            </a:r>
          </a:p>
          <a:p>
            <a:pPr lvl="1">
              <a:spcAft>
                <a:spcPts val="600"/>
              </a:spcAft>
            </a:pPr>
            <a:r>
              <a:rPr lang="en-US" altLang="en-US" sz="2600" b="1" i="1" dirty="0" smtClean="0">
                <a:ea typeface="ＭＳ Ｐゴシック" panose="020B0600070205080204" pitchFamily="34" charset="-128"/>
              </a:rPr>
              <a:t>#blocks accessed =  height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+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1 </a:t>
            </a:r>
            <a:endParaRPr lang="en-US" altLang="en-US" sz="2600" b="1" i="1" dirty="0" smtClean="0">
              <a:ea typeface="ＭＳ Ｐゴシック" panose="020B0600070205080204" pitchFamily="34" charset="-128"/>
            </a:endParaRPr>
          </a:p>
          <a:p>
            <a:pPr lvl="1">
              <a:spcAft>
                <a:spcPts val="1200"/>
              </a:spcAft>
            </a:pPr>
            <a:r>
              <a:rPr lang="en-US" altLang="en-US" sz="2600" i="1" dirty="0" smtClean="0">
                <a:ea typeface="ＭＳ Ｐゴシック" panose="020B0600070205080204" pitchFamily="34" charset="-128"/>
              </a:rPr>
              <a:t>Cost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= (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height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+ 1) X 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sz="2600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+ </a:t>
            </a:r>
            <a:r>
              <a:rPr lang="en-US" altLang="en-US" sz="2600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)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r>
              <a:rPr lang="en-US" altLang="en-US" sz="2600" b="1" dirty="0" smtClean="0">
                <a:ea typeface="ＭＳ Ｐゴシック" panose="020B0600070205080204" pitchFamily="34" charset="-128"/>
              </a:rPr>
              <a:t>A3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(</a:t>
            </a:r>
            <a:r>
              <a:rPr lang="en-US" altLang="en-US" sz="2600" b="1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primary index, equality on </a:t>
            </a:r>
            <a:r>
              <a:rPr lang="en-US" altLang="en-US" sz="2600" b="1" dirty="0" err="1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nonkey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)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Retrieve multiple records. </a:t>
            </a: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</a:rPr>
              <a:t>Records will be on consecutive blocks</a:t>
            </a:r>
          </a:p>
          <a:p>
            <a:pPr lvl="2"/>
            <a:r>
              <a:rPr lang="en-US" altLang="en-US" sz="2600" dirty="0" smtClean="0">
                <a:ea typeface="ＭＳ Ｐゴシック" panose="020B0600070205080204" pitchFamily="34" charset="-128"/>
              </a:rPr>
              <a:t>Let b = #blocks containing matching records</a:t>
            </a:r>
          </a:p>
          <a:p>
            <a:pPr lvl="2"/>
            <a:r>
              <a:rPr lang="en-US" altLang="en-US" sz="2600" i="1" dirty="0" smtClean="0">
                <a:ea typeface="ＭＳ Ｐゴシック" panose="020B0600070205080204" pitchFamily="34" charset="-128"/>
              </a:rPr>
              <a:t>Cost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=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height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X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sz="2600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+ </a:t>
            </a:r>
            <a:r>
              <a:rPr lang="en-US" altLang="en-US" sz="2600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)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+ 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</a:rPr>
              <a:t>S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+ 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</a:rPr>
              <a:t>T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X b;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total blocks = height + b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;</a:t>
            </a:r>
            <a:endParaRPr lang="en-US" altLang="en-US" sz="2600" i="1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702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Selection Operation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2962" y="1165225"/>
            <a:ext cx="10774421" cy="5421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600" b="1" dirty="0" smtClean="0">
                <a:ea typeface="ＭＳ Ｐゴシック" panose="020B0600070205080204" pitchFamily="34" charset="-128"/>
              </a:rPr>
              <a:t>A4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(</a:t>
            </a:r>
            <a:r>
              <a:rPr lang="en-US" altLang="en-US" sz="2600" b="1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secondary index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)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.</a:t>
            </a:r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</a:rPr>
              <a:t>Retrieve a single record if the search-key is a candidate key</a:t>
            </a:r>
          </a:p>
          <a:p>
            <a:pPr lvl="2"/>
            <a:r>
              <a:rPr lang="en-US" altLang="en-US" sz="2600" b="1" i="1" dirty="0" smtClean="0">
                <a:ea typeface="ＭＳ Ｐゴシック" panose="020B0600070205080204" pitchFamily="34" charset="-128"/>
              </a:rPr>
              <a:t>Total #blocks accessed = height + 1</a:t>
            </a:r>
          </a:p>
          <a:p>
            <a:pPr lvl="2">
              <a:spcAft>
                <a:spcPts val="1200"/>
              </a:spcAft>
            </a:pPr>
            <a:r>
              <a:rPr lang="en-US" altLang="en-US" sz="2600" i="1" dirty="0" smtClean="0">
                <a:ea typeface="ＭＳ Ｐゴシック" panose="020B0600070205080204" pitchFamily="34" charset="-128"/>
              </a:rPr>
              <a:t>Cost = (height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+ 1) * 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sz="2600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+ </a:t>
            </a:r>
            <a:r>
              <a:rPr lang="en-US" altLang="en-US" sz="2600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)</a:t>
            </a:r>
          </a:p>
          <a:p>
            <a:pPr marL="914400" lvl="2" indent="0">
              <a:spcAft>
                <a:spcPts val="1200"/>
              </a:spcAft>
              <a:buNone/>
            </a:pPr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</a:rPr>
              <a:t>Retrieve multiple records if search-key is not a candidate key</a:t>
            </a:r>
          </a:p>
          <a:p>
            <a:pPr lvl="2"/>
            <a:r>
              <a:rPr lang="en-US" altLang="en-US" sz="2600" dirty="0" smtClean="0">
                <a:ea typeface="ＭＳ Ｐゴシック" panose="020B0600070205080204" pitchFamily="34" charset="-128"/>
              </a:rPr>
              <a:t>Each of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matching records may be on a different block  </a:t>
            </a:r>
          </a:p>
          <a:p>
            <a:pPr lvl="2"/>
            <a:r>
              <a:rPr lang="en-US" altLang="en-US" sz="2600" b="1" dirty="0" smtClean="0">
                <a:ea typeface="ＭＳ Ｐゴシック" panose="020B0600070205080204" pitchFamily="34" charset="-128"/>
              </a:rPr>
              <a:t>Total #blocks accessed =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 height + n  + 1</a:t>
            </a:r>
          </a:p>
          <a:p>
            <a:pPr lvl="2"/>
            <a:r>
              <a:rPr lang="en-US" altLang="en-US" sz="2600" dirty="0" smtClean="0">
                <a:ea typeface="ＭＳ Ｐゴシック" panose="020B0600070205080204" pitchFamily="34" charset="-128"/>
              </a:rPr>
              <a:t>Cost =  (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height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+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n + 1) * 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sz="2600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+ </a:t>
            </a:r>
            <a:r>
              <a:rPr lang="en-US" altLang="en-US" sz="2600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)</a:t>
            </a:r>
            <a:endParaRPr lang="en-US" altLang="en-US" sz="2600" i="1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685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External Sorting Algorithm</a:t>
            </a:r>
            <a:endParaRPr lang="en-US" sz="4200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694508" y="1666568"/>
            <a:ext cx="11059957" cy="2802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600" b="1" dirty="0" smtClean="0"/>
              <a:t>N-way Sort-Merge strategy</a:t>
            </a:r>
            <a:r>
              <a:rPr lang="en-US" altLang="en-US" sz="2600" dirty="0" smtClean="0"/>
              <a:t>:</a:t>
            </a: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en-US" altLang="en-US" sz="2600" dirty="0" smtClean="0"/>
              <a:t>Starts by sorting small </a:t>
            </a:r>
            <a:r>
              <a:rPr lang="en-US" altLang="en-US" sz="2600" dirty="0" err="1" smtClean="0"/>
              <a:t>subfiles</a:t>
            </a:r>
            <a:r>
              <a:rPr lang="en-US" altLang="en-US" sz="2600" dirty="0" smtClean="0"/>
              <a:t> (</a:t>
            </a:r>
            <a:r>
              <a:rPr lang="en-US" altLang="en-US" sz="2600" b="1" dirty="0" smtClean="0"/>
              <a:t>runs</a:t>
            </a:r>
            <a:r>
              <a:rPr lang="en-US" altLang="en-US" sz="2600" dirty="0" smtClean="0"/>
              <a:t>) of the main file </a:t>
            </a: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en-US" altLang="en-US" sz="2600" dirty="0" smtClean="0"/>
              <a:t>Then merges the sorted runs, creating larger sorted </a:t>
            </a:r>
            <a:r>
              <a:rPr lang="en-US" altLang="en-US" sz="2600" dirty="0" err="1" smtClean="0"/>
              <a:t>subfiles</a:t>
            </a:r>
            <a:r>
              <a:rPr lang="en-US" altLang="en-US" sz="2600" dirty="0" smtClean="0"/>
              <a:t> that are merged in turn.</a:t>
            </a: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en-US" altLang="en-US" sz="2600" dirty="0" smtClean="0"/>
              <a:t>Each merge phase merges &gt;= 2 runs.</a:t>
            </a:r>
          </a:p>
        </p:txBody>
      </p:sp>
    </p:spTree>
    <p:extLst>
      <p:ext uri="{BB962C8B-B14F-4D97-AF65-F5344CB8AC3E}">
        <p14:creationId xmlns:p14="http://schemas.microsoft.com/office/powerpoint/2010/main" val="163993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External Sorting Algorithm Example 2-way</a:t>
            </a:r>
            <a:endParaRPr lang="en-US" sz="42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323" y="1019935"/>
            <a:ext cx="5149850" cy="58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64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Cost of External Sorting Algorithm</a:t>
            </a:r>
            <a:endParaRPr lang="en-US" sz="4200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898634" y="1019935"/>
            <a:ext cx="10855831" cy="5235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80000"/>
              </a:lnSpc>
              <a:buNone/>
            </a:pPr>
            <a:endParaRPr lang="en-US" altLang="en-US" sz="2600" dirty="0" smtClean="0"/>
          </a:p>
          <a:p>
            <a:pPr lvl="2">
              <a:lnSpc>
                <a:spcPct val="80000"/>
              </a:lnSpc>
            </a:pPr>
            <a:r>
              <a:rPr lang="en-US" altLang="en-US" sz="2600" b="1" dirty="0" err="1" smtClean="0"/>
              <a:t>n</a:t>
            </a:r>
            <a:r>
              <a:rPr lang="en-US" altLang="en-US" sz="2600" b="1" baseline="-25000" dirty="0" err="1" smtClean="0"/>
              <a:t>R</a:t>
            </a:r>
            <a:r>
              <a:rPr lang="en-US" altLang="en-US" sz="2600" dirty="0" smtClean="0"/>
              <a:t>: number of initial runs; </a:t>
            </a:r>
          </a:p>
          <a:p>
            <a:pPr lvl="2">
              <a:lnSpc>
                <a:spcPct val="80000"/>
              </a:lnSpc>
            </a:pPr>
            <a:r>
              <a:rPr lang="en-US" altLang="en-US" sz="2600" b="1" dirty="0" smtClean="0"/>
              <a:t>b</a:t>
            </a:r>
            <a:r>
              <a:rPr lang="en-US" altLang="en-US" sz="2600" dirty="0" smtClean="0"/>
              <a:t>: number of file blocks; </a:t>
            </a:r>
          </a:p>
          <a:p>
            <a:pPr lvl="2">
              <a:lnSpc>
                <a:spcPct val="80000"/>
              </a:lnSpc>
            </a:pPr>
            <a:r>
              <a:rPr lang="en-US" altLang="en-US" sz="2600" b="1" dirty="0" err="1" smtClean="0"/>
              <a:t>n</a:t>
            </a:r>
            <a:r>
              <a:rPr lang="en-US" altLang="en-US" sz="2600" b="1" baseline="-25000" dirty="0" err="1" smtClean="0"/>
              <a:t>B</a:t>
            </a:r>
            <a:r>
              <a:rPr lang="en-US" altLang="en-US" sz="2600" dirty="0" smtClean="0"/>
              <a:t>: available buffer space; </a:t>
            </a:r>
          </a:p>
          <a:p>
            <a:pPr lvl="2">
              <a:lnSpc>
                <a:spcPct val="80000"/>
              </a:lnSpc>
            </a:pPr>
            <a:r>
              <a:rPr lang="en-US" altLang="en-US" sz="2600" b="1" dirty="0" err="1" smtClean="0"/>
              <a:t>d</a:t>
            </a:r>
            <a:r>
              <a:rPr lang="en-US" altLang="en-US" sz="2600" b="1" baseline="-25000" dirty="0" err="1" smtClean="0"/>
              <a:t>M</a:t>
            </a:r>
            <a:r>
              <a:rPr lang="en-US" altLang="en-US" sz="2600" dirty="0" smtClean="0"/>
              <a:t>: degree of merging;</a:t>
            </a:r>
          </a:p>
          <a:p>
            <a:pPr lvl="2">
              <a:lnSpc>
                <a:spcPct val="80000"/>
              </a:lnSpc>
            </a:pPr>
            <a:r>
              <a:rPr lang="en-US" altLang="en-US" sz="2600" b="1" dirty="0" err="1" smtClean="0"/>
              <a:t>n</a:t>
            </a:r>
            <a:r>
              <a:rPr lang="en-US" altLang="en-US" sz="2600" b="1" baseline="-25000" dirty="0" err="1" smtClean="0"/>
              <a:t>P</a:t>
            </a:r>
            <a:r>
              <a:rPr lang="en-US" altLang="en-US" sz="2600" b="1" dirty="0" smtClean="0"/>
              <a:t>:</a:t>
            </a:r>
            <a:r>
              <a:rPr lang="en-US" altLang="en-US" sz="2600" dirty="0" smtClean="0"/>
              <a:t> number of passes. </a:t>
            </a:r>
          </a:p>
          <a:p>
            <a:pPr lvl="2">
              <a:lnSpc>
                <a:spcPct val="80000"/>
              </a:lnSpc>
            </a:pPr>
            <a:endParaRPr lang="en-US" altLang="en-US" sz="2600" dirty="0" smtClean="0"/>
          </a:p>
          <a:p>
            <a:pPr marL="914400" lvl="2" indent="0">
              <a:lnSpc>
                <a:spcPct val="80000"/>
              </a:lnSpc>
              <a:buNone/>
            </a:pPr>
            <a:r>
              <a:rPr lang="en-US" altLang="en-US" sz="2600" b="1" dirty="0">
                <a:solidFill>
                  <a:srgbClr val="0070C0"/>
                </a:solidFill>
              </a:rPr>
              <a:t>Sorting phase: </a:t>
            </a:r>
            <a:r>
              <a:rPr lang="en-US" altLang="en-US" sz="2600" b="1" dirty="0" err="1">
                <a:solidFill>
                  <a:srgbClr val="0070C0"/>
                </a:solidFill>
              </a:rPr>
              <a:t>n</a:t>
            </a:r>
            <a:r>
              <a:rPr lang="en-US" altLang="en-US" sz="2600" b="1" baseline="-25000" dirty="0" err="1">
                <a:solidFill>
                  <a:srgbClr val="0070C0"/>
                </a:solidFill>
              </a:rPr>
              <a:t>R</a:t>
            </a:r>
            <a:r>
              <a:rPr lang="en-US" altLang="en-US" sz="2600" b="1" dirty="0">
                <a:solidFill>
                  <a:srgbClr val="0070C0"/>
                </a:solidFill>
              </a:rPr>
              <a:t> = </a:t>
            </a:r>
            <a:r>
              <a:rPr lang="en-US" altLang="en-US" sz="2600" b="1" dirty="0">
                <a:solidFill>
                  <a:srgbClr val="0070C0"/>
                </a:solidFill>
                <a:sym typeface="Symbol" panose="05050102010706020507" pitchFamily="18" charset="2"/>
              </a:rPr>
              <a:t></a:t>
            </a:r>
            <a:r>
              <a:rPr lang="en-US" altLang="en-US" sz="2600" b="1" dirty="0">
                <a:solidFill>
                  <a:srgbClr val="0070C0"/>
                </a:solidFill>
              </a:rPr>
              <a:t>(b/</a:t>
            </a:r>
            <a:r>
              <a:rPr lang="en-US" altLang="en-US" sz="2600" b="1" dirty="0" err="1">
                <a:solidFill>
                  <a:srgbClr val="0070C0"/>
                </a:solidFill>
              </a:rPr>
              <a:t>n</a:t>
            </a:r>
            <a:r>
              <a:rPr lang="en-US" altLang="en-US" sz="2600" b="1" baseline="-25000" dirty="0" err="1">
                <a:solidFill>
                  <a:srgbClr val="0070C0"/>
                </a:solidFill>
              </a:rPr>
              <a:t>B</a:t>
            </a:r>
            <a:r>
              <a:rPr lang="en-US" altLang="en-US" sz="2600" b="1" dirty="0">
                <a:solidFill>
                  <a:srgbClr val="0070C0"/>
                </a:solidFill>
              </a:rPr>
              <a:t>)</a:t>
            </a:r>
            <a:r>
              <a:rPr lang="en-US" altLang="en-US" sz="2600" b="1" dirty="0">
                <a:solidFill>
                  <a:srgbClr val="0070C0"/>
                </a:solidFill>
                <a:sym typeface="Symbol" panose="05050102010706020507" pitchFamily="18" charset="2"/>
              </a:rPr>
              <a:t></a:t>
            </a:r>
            <a:r>
              <a:rPr lang="en-US" altLang="en-US" sz="2600" b="1" dirty="0">
                <a:solidFill>
                  <a:srgbClr val="0070C0"/>
                </a:solidFill>
              </a:rPr>
              <a:t> </a:t>
            </a:r>
            <a:endParaRPr lang="en-US" altLang="en-US" sz="2600" b="1" dirty="0" smtClean="0">
              <a:solidFill>
                <a:srgbClr val="0070C0"/>
              </a:solidFill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en-US" altLang="en-US" sz="2600" b="1" dirty="0">
              <a:solidFill>
                <a:srgbClr val="0070C0"/>
              </a:solidFill>
            </a:endParaRPr>
          </a:p>
          <a:p>
            <a:pPr marL="914400" lvl="2" indent="0">
              <a:lnSpc>
                <a:spcPct val="80000"/>
              </a:lnSpc>
              <a:buNone/>
            </a:pPr>
            <a:r>
              <a:rPr lang="en-US" altLang="en-US" sz="2600" b="1" dirty="0">
                <a:solidFill>
                  <a:srgbClr val="0070C0"/>
                </a:solidFill>
              </a:rPr>
              <a:t>Merging phase: </a:t>
            </a:r>
            <a:r>
              <a:rPr lang="en-US" altLang="en-US" sz="2600" b="1" dirty="0" err="1">
                <a:solidFill>
                  <a:srgbClr val="0070C0"/>
                </a:solidFill>
              </a:rPr>
              <a:t>d</a:t>
            </a:r>
            <a:r>
              <a:rPr lang="en-US" altLang="en-US" sz="2600" b="1" baseline="-25000" dirty="0" err="1">
                <a:solidFill>
                  <a:srgbClr val="0070C0"/>
                </a:solidFill>
              </a:rPr>
              <a:t>M</a:t>
            </a:r>
            <a:r>
              <a:rPr lang="en-US" altLang="en-US" sz="2600" b="1" dirty="0">
                <a:solidFill>
                  <a:srgbClr val="0070C0"/>
                </a:solidFill>
              </a:rPr>
              <a:t> = Min (n</a:t>
            </a:r>
            <a:r>
              <a:rPr lang="en-US" altLang="en-US" sz="2600" b="1" baseline="-25000" dirty="0">
                <a:solidFill>
                  <a:srgbClr val="0070C0"/>
                </a:solidFill>
              </a:rPr>
              <a:t>B</a:t>
            </a:r>
            <a:r>
              <a:rPr lang="en-US" altLang="en-US" sz="2600" b="1" dirty="0">
                <a:solidFill>
                  <a:srgbClr val="0070C0"/>
                </a:solidFill>
              </a:rPr>
              <a:t>-1, </a:t>
            </a:r>
            <a:r>
              <a:rPr lang="en-US" altLang="en-US" sz="2600" b="1" dirty="0" err="1">
                <a:solidFill>
                  <a:srgbClr val="0070C0"/>
                </a:solidFill>
              </a:rPr>
              <a:t>n</a:t>
            </a:r>
            <a:r>
              <a:rPr lang="en-US" altLang="en-US" sz="2600" b="1" baseline="-25000" dirty="0" err="1">
                <a:solidFill>
                  <a:srgbClr val="0070C0"/>
                </a:solidFill>
              </a:rPr>
              <a:t>R</a:t>
            </a:r>
            <a:r>
              <a:rPr lang="en-US" altLang="en-US" sz="2600" b="1" dirty="0">
                <a:solidFill>
                  <a:srgbClr val="0070C0"/>
                </a:solidFill>
              </a:rPr>
              <a:t>); </a:t>
            </a:r>
            <a:r>
              <a:rPr lang="en-US" altLang="en-US" sz="2600" b="1" dirty="0" err="1">
                <a:solidFill>
                  <a:srgbClr val="0070C0"/>
                </a:solidFill>
              </a:rPr>
              <a:t>n</a:t>
            </a:r>
            <a:r>
              <a:rPr lang="en-US" altLang="en-US" sz="2600" b="1" baseline="-25000" dirty="0" err="1">
                <a:solidFill>
                  <a:srgbClr val="0070C0"/>
                </a:solidFill>
              </a:rPr>
              <a:t>P</a:t>
            </a:r>
            <a:r>
              <a:rPr lang="en-US" altLang="en-US" sz="2600" b="1" dirty="0">
                <a:solidFill>
                  <a:srgbClr val="0070C0"/>
                </a:solidFill>
              </a:rPr>
              <a:t> = </a:t>
            </a:r>
            <a:r>
              <a:rPr lang="en-US" altLang="en-US" sz="2600" b="1" dirty="0">
                <a:solidFill>
                  <a:srgbClr val="0070C0"/>
                </a:solidFill>
                <a:sym typeface="Symbol" panose="05050102010706020507" pitchFamily="18" charset="2"/>
              </a:rPr>
              <a:t></a:t>
            </a:r>
            <a:r>
              <a:rPr lang="en-US" altLang="en-US" sz="2600" b="1" dirty="0">
                <a:solidFill>
                  <a:srgbClr val="0070C0"/>
                </a:solidFill>
              </a:rPr>
              <a:t>(</a:t>
            </a:r>
            <a:r>
              <a:rPr lang="en-US" altLang="en-US" sz="2600" b="1" dirty="0" err="1">
                <a:solidFill>
                  <a:srgbClr val="0070C0"/>
                </a:solidFill>
              </a:rPr>
              <a:t>log</a:t>
            </a:r>
            <a:r>
              <a:rPr lang="en-US" altLang="en-US" sz="2600" b="1" baseline="-25000" dirty="0" err="1">
                <a:solidFill>
                  <a:srgbClr val="0070C0"/>
                </a:solidFill>
              </a:rPr>
              <a:t>dM</a:t>
            </a:r>
            <a:r>
              <a:rPr lang="en-US" altLang="en-US" sz="2600" b="1" dirty="0">
                <a:solidFill>
                  <a:srgbClr val="0070C0"/>
                </a:solidFill>
              </a:rPr>
              <a:t>(</a:t>
            </a:r>
            <a:r>
              <a:rPr lang="en-US" altLang="en-US" sz="2600" b="1" dirty="0" err="1">
                <a:solidFill>
                  <a:srgbClr val="0070C0"/>
                </a:solidFill>
              </a:rPr>
              <a:t>n</a:t>
            </a:r>
            <a:r>
              <a:rPr lang="en-US" altLang="en-US" sz="2600" b="1" baseline="-25000" dirty="0" err="1">
                <a:solidFill>
                  <a:srgbClr val="0070C0"/>
                </a:solidFill>
              </a:rPr>
              <a:t>R</a:t>
            </a:r>
            <a:r>
              <a:rPr lang="en-US" altLang="en-US" sz="2600" b="1" dirty="0">
                <a:solidFill>
                  <a:srgbClr val="0070C0"/>
                </a:solidFill>
              </a:rPr>
              <a:t>))</a:t>
            </a:r>
            <a:r>
              <a:rPr lang="en-US" altLang="en-US" sz="2600" b="1" dirty="0" smtClean="0">
                <a:solidFill>
                  <a:srgbClr val="0070C0"/>
                </a:solidFill>
                <a:sym typeface="Symbol" panose="05050102010706020507" pitchFamily="18" charset="2"/>
              </a:rPr>
              <a:t>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en-US" altLang="en-US" sz="2600" b="1" dirty="0" smtClean="0">
              <a:solidFill>
                <a:srgbClr val="7030A0"/>
              </a:solidFill>
              <a:sym typeface="Symbol" panose="05050102010706020507" pitchFamily="18" charset="2"/>
            </a:endParaRPr>
          </a:p>
          <a:p>
            <a:pPr marL="914400" lvl="2" indent="0">
              <a:lnSpc>
                <a:spcPct val="80000"/>
              </a:lnSpc>
              <a:buNone/>
            </a:pPr>
            <a:r>
              <a:rPr lang="en-US" altLang="en-US" sz="2600" b="1" dirty="0" smtClean="0">
                <a:solidFill>
                  <a:srgbClr val="7030A0"/>
                </a:solidFill>
                <a:sym typeface="Symbol" panose="05050102010706020507" pitchFamily="18" charset="2"/>
              </a:rPr>
              <a:t>Total #blocks accessed = 2*b + (2*b* </a:t>
            </a:r>
            <a:r>
              <a:rPr lang="en-US" altLang="en-US" sz="2600" b="1" dirty="0">
                <a:solidFill>
                  <a:srgbClr val="7030A0"/>
                </a:solidFill>
              </a:rPr>
              <a:t>(</a:t>
            </a:r>
            <a:r>
              <a:rPr lang="en-US" altLang="en-US" sz="2600" b="1" dirty="0" err="1">
                <a:solidFill>
                  <a:srgbClr val="7030A0"/>
                </a:solidFill>
              </a:rPr>
              <a:t>log</a:t>
            </a:r>
            <a:r>
              <a:rPr lang="en-US" altLang="en-US" sz="2600" b="1" baseline="-25000" dirty="0" err="1">
                <a:solidFill>
                  <a:srgbClr val="7030A0"/>
                </a:solidFill>
              </a:rPr>
              <a:t>dM</a:t>
            </a:r>
            <a:r>
              <a:rPr lang="en-US" altLang="en-US" sz="2600" b="1" dirty="0">
                <a:solidFill>
                  <a:srgbClr val="7030A0"/>
                </a:solidFill>
              </a:rPr>
              <a:t>(</a:t>
            </a:r>
            <a:r>
              <a:rPr lang="en-US" altLang="en-US" sz="2600" b="1" dirty="0" err="1">
                <a:solidFill>
                  <a:srgbClr val="7030A0"/>
                </a:solidFill>
              </a:rPr>
              <a:t>n</a:t>
            </a:r>
            <a:r>
              <a:rPr lang="en-US" altLang="en-US" sz="2600" b="1" baseline="-25000" dirty="0" err="1">
                <a:solidFill>
                  <a:srgbClr val="7030A0"/>
                </a:solidFill>
              </a:rPr>
              <a:t>R</a:t>
            </a:r>
            <a:r>
              <a:rPr lang="en-US" altLang="en-US" sz="2600" b="1" dirty="0">
                <a:solidFill>
                  <a:srgbClr val="7030A0"/>
                </a:solidFill>
              </a:rPr>
              <a:t>))</a:t>
            </a:r>
          </a:p>
          <a:p>
            <a:pPr lvl="1">
              <a:lnSpc>
                <a:spcPct val="80000"/>
              </a:lnSpc>
            </a:pPr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83856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Join Operation: Nested Loop Join </a:t>
            </a:r>
            <a:endParaRPr lang="en-US" sz="4200" dirty="0"/>
          </a:p>
        </p:txBody>
      </p:sp>
      <p:sp>
        <p:nvSpPr>
          <p:cNvPr id="4" name="Rectangle 1027"/>
          <p:cNvSpPr txBox="1">
            <a:spLocks noChangeArrowheads="1"/>
          </p:cNvSpPr>
          <p:nvPr/>
        </p:nvSpPr>
        <p:spPr>
          <a:xfrm>
            <a:off x="842962" y="1165225"/>
            <a:ext cx="10985243" cy="5200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tabLst>
                <a:tab pos="461963" algn="l"/>
                <a:tab pos="850900" algn="l"/>
              </a:tabLs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To compute the theta join        </a:t>
            </a:r>
            <a:r>
              <a:rPr lang="en-US" altLang="en-US" sz="2600" b="1" i="1" dirty="0">
                <a:ea typeface="ＭＳ Ｐゴシック" panose="020B0600070205080204" pitchFamily="34" charset="-128"/>
              </a:rPr>
              <a:t>R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      </a:t>
            </a:r>
            <a:r>
              <a:rPr lang="en-US" altLang="en-US" sz="2600" b="1" baseline="-250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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endParaRPr lang="en-US" altLang="en-US" sz="2600" b="1" dirty="0" smtClean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 marL="0" indent="0">
              <a:spcAft>
                <a:spcPts val="1200"/>
              </a:spcAft>
              <a:buNone/>
              <a:tabLst>
                <a:tab pos="461963" algn="l"/>
                <a:tab pos="850900" algn="l"/>
              </a:tabLst>
            </a:pPr>
            <a:r>
              <a:rPr lang="en-US" altLang="en-US" sz="2600" b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	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for each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tuple </a:t>
            </a:r>
            <a:r>
              <a:rPr lang="en-US" altLang="en-US" sz="2600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in </a:t>
            </a:r>
            <a:r>
              <a:rPr lang="en-US" altLang="en-US" sz="26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do begin</a:t>
            </a:r>
            <a:b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		for each tuple </a:t>
            </a:r>
            <a:r>
              <a:rPr lang="en-US" altLang="en-US" sz="2600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in </a:t>
            </a:r>
            <a:r>
              <a:rPr lang="en-US" altLang="en-US" sz="26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do begin</a:t>
            </a:r>
            <a:b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				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test pair (</a:t>
            </a:r>
            <a:r>
              <a:rPr lang="en-US" altLang="en-US" sz="2600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2600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,t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) to see if they satisfy the join condition </a:t>
            </a:r>
            <a:r>
              <a:rPr lang="en-US" altLang="en-US" sz="2600" i="1" dirty="0" smtClean="0">
                <a:ea typeface="ＭＳ Ｐゴシック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Greek Symbols" pitchFamily="18" charset="2"/>
              </a:rPr>
              <a:t/>
            </a:r>
            <a:br>
              <a:rPr lang="en-US" altLang="en-US" sz="2600" dirty="0" smtClean="0">
                <a:ea typeface="ＭＳ Ｐゴシック" panose="020B0600070205080204" pitchFamily="34" charset="-128"/>
                <a:sym typeface="Greek Symbols" pitchFamily="18" charset="2"/>
              </a:rPr>
            </a:br>
            <a:r>
              <a:rPr lang="en-US" altLang="en-US" sz="2600" dirty="0" smtClean="0">
                <a:ea typeface="ＭＳ Ｐゴシック" panose="020B0600070205080204" pitchFamily="34" charset="-128"/>
                <a:sym typeface="Greek Symbols" pitchFamily="18" charset="2"/>
              </a:rPr>
              <a:t>				if they do, add </a:t>
            </a:r>
            <a:r>
              <a:rPr lang="en-US" altLang="en-US" sz="2600" i="1" dirty="0" err="1" smtClean="0">
                <a:ea typeface="ＭＳ Ｐゴシック" panose="020B0600070205080204" pitchFamily="34" charset="-128"/>
                <a:sym typeface="Greek Symbols" pitchFamily="18" charset="2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  <a:sym typeface="Greek Symbols" pitchFamily="18" charset="2"/>
              </a:rPr>
              <a:t>r</a:t>
            </a:r>
            <a:r>
              <a:rPr lang="en-US" altLang="en-US" sz="2600" i="1" dirty="0" smtClean="0">
                <a:ea typeface="ＭＳ Ｐゴシック" panose="020B0600070205080204" pitchFamily="34" charset="-128"/>
                <a:sym typeface="Greek Symbols" pitchFamily="18" charset="2"/>
              </a:rPr>
              <a:t> • </a:t>
            </a:r>
            <a:r>
              <a:rPr lang="en-US" altLang="en-US" sz="2600" i="1" dirty="0" err="1" smtClean="0">
                <a:ea typeface="ＭＳ Ｐゴシック" panose="020B0600070205080204" pitchFamily="34" charset="-128"/>
                <a:sym typeface="Greek Symbols" pitchFamily="18" charset="2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  <a:sym typeface="Greek Symbols" pitchFamily="18" charset="2"/>
              </a:rPr>
              <a:t>s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Greek Symbols" pitchFamily="18" charset="2"/>
              </a:rPr>
              <a:t> to the result.</a:t>
            </a:r>
            <a:br>
              <a:rPr lang="en-US" altLang="en-US" sz="2600" dirty="0" smtClean="0">
                <a:ea typeface="ＭＳ Ｐゴシック" panose="020B0600070205080204" pitchFamily="34" charset="-128"/>
                <a:sym typeface="Greek Symbols" pitchFamily="18" charset="2"/>
              </a:rPr>
            </a:br>
            <a:r>
              <a:rPr lang="en-US" altLang="en-US" sz="2600" dirty="0" smtClean="0">
                <a:ea typeface="ＭＳ Ｐゴシック" panose="020B0600070205080204" pitchFamily="34" charset="-128"/>
                <a:sym typeface="Greek Symbols" pitchFamily="18" charset="2"/>
              </a:rPr>
              <a:t>		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Greek Symbols" pitchFamily="18" charset="2"/>
              </a:rPr>
              <a:t>end	</a:t>
            </a:r>
            <a:br>
              <a:rPr lang="en-US" altLang="en-US" sz="2600" b="1" dirty="0" smtClean="0">
                <a:ea typeface="ＭＳ Ｐゴシック" panose="020B0600070205080204" pitchFamily="34" charset="-128"/>
                <a:sym typeface="Greek Symbols" pitchFamily="18" charset="2"/>
              </a:rPr>
            </a:br>
            <a:r>
              <a:rPr lang="en-US" altLang="en-US" sz="2600" b="1" dirty="0" smtClean="0">
                <a:ea typeface="ＭＳ Ｐゴシック" panose="020B0600070205080204" pitchFamily="34" charset="-128"/>
                <a:sym typeface="Greek Symbols" pitchFamily="18" charset="2"/>
              </a:rPr>
              <a:t>	end</a:t>
            </a:r>
            <a:endParaRPr lang="en-US" altLang="en-US" sz="2600" dirty="0" smtClean="0">
              <a:ea typeface="ＭＳ Ｐゴシック" panose="020B0600070205080204" pitchFamily="34" charset="-128"/>
              <a:sym typeface="Greek Symbols" pitchFamily="18" charset="2"/>
            </a:endParaRPr>
          </a:p>
          <a:p>
            <a:pPr>
              <a:tabLst>
                <a:tab pos="461963" algn="l"/>
                <a:tab pos="850900" algn="l"/>
              </a:tabLst>
            </a:pPr>
            <a:r>
              <a:rPr lang="en-US" altLang="en-US" sz="2600" b="1" i="1" dirty="0">
                <a:ea typeface="ＭＳ Ｐゴシック" panose="020B0600070205080204" pitchFamily="34" charset="-128"/>
                <a:sym typeface="Greek Symbols" pitchFamily="18" charset="2"/>
              </a:rPr>
              <a:t>R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Greek Symbols" pitchFamily="18" charset="2"/>
              </a:rPr>
              <a:t>  is called the </a:t>
            </a:r>
            <a:r>
              <a:rPr lang="en-US" altLang="en-US" sz="2600" b="1" dirty="0" smtClean="0">
                <a:solidFill>
                  <a:srgbClr val="3366CC"/>
                </a:solidFill>
                <a:ea typeface="ＭＳ Ｐゴシック" panose="020B0600070205080204" pitchFamily="34" charset="-128"/>
                <a:sym typeface="Greek Symbols" pitchFamily="18" charset="2"/>
              </a:rPr>
              <a:t>outer</a:t>
            </a:r>
            <a:r>
              <a:rPr lang="en-US" altLang="en-US" sz="2600" dirty="0" smtClean="0">
                <a:solidFill>
                  <a:srgbClr val="3366CC"/>
                </a:solidFill>
                <a:ea typeface="ＭＳ Ｐゴシック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sz="2600" b="1" dirty="0" smtClean="0">
                <a:solidFill>
                  <a:srgbClr val="3366CC"/>
                </a:solidFill>
                <a:ea typeface="ＭＳ Ｐゴシック" panose="020B0600070205080204" pitchFamily="34" charset="-128"/>
                <a:sym typeface="Greek Symbols" pitchFamily="18" charset="2"/>
              </a:rPr>
              <a:t>relation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Greek Symbols" pitchFamily="18" charset="2"/>
              </a:rPr>
              <a:t> and 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Greek Symbols" pitchFamily="18" charset="2"/>
              </a:rPr>
              <a:t>S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Greek Symbols" pitchFamily="18" charset="2"/>
              </a:rPr>
              <a:t> the </a:t>
            </a:r>
            <a:r>
              <a:rPr lang="en-US" altLang="en-US" sz="2600" b="1" dirty="0" smtClean="0">
                <a:solidFill>
                  <a:srgbClr val="3366CC"/>
                </a:solidFill>
                <a:ea typeface="ＭＳ Ｐゴシック" panose="020B0600070205080204" pitchFamily="34" charset="-128"/>
                <a:sym typeface="Greek Symbols" pitchFamily="18" charset="2"/>
              </a:rPr>
              <a:t>inner relation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Greek Symbols" pitchFamily="18" charset="2"/>
              </a:rPr>
              <a:t> of the join.</a:t>
            </a:r>
          </a:p>
          <a:p>
            <a:pPr>
              <a:tabLst>
                <a:tab pos="461963" algn="l"/>
                <a:tab pos="850900" algn="l"/>
              </a:tabLst>
            </a:pPr>
            <a:r>
              <a:rPr lang="en-US" altLang="en-US" sz="2600" dirty="0" smtClean="0">
                <a:ea typeface="ＭＳ Ｐゴシック" panose="020B0600070205080204" pitchFamily="34" charset="-128"/>
                <a:sym typeface="Greek Symbols" pitchFamily="18" charset="2"/>
              </a:rPr>
              <a:t>Requires no indices and can be used with any kind of join condition.</a:t>
            </a:r>
          </a:p>
          <a:p>
            <a:pPr>
              <a:tabLst>
                <a:tab pos="461963" algn="l"/>
                <a:tab pos="850900" algn="l"/>
              </a:tabLst>
            </a:pPr>
            <a:r>
              <a:rPr lang="en-US" altLang="en-US" sz="2600" dirty="0" smtClean="0">
                <a:ea typeface="ＭＳ Ｐゴシック" panose="020B0600070205080204" pitchFamily="34" charset="-128"/>
                <a:sym typeface="Greek Symbols" pitchFamily="18" charset="2"/>
              </a:rPr>
              <a:t>Expensive since it examines every pair of tuples in the two relations</a:t>
            </a:r>
            <a:r>
              <a:rPr lang="en-US" altLang="en-US" sz="2600" dirty="0">
                <a:ea typeface="ＭＳ Ｐゴシック" panose="020B0600070205080204" pitchFamily="34" charset="-128"/>
                <a:sym typeface="Greek Symbols" pitchFamily="18" charset="2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Greek Symbols" pitchFamily="18" charset="2"/>
              </a:rPr>
              <a:t>??</a:t>
            </a:r>
          </a:p>
        </p:txBody>
      </p:sp>
      <p:sp>
        <p:nvSpPr>
          <p:cNvPr id="6" name="AutoShape 1028"/>
          <p:cNvSpPr>
            <a:spLocks noChangeArrowheads="1"/>
          </p:cNvSpPr>
          <p:nvPr/>
        </p:nvSpPr>
        <p:spPr bwMode="auto">
          <a:xfrm rot="5400000">
            <a:off x="6321014" y="1179794"/>
            <a:ext cx="328612" cy="299474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2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Join Operation: Nested Loop Join 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94508" y="1253716"/>
            <a:ext cx="11169598" cy="5203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600" dirty="0" smtClean="0">
                <a:ea typeface="ＭＳ Ｐゴシック" panose="020B0600070205080204" pitchFamily="34" charset="-128"/>
              </a:rPr>
              <a:t>In the worst case, if there is enough memory only to hold one block of each relation, the estimated cost is </a:t>
            </a:r>
          </a:p>
          <a:p>
            <a:pPr marL="0" indent="0"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	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	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</a:rPr>
              <a:t>n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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+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  blocks transferred, plus</a:t>
            </a:r>
            <a:b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               	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</a:rPr>
              <a:t>n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+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         seeks</a:t>
            </a:r>
          </a:p>
          <a:p>
            <a:endParaRPr lang="en-US" altLang="en-US" sz="2600" dirty="0" smtClean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If the smaller relation fits entirely in memory, use that as the inner relation.</a:t>
            </a: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Reduces cost to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+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block transfers and 2 seeks</a:t>
            </a:r>
          </a:p>
          <a:p>
            <a:endParaRPr lang="en-US" altLang="en-US" sz="2600" dirty="0" smtClean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Block nested-loops algorithm (next slide) is preferable.</a:t>
            </a:r>
          </a:p>
        </p:txBody>
      </p:sp>
    </p:spTree>
    <p:extLst>
      <p:ext uri="{BB962C8B-B14F-4D97-AF65-F5344CB8AC3E}">
        <p14:creationId xmlns:p14="http://schemas.microsoft.com/office/powerpoint/2010/main" val="305642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Join Operation: Nested Loop Join with blocks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8140" y="1241272"/>
            <a:ext cx="10615612" cy="51742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404813" algn="l"/>
                <a:tab pos="793750" algn="l"/>
                <a:tab pos="1198563" algn="l"/>
                <a:tab pos="1544638" algn="l"/>
                <a:tab pos="1890713" algn="l"/>
              </a:tabLs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Variant of nested-loop join in which every block of inner relation is paired with every block of outer relation.</a:t>
            </a:r>
          </a:p>
          <a:p>
            <a:pPr marL="0" indent="0">
              <a:buNone/>
              <a:tabLst>
                <a:tab pos="404813" algn="l"/>
                <a:tab pos="793750" algn="l"/>
                <a:tab pos="1198563" algn="l"/>
                <a:tab pos="1544638" algn="l"/>
                <a:tab pos="1890713" algn="l"/>
              </a:tabLst>
            </a:pPr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  <a:tabLst>
                <a:tab pos="404813" algn="l"/>
                <a:tab pos="793750" algn="l"/>
                <a:tab pos="1198563" algn="l"/>
                <a:tab pos="1544638" algn="l"/>
                <a:tab pos="1890713" algn="l"/>
              </a:tabLs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		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for each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block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B</a:t>
            </a:r>
            <a:r>
              <a:rPr lang="en-US" altLang="en-US" sz="2600" i="1" baseline="-25000" dirty="0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 of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 r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 do begin</a:t>
            </a:r>
            <a:br>
              <a:rPr lang="en-US" altLang="en-US" sz="2600" b="1" dirty="0" smtClean="0">
                <a:ea typeface="ＭＳ Ｐゴシック" panose="020B0600070205080204" pitchFamily="34" charset="-128"/>
              </a:rPr>
            </a:br>
            <a:r>
              <a:rPr lang="en-US" altLang="en-US" sz="2600" b="1" dirty="0" smtClean="0">
                <a:ea typeface="ＭＳ Ｐゴシック" panose="020B0600070205080204" pitchFamily="34" charset="-128"/>
              </a:rPr>
              <a:t>		for each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block 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B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</a:rPr>
              <a:t>s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 of 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s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do begin</a:t>
            </a:r>
            <a:br>
              <a:rPr lang="en-US" altLang="en-US" sz="2600" b="1" dirty="0" smtClean="0">
                <a:ea typeface="ＭＳ Ｐゴシック" panose="020B0600070205080204" pitchFamily="34" charset="-128"/>
              </a:rPr>
            </a:br>
            <a:r>
              <a:rPr lang="en-US" altLang="en-US" sz="2600" b="1" dirty="0" smtClean="0">
                <a:ea typeface="ＭＳ Ｐゴシック" panose="020B0600070205080204" pitchFamily="34" charset="-128"/>
              </a:rPr>
              <a:t>			for each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tuple 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in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B</a:t>
            </a:r>
            <a:r>
              <a:rPr lang="en-US" altLang="en-US" sz="2600" i="1" baseline="-25000" dirty="0" smtClean="0">
                <a:ea typeface="ＭＳ Ｐゴシック" panose="020B0600070205080204" pitchFamily="34" charset="-128"/>
              </a:rPr>
              <a:t>r </a:t>
            </a:r>
            <a:r>
              <a:rPr lang="en-US" altLang="en-US" sz="2600" b="1" baseline="-250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do begin</a:t>
            </a:r>
            <a:br>
              <a:rPr lang="en-US" altLang="en-US" sz="2600" b="1" dirty="0" smtClean="0">
                <a:ea typeface="ＭＳ Ｐゴシック" panose="020B0600070205080204" pitchFamily="34" charset="-128"/>
              </a:rPr>
            </a:br>
            <a:r>
              <a:rPr lang="en-US" altLang="en-US" sz="2600" b="1" dirty="0" smtClean="0">
                <a:ea typeface="ＭＳ Ｐゴシック" panose="020B0600070205080204" pitchFamily="34" charset="-128"/>
              </a:rPr>
              <a:t>				for each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tuple 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</a:rPr>
              <a:t>s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in 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B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</a:rPr>
              <a:t>s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do begin</a:t>
            </a:r>
            <a:br>
              <a:rPr lang="en-US" altLang="en-US" sz="2600" b="1" dirty="0" smtClean="0">
                <a:ea typeface="ＭＳ Ｐゴシック" panose="020B0600070205080204" pitchFamily="34" charset="-128"/>
              </a:rPr>
            </a:br>
            <a:r>
              <a:rPr lang="en-US" altLang="en-US" sz="2600" b="1" dirty="0" smtClean="0">
                <a:ea typeface="ＭＳ Ｐゴシック" panose="020B0600070205080204" pitchFamily="34" charset="-128"/>
              </a:rPr>
              <a:t>					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Check if (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,t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</a:rPr>
              <a:t>s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)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satisfy the join condition </a:t>
            </a:r>
            <a:br>
              <a:rPr lang="en-US" altLang="en-US" sz="2600" dirty="0" smtClean="0">
                <a:ea typeface="ＭＳ Ｐゴシック" panose="020B0600070205080204" pitchFamily="34" charset="-128"/>
              </a:rPr>
            </a:br>
            <a:r>
              <a:rPr lang="en-US" altLang="en-US" sz="2600" dirty="0" smtClean="0">
                <a:ea typeface="ＭＳ Ｐゴシック" panose="020B0600070205080204" pitchFamily="34" charset="-128"/>
              </a:rPr>
              <a:t>					if they do, add 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i="1" baseline="300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• </a:t>
            </a:r>
            <a:r>
              <a:rPr lang="en-US" altLang="en-US" sz="2600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to the result.</a:t>
            </a:r>
            <a:b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				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end</a:t>
            </a:r>
            <a:b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			end</a:t>
            </a:r>
            <a:b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		end</a:t>
            </a:r>
            <a:b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	end</a:t>
            </a:r>
          </a:p>
        </p:txBody>
      </p:sp>
    </p:spTree>
    <p:extLst>
      <p:ext uri="{BB962C8B-B14F-4D97-AF65-F5344CB8AC3E}">
        <p14:creationId xmlns:p14="http://schemas.microsoft.com/office/powerpoint/2010/main" val="64199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Basic Steps in Query Processing</a:t>
            </a:r>
            <a:endParaRPr lang="en-US" sz="4200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733697" y="2373946"/>
            <a:ext cx="2664823" cy="2537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altLang="en-US" sz="2400" b="1" dirty="0" smtClean="0">
                <a:ea typeface="ＭＳ Ｐゴシック" panose="020B0600070205080204" pitchFamily="34" charset="-128"/>
              </a:rPr>
              <a:t>Parsing and translation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altLang="en-US" sz="2400" b="1" dirty="0" smtClean="0">
                <a:ea typeface="ＭＳ Ｐゴシック" panose="020B0600070205080204" pitchFamily="34" charset="-128"/>
              </a:rPr>
              <a:t>Optimization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altLang="en-US" sz="2400" b="1" dirty="0" smtClean="0">
                <a:ea typeface="ＭＳ Ｐゴシック" panose="020B0600070205080204" pitchFamily="34" charset="-128"/>
              </a:rPr>
              <a:t>Evaluation</a:t>
            </a: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023" y="1310838"/>
            <a:ext cx="8397239" cy="504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62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Nested Loop Join using blocks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14388" y="1418253"/>
            <a:ext cx="10615612" cy="4824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404813" algn="l"/>
                <a:tab pos="793750" algn="l"/>
                <a:tab pos="1198563" algn="l"/>
                <a:tab pos="1544638" algn="l"/>
                <a:tab pos="1890713" algn="l"/>
              </a:tabLst>
            </a:pPr>
            <a:endParaRPr lang="en-US" altLang="en-US" sz="2600" b="1" dirty="0" smtClean="0">
              <a:ea typeface="ＭＳ Ｐゴシック" panose="020B0600070205080204" pitchFamily="34" charset="-128"/>
              <a:sym typeface="Symbol" panose="05050102010706020507" pitchFamily="18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14388" y="1110833"/>
            <a:ext cx="10802996" cy="53802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Worst case estimate: 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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+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block transfers 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+ 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2 *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2600" b="1" i="1" baseline="-250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seeks</a:t>
            </a:r>
            <a:endParaRPr lang="en-US" altLang="en-US" sz="2600" b="1" dirty="0" smtClean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 lvl="1"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Each block in the inner relation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S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is read once for each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block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in the outer relation</a:t>
            </a:r>
            <a:endParaRPr lang="en-US" altLang="en-US" sz="2600" dirty="0" smtClean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Best case: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+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block transfers 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+ 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2 seeks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If </a:t>
            </a:r>
            <a:r>
              <a:rPr lang="en-US" altLang="en-US" sz="2600" b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n</a:t>
            </a:r>
            <a:r>
              <a:rPr lang="en-US" altLang="en-US" sz="2600" b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buffers are available then:</a:t>
            </a:r>
          </a:p>
          <a:p>
            <a:pPr lvl="1"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In block nested-loop, use </a:t>
            </a:r>
            <a:r>
              <a:rPr lang="en-US" altLang="en-US" sz="2600" b="1" dirty="0" err="1">
                <a:ea typeface="ＭＳ Ｐゴシック" panose="020B0600070205080204" pitchFamily="34" charset="-128"/>
                <a:sym typeface="Symbol" panose="05050102010706020507" pitchFamily="18" charset="2"/>
              </a:rPr>
              <a:t>n</a:t>
            </a:r>
            <a:r>
              <a:rPr lang="en-US" altLang="en-US" sz="2600" b="1" baseline="-25000" dirty="0" err="1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—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2 disk blocks as blocking unit for outer relations; use remaining two blocks to buffer inner relation and output</a:t>
            </a:r>
          </a:p>
          <a:p>
            <a:pPr lvl="2"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 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Cost =   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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2600" b="1" i="1" baseline="-250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/ (</a:t>
            </a:r>
            <a:r>
              <a:rPr lang="en-US" altLang="en-US" sz="2600" b="1" dirty="0" err="1">
                <a:ea typeface="ＭＳ Ｐゴシック" panose="020B0600070205080204" pitchFamily="34" charset="-128"/>
                <a:sym typeface="Symbol" panose="05050102010706020507" pitchFamily="18" charset="2"/>
              </a:rPr>
              <a:t>n</a:t>
            </a:r>
            <a:r>
              <a:rPr lang="en-US" altLang="en-US" sz="2600" b="1" baseline="-25000" dirty="0" err="1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dirty="0">
                <a:ea typeface="ＭＳ Ｐゴシック" panose="020B0600070205080204" pitchFamily="34" charset="-128"/>
              </a:rPr>
              <a:t> —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2 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)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 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+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block transfers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+</a:t>
            </a:r>
            <a:b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              2 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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2600" b="1" i="1" baseline="-250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/ (</a:t>
            </a:r>
            <a:r>
              <a:rPr lang="en-US" altLang="en-US" sz="2600" b="1" dirty="0" err="1">
                <a:ea typeface="ＭＳ Ｐゴシック" panose="020B0600070205080204" pitchFamily="34" charset="-128"/>
                <a:sym typeface="Symbol" panose="05050102010706020507" pitchFamily="18" charset="2"/>
              </a:rPr>
              <a:t>n</a:t>
            </a:r>
            <a:r>
              <a:rPr lang="en-US" altLang="en-US" sz="2600" b="1" baseline="-25000" dirty="0" err="1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dirty="0">
                <a:ea typeface="ＭＳ Ｐゴシック" panose="020B0600070205080204" pitchFamily="34" charset="-128"/>
              </a:rPr>
              <a:t> —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2 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)</a:t>
            </a: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 seeks</a:t>
            </a:r>
            <a:endParaRPr lang="en-US" altLang="en-US" sz="2600" b="1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041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Join Operation: Single Loop Join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14388" y="3642851"/>
            <a:ext cx="10615612" cy="2599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404813" algn="l"/>
                <a:tab pos="793750" algn="l"/>
                <a:tab pos="1198563" algn="l"/>
                <a:tab pos="1544638" algn="l"/>
                <a:tab pos="1890713" algn="l"/>
              </a:tabLst>
            </a:pPr>
            <a:endParaRPr lang="en-US" altLang="en-US" sz="2600" b="1" dirty="0" smtClean="0">
              <a:ea typeface="ＭＳ Ｐゴシック" panose="020B0600070205080204" pitchFamily="34" charset="-128"/>
              <a:sym typeface="Symbol" panose="05050102010706020507" pitchFamily="18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14388" y="1268234"/>
            <a:ext cx="10615612" cy="200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For each tuple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</a:rPr>
              <a:t>t</a:t>
            </a:r>
            <a:r>
              <a:rPr lang="en-US" altLang="en-US" sz="2600" b="1" i="1" baseline="-25000" dirty="0" err="1">
                <a:ea typeface="ＭＳ Ｐゴシック" panose="020B0600070205080204" pitchFamily="34" charset="-128"/>
              </a:rPr>
              <a:t>R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in the outer relation </a:t>
            </a:r>
            <a:r>
              <a:rPr lang="en-US" altLang="en-US" sz="2600" b="1" i="1" dirty="0">
                <a:ea typeface="ＭＳ Ｐゴシック" panose="020B0600070205080204" pitchFamily="34" charset="-128"/>
              </a:rPr>
              <a:t>R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,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use the index to look up tuples in 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S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that satisfy the join condition with tuple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</a:rPr>
              <a:t>t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.</a:t>
            </a:r>
            <a:endParaRPr lang="en-US" altLang="en-US" sz="2600" i="1" dirty="0" smtClean="0"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If buffer has space for only one page of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.</a:t>
            </a:r>
            <a:endParaRPr lang="en-US" altLang="en-US" sz="2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4388" y="3750770"/>
            <a:ext cx="10615612" cy="2166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Cost of the join</a:t>
            </a:r>
            <a:r>
              <a:rPr lang="en-US" altLang="en-US" sz="26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if we have a secondary index 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 sz="2600" b="1" i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600" b="1" i="1" baseline="-25000" dirty="0" err="1">
                <a:solidFill>
                  <a:srgbClr val="0070C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en-US" sz="2600" b="1" i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+ </a:t>
            </a:r>
            <a:r>
              <a:rPr lang="en-US" altLang="en-US" sz="2600" b="1" i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|R|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 (height + 1 + </a:t>
            </a:r>
            <a:r>
              <a:rPr lang="en-US" altLang="en-US" sz="2600" b="1" dirty="0" err="1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b="1" baseline="-25000" dirty="0" err="1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)</a:t>
            </a:r>
            <a:r>
              <a:rPr lang="en-US" altLang="en-US" sz="2600" b="1" i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block accesses</a:t>
            </a:r>
            <a:endParaRPr lang="en-US" altLang="en-US" sz="2600" b="1" dirty="0" smtClean="0">
              <a:solidFill>
                <a:srgbClr val="0070C0"/>
              </a:solidFill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>
              <a:spcAft>
                <a:spcPts val="1200"/>
              </a:spcAft>
            </a:pPr>
            <a:r>
              <a:rPr lang="en-US" altLang="en-US" sz="2600" b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b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baseline="-250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is the selection cardinality  for the join attribute</a:t>
            </a:r>
            <a:r>
              <a:rPr lang="en-US" altLang="en-US" sz="2600" dirty="0">
                <a:ea typeface="ＭＳ Ｐゴシック" panose="020B0600070205080204" pitchFamily="34" charset="-128"/>
                <a:sym typeface="Symbol" panose="05050102010706020507" pitchFamily="18" charset="2"/>
              </a:rPr>
              <a:t>.</a:t>
            </a:r>
            <a:endParaRPr lang="en-US" altLang="en-US" sz="2600" b="1" baseline="-25000" dirty="0" smtClean="0">
              <a:ea typeface="ＭＳ Ｐゴシック" panose="020B0600070205080204" pitchFamily="34" charset="-128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7232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Join Operation: Single Loop Join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14388" y="3642851"/>
            <a:ext cx="10615612" cy="2599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404813" algn="l"/>
                <a:tab pos="793750" algn="l"/>
                <a:tab pos="1198563" algn="l"/>
                <a:tab pos="1544638" algn="l"/>
                <a:tab pos="1890713" algn="l"/>
              </a:tabLst>
            </a:pPr>
            <a:endParaRPr lang="en-US" altLang="en-US" sz="2600" b="1" dirty="0" smtClean="0">
              <a:ea typeface="ＭＳ Ｐゴシック" panose="020B0600070205080204" pitchFamily="34" charset="-128"/>
              <a:sym typeface="Symbol" panose="05050102010706020507" pitchFamily="18" charset="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4388" y="1248041"/>
            <a:ext cx="10615612" cy="2166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Cost of the join</a:t>
            </a:r>
            <a:r>
              <a:rPr lang="en-US" altLang="en-US" sz="26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if we have a clustering index 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 sz="2600" b="1" i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600" b="1" i="1" baseline="-25000" dirty="0" err="1">
                <a:solidFill>
                  <a:srgbClr val="0070C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en-US" sz="2600" b="1" i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+ </a:t>
            </a:r>
            <a:r>
              <a:rPr lang="en-US" altLang="en-US" sz="2600" b="1" i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|R|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 (height + </a:t>
            </a:r>
            <a:r>
              <a:rPr lang="en-US" altLang="en-US" sz="2600" b="1" dirty="0" err="1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b="1" baseline="-25000" dirty="0" err="1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/ </a:t>
            </a:r>
            <a:r>
              <a:rPr lang="en-US" altLang="en-US" sz="2600" b="1" dirty="0" err="1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Bfr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-of-S)</a:t>
            </a:r>
            <a:r>
              <a:rPr lang="en-US" altLang="en-US" sz="2600" b="1" i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block accesses</a:t>
            </a:r>
            <a:endParaRPr lang="en-US" altLang="en-US" sz="2600" b="1" dirty="0" smtClean="0">
              <a:solidFill>
                <a:srgbClr val="0070C0"/>
              </a:solidFill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600" b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en-US" altLang="en-US" sz="2600" b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b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baseline="-250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is the selection cardinality  for the join attribute</a:t>
            </a:r>
            <a:r>
              <a:rPr lang="en-US" altLang="en-US" sz="2600" dirty="0">
                <a:ea typeface="ＭＳ Ｐゴシック" panose="020B0600070205080204" pitchFamily="34" charset="-128"/>
                <a:sym typeface="Symbol" panose="05050102010706020507" pitchFamily="18" charset="2"/>
              </a:rPr>
              <a:t>.</a:t>
            </a:r>
            <a:endParaRPr lang="en-US" altLang="en-US" sz="2600" b="1" baseline="-25000" dirty="0" smtClean="0">
              <a:ea typeface="ＭＳ Ｐゴシック" panose="020B0600070205080204" pitchFamily="34" charset="-128"/>
              <a:sym typeface="Symbol" panose="05050102010706020507" pitchFamily="18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48140" y="4075960"/>
            <a:ext cx="10615612" cy="2166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6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Cost of the join</a:t>
            </a:r>
            <a:r>
              <a:rPr lang="en-US" altLang="en-US" sz="26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if we have a primary index 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6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 sz="2600" b="1" i="1" dirty="0" err="1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600" b="1" i="1" baseline="-25000" dirty="0" err="1">
                <a:solidFill>
                  <a:srgbClr val="7030A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en-US" sz="2600" b="1" i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+ </a:t>
            </a:r>
            <a:r>
              <a:rPr lang="en-US" altLang="en-US" sz="2600" b="1" i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|R|</a:t>
            </a:r>
            <a:r>
              <a:rPr lang="en-US" altLang="en-US" sz="2600" b="1" dirty="0" smtClean="0">
                <a:solidFill>
                  <a:srgbClr val="7030A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 (height + 1)</a:t>
            </a:r>
            <a:r>
              <a:rPr lang="en-US" altLang="en-US" sz="2600" b="1" i="1" dirty="0" smtClean="0">
                <a:solidFill>
                  <a:srgbClr val="7030A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block accesses</a:t>
            </a:r>
            <a:endParaRPr lang="en-US" altLang="en-US" sz="2600" b="1" dirty="0" smtClean="0">
              <a:solidFill>
                <a:srgbClr val="7030A0"/>
              </a:solidFill>
              <a:ea typeface="ＭＳ Ｐゴシック" panose="020B0600070205080204" pitchFamily="34" charset="-128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0016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Join Operation: Merge Join Algorithm</a:t>
            </a:r>
            <a:endParaRPr lang="en-US" sz="4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94508" y="1506037"/>
            <a:ext cx="10732906" cy="44217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buFont typeface="Monotype Sorts" charset="2"/>
              <a:buAutoNum type="arabicPeriod"/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Sort both relations on their join attribute (if not already sorted on the join attributes).</a:t>
            </a:r>
          </a:p>
          <a:p>
            <a:pPr marL="381000" indent="-381000">
              <a:buFont typeface="Monotype Sorts" charset="2"/>
              <a:buAutoNum type="arabicPeriod"/>
            </a:pPr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pPr marL="381000" indent="-3810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Merge the sorted relations to join them</a:t>
            </a:r>
          </a:p>
          <a:p>
            <a:pPr marL="800100" lvl="1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Join step is similar to the merge stage of the sort-merge algorithm.  </a:t>
            </a:r>
          </a:p>
          <a:p>
            <a:pPr marL="800100" lvl="1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Main difference is handling of duplicate values in join attribute — 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every pair with same value on join attribute must be matched and reported in the result.</a:t>
            </a:r>
            <a:endParaRPr lang="en-US" altLang="en-US" sz="26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737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Join Operation: Merge Join Algorithm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94508" y="1230540"/>
            <a:ext cx="10922876" cy="4668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600" dirty="0" smtClean="0">
                <a:ea typeface="ＭＳ Ｐゴシック" panose="020B0600070205080204" pitchFamily="34" charset="-128"/>
              </a:rPr>
              <a:t>Each block needs to be read only once.</a:t>
            </a:r>
          </a:p>
          <a:p>
            <a:r>
              <a:rPr lang="en-US" altLang="en-US" sz="2600" dirty="0" smtClean="0">
                <a:ea typeface="ＭＳ Ｐゴシック" panose="020B0600070205080204" pitchFamily="34" charset="-128"/>
              </a:rPr>
              <a:t>Under the assumption that all tuples of one relation for any given value of the join attributes fit in memory</a:t>
            </a:r>
          </a:p>
          <a:p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If </a:t>
            </a:r>
            <a:r>
              <a:rPr lang="en-US" altLang="en-US" sz="2600" b="1" i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b </a:t>
            </a:r>
            <a:r>
              <a:rPr lang="en-US" altLang="en-US" sz="2600" b="1" i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is the number buffer blocks allocated to each relation.</a:t>
            </a:r>
          </a:p>
          <a:p>
            <a:pPr marL="0" indent="0">
              <a:buNone/>
            </a:pPr>
            <a:endParaRPr lang="en-US" altLang="en-US" sz="26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The cost of merge join is: </a:t>
            </a:r>
            <a:b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        </a:t>
            </a:r>
            <a:r>
              <a:rPr lang="en-US" altLang="en-US" sz="2600" b="1" i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600" b="1" i="1" baseline="-25000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en-US" sz="2600" b="1" i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+ </a:t>
            </a:r>
            <a:r>
              <a:rPr lang="en-US" altLang="en-US" sz="2600" b="1" i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sz="2600" b="1" i="1" baseline="-25000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 block transfers  + 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</a:t>
            </a:r>
            <a:r>
              <a:rPr lang="en-US" altLang="en-US" sz="2600" b="1" i="1" dirty="0" err="1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err="1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2600" b="1" i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i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/ b</a:t>
            </a:r>
            <a:r>
              <a:rPr lang="en-US" altLang="en-US" sz="2600" b="1" i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 + </a:t>
            </a:r>
            <a:r>
              <a:rPr lang="en-US" altLang="en-US" sz="2600" b="1" i="1" dirty="0" err="1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i="1" baseline="-25000" dirty="0" err="1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b="1" i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i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/ b</a:t>
            </a:r>
            <a:r>
              <a:rPr lang="en-US" altLang="en-US" sz="2600" b="1" i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b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  seeks</a:t>
            </a:r>
            <a:endParaRPr lang="en-US" altLang="en-US" sz="26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marL="457200" lvl="1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				+ </a:t>
            </a:r>
          </a:p>
          <a:p>
            <a:pPr marL="457200" lvl="1" indent="0">
              <a:buNone/>
            </a:pPr>
            <a:r>
              <a:rPr lang="en-US" altLang="en-US" sz="26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       the cost of sorting if relations are unsorted.</a:t>
            </a:r>
          </a:p>
        </p:txBody>
      </p:sp>
    </p:spTree>
    <p:extLst>
      <p:ext uri="{BB962C8B-B14F-4D97-AF65-F5344CB8AC3E}">
        <p14:creationId xmlns:p14="http://schemas.microsoft.com/office/powerpoint/2010/main" val="364168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Join Operation: Hash Join Algorithm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20284" y="1341982"/>
            <a:ext cx="11066916" cy="5163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b="1" i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Step 1: Partition Phase:</a:t>
            </a:r>
          </a:p>
          <a:p>
            <a:pPr marL="0" indent="0">
              <a:buNone/>
            </a:pPr>
            <a:r>
              <a:rPr lang="en-US" altLang="en-US" sz="2600" i="1" dirty="0" smtClean="0">
                <a:ea typeface="ＭＳ Ｐゴシック" panose="020B0600070205080204" pitchFamily="34" charset="-128"/>
              </a:rPr>
              <a:t>h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maps 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JoinAttrs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values to {0, 1, ...,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}, where 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JoinAttrs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denotes the common attributes of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and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s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used in the join. </a:t>
            </a:r>
          </a:p>
          <a:p>
            <a:pPr marL="0" indent="0">
              <a:buNone/>
            </a:pPr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600" i="1" dirty="0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i="1" baseline="-25000" dirty="0" smtClean="0">
                <a:ea typeface="ＭＳ Ｐゴシック" panose="020B0600070205080204" pitchFamily="34" charset="-128"/>
              </a:rPr>
              <a:t>0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, r</a:t>
            </a:r>
            <a:r>
              <a:rPr lang="en-US" altLang="en-US" sz="2600" i="1" baseline="-25000" dirty="0" smtClean="0">
                <a:ea typeface="ＭＳ Ｐゴシック" panose="020B0600070205080204" pitchFamily="34" charset="-128"/>
              </a:rPr>
              <a:t>1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, . . ., 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</a:rPr>
              <a:t>n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denote partitions of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R’s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tuples</a:t>
            </a:r>
          </a:p>
          <a:p>
            <a:pPr lvl="2"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Each tuple 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 R 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is put in partition 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where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i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= h(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r</a:t>
            </a:r>
            <a:r>
              <a:rPr lang="en-US" altLang="en-US" sz="2600" b="1" i="1" baseline="-250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[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JoinAttrs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]).</a:t>
            </a:r>
          </a:p>
          <a:p>
            <a:pPr lvl="1"/>
            <a:r>
              <a:rPr lang="en-US" altLang="en-US" sz="2600" i="1" dirty="0">
                <a:ea typeface="ＭＳ Ｐゴシック" panose="020B0600070205080204" pitchFamily="34" charset="-128"/>
              </a:rPr>
              <a:t>s</a:t>
            </a:r>
            <a:r>
              <a:rPr lang="en-US" altLang="en-US" sz="2600" i="1" baseline="-25000" dirty="0" smtClean="0">
                <a:ea typeface="ＭＳ Ｐゴシック" panose="020B0600070205080204" pitchFamily="34" charset="-128"/>
              </a:rPr>
              <a:t>0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,, s</a:t>
            </a:r>
            <a:r>
              <a:rPr lang="en-US" altLang="en-US" sz="2600" i="1" baseline="-25000" dirty="0" smtClean="0">
                <a:ea typeface="ＭＳ Ｐゴシック" panose="020B0600070205080204" pitchFamily="34" charset="-128"/>
              </a:rPr>
              <a:t>1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. . ., 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s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</a:rPr>
              <a:t>n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denotes partitions of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S’s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tuples</a:t>
            </a:r>
          </a:p>
          <a:p>
            <a:pPr lvl="2"/>
            <a:r>
              <a:rPr lang="en-US" altLang="en-US" sz="2600" dirty="0" smtClean="0">
                <a:ea typeface="ＭＳ Ｐゴシック" panose="020B0600070205080204" pitchFamily="34" charset="-128"/>
              </a:rPr>
              <a:t>Each tuple 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</a:rPr>
              <a:t>s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</a:t>
            </a:r>
            <a:r>
              <a:rPr lang="en-US" altLang="en-US" sz="2600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is put in partition </a:t>
            </a:r>
            <a:r>
              <a:rPr lang="en-US" altLang="en-US" sz="2600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i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, where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i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= h(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</a:t>
            </a:r>
            <a:r>
              <a:rPr lang="en-US" altLang="en-US" sz="2600" b="1" i="1" baseline="-250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[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JoinAttrs</a:t>
            </a:r>
            <a:r>
              <a:rPr lang="en-US" altLang="en-US" sz="2600" b="1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]).</a:t>
            </a:r>
          </a:p>
          <a:p>
            <a:pPr lvl="1"/>
            <a:endParaRPr lang="en-US" altLang="en-US" sz="3000" b="1" i="1" dirty="0" smtClean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 lvl="1"/>
            <a:r>
              <a:rPr lang="en-US" altLang="en-US" sz="2600" b="1" i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Each partition (of S or R) may spread across several disk blocks.</a:t>
            </a:r>
          </a:p>
        </p:txBody>
      </p:sp>
    </p:spTree>
    <p:extLst>
      <p:ext uri="{BB962C8B-B14F-4D97-AF65-F5344CB8AC3E}">
        <p14:creationId xmlns:p14="http://schemas.microsoft.com/office/powerpoint/2010/main" val="272615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Join Operation: Hash Join Algorithm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85948" y="1403805"/>
            <a:ext cx="4777145" cy="552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b="1" i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Intuition of Partition Phase: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94508" y="1955937"/>
            <a:ext cx="11007498" cy="413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b="1" i="1" dirty="0">
                <a:ea typeface="ＭＳ Ｐゴシック" panose="020B0600070205080204" pitchFamily="34" charset="-128"/>
              </a:rPr>
              <a:t>R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tuples in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need only to be compared with </a:t>
            </a:r>
            <a:r>
              <a:rPr lang="en-US" altLang="en-US" sz="2600" b="1" i="1" dirty="0">
                <a:ea typeface="ＭＳ Ｐゴシック" panose="020B0600070205080204" pitchFamily="34" charset="-128"/>
              </a:rPr>
              <a:t>S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tuples in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</a:rPr>
              <a:t>s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600" dirty="0" smtClean="0">
                <a:ea typeface="ＭＳ Ｐゴシック" panose="020B0600070205080204" pitchFamily="34" charset="-128"/>
              </a:rPr>
              <a:t>Need not be compared with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s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tuples in any other partition, since:</a:t>
            </a: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</a:rPr>
              <a:t>an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tuple and an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s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tuple that satisfy the join condition will have the same value for the join attributes.</a:t>
            </a: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</a:rPr>
              <a:t>If that value is hashed to some value </a:t>
            </a:r>
            <a:r>
              <a:rPr lang="en-US" altLang="en-US" sz="2600" i="1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, the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tuple has to be in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and the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s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tuple in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</a:rPr>
              <a:t>s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499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Join Operation: Hash Join Algorithm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89167" y="1556184"/>
            <a:ext cx="10437372" cy="5111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Font typeface="Monotype Sorts" charset="2"/>
              <a:buNone/>
            </a:pPr>
            <a:r>
              <a:rPr lang="en-US" altLang="en-US" sz="2400" b="1" dirty="0" smtClean="0">
                <a:ea typeface="ＭＳ Ｐゴシック" panose="020B0600070205080204" pitchFamily="34" charset="-128"/>
              </a:rPr>
              <a:t>Step 1(a)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. Partition the relation </a:t>
            </a:r>
            <a:r>
              <a:rPr lang="en-US" altLang="en-US" sz="2400" b="1" i="1" dirty="0">
                <a:ea typeface="ＭＳ Ｐゴシック" panose="020B0600070205080204" pitchFamily="34" charset="-128"/>
              </a:rPr>
              <a:t>S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using hashing function </a:t>
            </a:r>
            <a:r>
              <a:rPr lang="en-US" altLang="en-US" sz="2400" i="1" dirty="0" smtClean="0">
                <a:ea typeface="ＭＳ Ｐゴシック" panose="020B0600070205080204" pitchFamily="34" charset="-128"/>
              </a:rPr>
              <a:t>h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. </a:t>
            </a:r>
          </a:p>
          <a:p>
            <a:pPr>
              <a:spcAft>
                <a:spcPts val="1200"/>
              </a:spcAft>
              <a:buFont typeface="Monotype Sorts" charset="2"/>
              <a:buNone/>
            </a:pPr>
            <a:r>
              <a:rPr lang="en-US" altLang="en-US" sz="2400" b="1" dirty="0" smtClean="0">
                <a:ea typeface="ＭＳ Ｐゴシック" panose="020B0600070205080204" pitchFamily="34" charset="-128"/>
              </a:rPr>
              <a:t>Step 1(b).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Partition </a:t>
            </a:r>
            <a:r>
              <a:rPr lang="en-US" altLang="en-US" sz="2400" b="1" i="1" dirty="0">
                <a:ea typeface="ＭＳ Ｐゴシック" panose="020B0600070205080204" pitchFamily="34" charset="-128"/>
              </a:rPr>
              <a:t>R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similarly.</a:t>
            </a:r>
          </a:p>
          <a:p>
            <a:pPr>
              <a:spcAft>
                <a:spcPts val="1200"/>
              </a:spcAft>
              <a:buFont typeface="Monotype Sorts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  <a:buFont typeface="Monotype Sorts" charset="2"/>
              <a:buNone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</a:t>
            </a:r>
            <a:r>
              <a:rPr lang="en-US" altLang="en-US" sz="2400" b="1" i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i:   (Making </a:t>
            </a:r>
            <a:r>
              <a:rPr lang="en-US" altLang="en-US" sz="2400" b="1" i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z="2400" b="1" i="1" baseline="-25000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 b="1" i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 sz="2400" b="1" i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as the build relation) </a:t>
            </a: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marL="736600" lvl="1" indent="-279400">
              <a:buFont typeface="Monotype Sorts" charset="2"/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(a)	Load </a:t>
            </a:r>
            <a:r>
              <a:rPr lang="en-US" altLang="en-US" b="1" i="1" dirty="0" err="1" smtClean="0">
                <a:ea typeface="ＭＳ Ｐゴシック" panose="020B0600070205080204" pitchFamily="34" charset="-128"/>
              </a:rPr>
              <a:t>s</a:t>
            </a:r>
            <a:r>
              <a:rPr lang="en-US" altLang="en-US" b="1" i="1" baseline="-250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into memory and build an in-memory hash index on it using the join attribute.  This hash index uses a different hash function than the earlier one </a:t>
            </a:r>
            <a:r>
              <a:rPr lang="en-US" altLang="en-US" i="1" dirty="0" smtClean="0">
                <a:ea typeface="ＭＳ Ｐゴシック" panose="020B0600070205080204" pitchFamily="34" charset="-128"/>
              </a:rPr>
              <a:t>h.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736600" lvl="1" indent="-279400">
              <a:buFont typeface="Monotype Sorts" charset="2"/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(b)	Read the tuples in </a:t>
            </a:r>
            <a:r>
              <a:rPr lang="en-US" altLang="en-US" b="1" i="1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b="1" i="1" baseline="-250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from the disk one by one.  For each tuple </a:t>
            </a:r>
            <a:r>
              <a:rPr lang="en-US" altLang="en-US" i="1" dirty="0" err="1" smtClean="0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locate each matching tuple </a:t>
            </a:r>
            <a:r>
              <a:rPr lang="en-US" altLang="en-US" b="1" i="1" dirty="0" err="1" smtClean="0">
                <a:ea typeface="ＭＳ Ｐゴシック" panose="020B0600070205080204" pitchFamily="34" charset="-128"/>
              </a:rPr>
              <a:t>t</a:t>
            </a:r>
            <a:r>
              <a:rPr lang="en-US" altLang="en-US" b="1" i="1" baseline="-25000" dirty="0" err="1" smtClean="0">
                <a:ea typeface="ＭＳ Ｐゴシック" panose="020B0600070205080204" pitchFamily="34" charset="-128"/>
              </a:rPr>
              <a:t>s</a:t>
            </a:r>
            <a:r>
              <a:rPr lang="en-US" altLang="en-US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in </a:t>
            </a:r>
            <a:r>
              <a:rPr lang="en-US" altLang="en-US" b="1" i="1" dirty="0" err="1" smtClean="0">
                <a:ea typeface="ＭＳ Ｐゴシック" panose="020B0600070205080204" pitchFamily="34" charset="-128"/>
              </a:rPr>
              <a:t>s</a:t>
            </a:r>
            <a:r>
              <a:rPr lang="en-US" altLang="en-US" b="1" i="1" baseline="-250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using the in-memory hash index.  Output the join result.</a:t>
            </a:r>
          </a:p>
        </p:txBody>
      </p:sp>
      <p:sp>
        <p:nvSpPr>
          <p:cNvPr id="2" name="Left Brace 1"/>
          <p:cNvSpPr/>
          <p:nvPr/>
        </p:nvSpPr>
        <p:spPr>
          <a:xfrm>
            <a:off x="914401" y="1556184"/>
            <a:ext cx="574766" cy="1121604"/>
          </a:xfrm>
          <a:prstGeom prst="leftBrace">
            <a:avLst>
              <a:gd name="adj1" fmla="val 8333"/>
              <a:gd name="adj2" fmla="val 50787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1018755" y="3950609"/>
            <a:ext cx="574766" cy="2526668"/>
          </a:xfrm>
          <a:prstGeom prst="leftBrace">
            <a:avLst>
              <a:gd name="adj1" fmla="val 8333"/>
              <a:gd name="adj2" fmla="val 50787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489166" y="3389124"/>
            <a:ext cx="3687927" cy="552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b="1" i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Step 2 Probe Phase: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9166" y="1085166"/>
            <a:ext cx="4402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en-US" sz="2800" b="1" i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Step 1: Partition Phase:</a:t>
            </a:r>
          </a:p>
        </p:txBody>
      </p:sp>
    </p:spTree>
    <p:extLst>
      <p:ext uri="{BB962C8B-B14F-4D97-AF65-F5344CB8AC3E}">
        <p14:creationId xmlns:p14="http://schemas.microsoft.com/office/powerpoint/2010/main" val="258203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Illustrating Hash Join Algorithm</a:t>
            </a:r>
            <a:endParaRPr lang="en-US" sz="4200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024" y="1019935"/>
            <a:ext cx="5583238" cy="5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87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Some Details on Hash Join Algorithm</a:t>
            </a:r>
            <a:endParaRPr lang="en-US" sz="4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94508" y="1424864"/>
            <a:ext cx="10922876" cy="5211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dirty="0" smtClean="0">
                <a:latin typeface="+mj-lt"/>
                <a:ea typeface="ＭＳ Ｐゴシック" panose="020B0600070205080204" pitchFamily="34" charset="-128"/>
              </a:rPr>
              <a:t>The value </a:t>
            </a:r>
            <a:r>
              <a:rPr lang="en-US" altLang="en-US" sz="2600" b="1" i="1" dirty="0" smtClean="0">
                <a:solidFill>
                  <a:srgbClr val="0070C0"/>
                </a:solidFill>
                <a:latin typeface="+mj-lt"/>
                <a:ea typeface="ＭＳ Ｐゴシック" panose="020B0600070205080204" pitchFamily="34" charset="-128"/>
              </a:rPr>
              <a:t>n (#partitions)</a:t>
            </a:r>
            <a:r>
              <a:rPr lang="en-US" altLang="en-US" sz="2600" b="1" dirty="0" smtClean="0">
                <a:solidFill>
                  <a:srgbClr val="0070C0"/>
                </a:solidFill>
                <a:latin typeface="+mj-lt"/>
                <a:ea typeface="ＭＳ Ｐゴシック" panose="020B0600070205080204" pitchFamily="34" charset="-128"/>
              </a:rPr>
              <a:t> </a:t>
            </a:r>
            <a:r>
              <a:rPr lang="en-US" altLang="en-US" sz="2600" dirty="0" smtClean="0">
                <a:latin typeface="+mj-lt"/>
                <a:ea typeface="ＭＳ Ｐゴシック" panose="020B0600070205080204" pitchFamily="34" charset="-128"/>
              </a:rPr>
              <a:t>and the hash function </a:t>
            </a:r>
            <a:r>
              <a:rPr lang="en-US" altLang="en-US" sz="2600" b="1" i="1" dirty="0" smtClean="0">
                <a:solidFill>
                  <a:srgbClr val="0070C0"/>
                </a:solidFill>
                <a:latin typeface="+mj-lt"/>
                <a:ea typeface="ＭＳ Ｐゴシック" panose="020B0600070205080204" pitchFamily="34" charset="-128"/>
              </a:rPr>
              <a:t>h</a:t>
            </a:r>
            <a:r>
              <a:rPr lang="en-US" altLang="en-US" sz="2600" b="1" dirty="0" smtClean="0">
                <a:solidFill>
                  <a:srgbClr val="0070C0"/>
                </a:solidFill>
                <a:latin typeface="+mj-lt"/>
                <a:ea typeface="ＭＳ Ｐゴシック" panose="020B0600070205080204" pitchFamily="34" charset="-128"/>
              </a:rPr>
              <a:t> is chosen such that</a:t>
            </a:r>
            <a:r>
              <a:rPr lang="en-US" altLang="en-US" sz="2600" dirty="0" smtClean="0">
                <a:latin typeface="+mj-lt"/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solidFill>
                  <a:srgbClr val="0070C0"/>
                </a:solidFill>
                <a:latin typeface="+mj-lt"/>
                <a:ea typeface="ＭＳ Ｐゴシック" panose="020B0600070205080204" pitchFamily="34" charset="-128"/>
              </a:rPr>
              <a:t>each </a:t>
            </a:r>
            <a:r>
              <a:rPr lang="en-US" altLang="en-US" sz="2600" b="1" i="1" dirty="0" err="1" smtClean="0">
                <a:solidFill>
                  <a:srgbClr val="0070C0"/>
                </a:solidFill>
                <a:latin typeface="+mj-lt"/>
                <a:ea typeface="ＭＳ Ｐゴシック" panose="020B0600070205080204" pitchFamily="34" charset="-128"/>
              </a:rPr>
              <a:t>s</a:t>
            </a:r>
            <a:r>
              <a:rPr lang="en-US" altLang="en-US" sz="2600" b="1" i="1" baseline="-25000" dirty="0" err="1" smtClean="0">
                <a:solidFill>
                  <a:srgbClr val="0070C0"/>
                </a:solidFill>
                <a:latin typeface="+mj-lt"/>
                <a:ea typeface="ＭＳ Ｐゴシック" panose="020B0600070205080204" pitchFamily="34" charset="-128"/>
              </a:rPr>
              <a:t>i</a:t>
            </a:r>
            <a:r>
              <a:rPr lang="en-US" altLang="en-US" sz="2600" b="1" i="1" baseline="-25000" dirty="0" smtClean="0">
                <a:solidFill>
                  <a:srgbClr val="0070C0"/>
                </a:solidFill>
                <a:latin typeface="+mj-lt"/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 smtClean="0">
                <a:solidFill>
                  <a:srgbClr val="0070C0"/>
                </a:solidFill>
                <a:latin typeface="+mj-lt"/>
                <a:ea typeface="ＭＳ Ｐゴシック" panose="020B0600070205080204" pitchFamily="34" charset="-128"/>
              </a:rPr>
              <a:t> should fit in memory.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latin typeface="+mj-lt"/>
                <a:ea typeface="ＭＳ Ｐゴシック" panose="020B0600070205080204" pitchFamily="34" charset="-128"/>
              </a:rPr>
              <a:t>If we have space for M blocks in the Main Mem then,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600" b="1" dirty="0" smtClean="0">
                <a:latin typeface="+mj-lt"/>
                <a:ea typeface="ＭＳ Ｐゴシック" panose="020B0600070205080204" pitchFamily="34" charset="-128"/>
              </a:rPr>
              <a:t>			n</a:t>
            </a:r>
            <a:r>
              <a:rPr lang="en-US" altLang="en-US" sz="2600" dirty="0" smtClean="0">
                <a:latin typeface="+mj-lt"/>
                <a:ea typeface="ＭＳ Ｐゴシック" panose="020B0600070205080204" pitchFamily="34" charset="-128"/>
              </a:rPr>
              <a:t> must be at least  </a:t>
            </a:r>
            <a:r>
              <a:rPr lang="en-US" altLang="en-US" sz="2600" b="1" dirty="0" smtClean="0">
                <a:latin typeface="+mj-lt"/>
                <a:ea typeface="ＭＳ Ｐゴシック" panose="020B0600070205080204" pitchFamily="34" charset="-128"/>
                <a:sym typeface="Symbol" panose="05050102010706020507" pitchFamily="18" charset="2"/>
              </a:rPr>
              <a:t></a:t>
            </a:r>
            <a:r>
              <a:rPr lang="en-US" altLang="en-US" sz="2600" b="1" dirty="0" err="1" smtClean="0">
                <a:latin typeface="+mj-lt"/>
                <a:ea typeface="ＭＳ Ｐゴシック" panose="020B0600070205080204" pitchFamily="34" charset="-128"/>
              </a:rPr>
              <a:t>b</a:t>
            </a:r>
            <a:r>
              <a:rPr lang="en-US" altLang="en-US" sz="2600" b="1" baseline="-25000" dirty="0" err="1" smtClean="0">
                <a:latin typeface="+mj-lt"/>
                <a:ea typeface="ＭＳ Ｐゴシック" panose="020B0600070205080204" pitchFamily="34" charset="-128"/>
              </a:rPr>
              <a:t>s</a:t>
            </a:r>
            <a:r>
              <a:rPr lang="en-US" altLang="en-US" sz="2600" b="1" dirty="0" smtClean="0">
                <a:latin typeface="+mj-lt"/>
                <a:ea typeface="ＭＳ Ｐゴシック" panose="020B0600070205080204" pitchFamily="34" charset="-128"/>
              </a:rPr>
              <a:t>/M</a:t>
            </a:r>
            <a:r>
              <a:rPr lang="en-US" altLang="en-US" sz="2600" b="1" dirty="0" smtClean="0">
                <a:latin typeface="+mj-lt"/>
                <a:ea typeface="ＭＳ Ｐゴシック" panose="020B0600070205080204" pitchFamily="34" charset="-128"/>
                <a:sym typeface="Symbol" panose="05050102010706020507" pitchFamily="18" charset="2"/>
              </a:rPr>
              <a:t></a:t>
            </a:r>
            <a:r>
              <a:rPr lang="en-US" altLang="en-US" sz="2600" b="1" dirty="0" smtClean="0">
                <a:latin typeface="+mj-lt"/>
                <a:ea typeface="ＭＳ Ｐゴシック" panose="020B0600070205080204" pitchFamily="34" charset="-128"/>
              </a:rPr>
              <a:t> . </a:t>
            </a:r>
            <a:endParaRPr lang="en-US" altLang="en-US" sz="2600" dirty="0" smtClean="0">
              <a:latin typeface="+mj-lt"/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latin typeface="+mj-lt"/>
                <a:ea typeface="ＭＳ Ｐゴシック" panose="020B0600070205080204" pitchFamily="34" charset="-128"/>
              </a:rPr>
              <a:t>To be more precise, we need to account for space for</a:t>
            </a:r>
          </a:p>
          <a:p>
            <a:pPr lvl="1">
              <a:spcAft>
                <a:spcPts val="1200"/>
              </a:spcAft>
            </a:pPr>
            <a:r>
              <a:rPr lang="en-US" altLang="en-US" sz="2200" dirty="0" smtClean="0">
                <a:latin typeface="+mj-lt"/>
                <a:ea typeface="ＭＳ Ｐゴシック" panose="020B0600070205080204" pitchFamily="34" charset="-128"/>
              </a:rPr>
              <a:t>One block for reading in </a:t>
            </a:r>
            <a:r>
              <a:rPr lang="en-US" altLang="en-US" b="1" i="1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b="1" i="1" baseline="-250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200" dirty="0" smtClean="0">
                <a:latin typeface="+mj-lt"/>
                <a:ea typeface="ＭＳ Ｐゴシック" panose="020B0600070205080204" pitchFamily="34" charset="-128"/>
              </a:rPr>
              <a:t> + 1 output buffer + index on </a:t>
            </a:r>
            <a:r>
              <a:rPr lang="en-US" altLang="en-US" sz="2200" b="1" i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z="2200" b="1" i="1" baseline="-25000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</a:t>
            </a:r>
            <a:endParaRPr lang="en-US" altLang="en-US" sz="2200" dirty="0" smtClean="0">
              <a:latin typeface="+mj-lt"/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latin typeface="+mj-lt"/>
                <a:ea typeface="ＭＳ Ｐゴシック" panose="020B0600070205080204" pitchFamily="34" charset="-128"/>
              </a:rPr>
              <a:t>The probe relation (relation </a:t>
            </a:r>
            <a:r>
              <a:rPr lang="en-US" altLang="en-US" sz="2600" b="1" dirty="0" smtClean="0">
                <a:latin typeface="+mj-lt"/>
                <a:ea typeface="ＭＳ Ｐゴシック" panose="020B0600070205080204" pitchFamily="34" charset="-128"/>
              </a:rPr>
              <a:t>R</a:t>
            </a:r>
            <a:r>
              <a:rPr lang="en-US" altLang="en-US" sz="2600" dirty="0" smtClean="0">
                <a:latin typeface="+mj-lt"/>
                <a:ea typeface="ＭＳ Ｐゴシック" panose="020B0600070205080204" pitchFamily="34" charset="-128"/>
              </a:rPr>
              <a:t>) partitions </a:t>
            </a:r>
            <a:r>
              <a:rPr lang="en-US" altLang="en-US" sz="2600" b="1" i="1" dirty="0" err="1" smtClean="0">
                <a:latin typeface="+mj-lt"/>
                <a:ea typeface="ＭＳ Ｐゴシック" panose="020B0600070205080204" pitchFamily="34" charset="-128"/>
              </a:rPr>
              <a:t>r</a:t>
            </a:r>
            <a:r>
              <a:rPr lang="en-US" altLang="en-US" sz="2600" b="1" i="1" baseline="-25000" dirty="0" err="1" smtClean="0">
                <a:latin typeface="+mj-lt"/>
                <a:ea typeface="ＭＳ Ｐゴシック" panose="020B0600070205080204" pitchFamily="34" charset="-128"/>
              </a:rPr>
              <a:t>i</a:t>
            </a:r>
            <a:r>
              <a:rPr lang="en-US" altLang="en-US" sz="2600" dirty="0" smtClean="0">
                <a:latin typeface="+mj-lt"/>
                <a:ea typeface="ＭＳ Ｐゴシック" panose="020B0600070205080204" pitchFamily="34" charset="-128"/>
              </a:rPr>
              <a:t> need not fit in memory.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latin typeface="+mj-lt"/>
                <a:ea typeface="ＭＳ Ｐゴシック" panose="020B0600070205080204" pitchFamily="34" charset="-128"/>
              </a:rPr>
              <a:t>We will just take one block from </a:t>
            </a:r>
            <a:r>
              <a:rPr lang="en-US" altLang="en-US" sz="2600" b="1" i="1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b="1" i="1" baseline="-250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600" b="1" i="1" baseline="-250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each time. </a:t>
            </a:r>
            <a:endParaRPr lang="en-US" altLang="en-US" sz="2600" dirty="0" smtClean="0">
              <a:latin typeface="+mj-lt"/>
              <a:ea typeface="ＭＳ Ｐゴシック" panose="020B0600070205080204" pitchFamily="34" charset="-128"/>
            </a:endParaRPr>
          </a:p>
          <a:p>
            <a:pPr marL="457200" lvl="1" indent="0">
              <a:spcAft>
                <a:spcPts val="1200"/>
              </a:spcAft>
              <a:buNone/>
            </a:pPr>
            <a:endParaRPr lang="en-US" altLang="en-US" sz="26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188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Basic Steps in Query Processing Contd.</a:t>
            </a:r>
            <a:endParaRPr lang="en-US" sz="4200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70800" y="6449633"/>
            <a:ext cx="81589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Material adapted from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Silberchatz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Korth</a:t>
            </a:r>
            <a:r>
              <a:rPr lang="en-US" altLang="en-US" sz="1400" dirty="0" smtClean="0">
                <a:solidFill>
                  <a:schemeClr val="tx1"/>
                </a:solidFill>
              </a:rPr>
              <a:t> and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Sudarshan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530984"/>
            <a:ext cx="10560910" cy="407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600" b="1" dirty="0" smtClean="0">
                <a:ea typeface="ＭＳ Ｐゴシック" panose="020B0600070205080204" pitchFamily="34" charset="-128"/>
              </a:rPr>
              <a:t>Parsing and translation</a:t>
            </a: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</a:rPr>
              <a:t>translate the query into its internal form, e.g., relational algebra.</a:t>
            </a: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</a:rPr>
              <a:t>Parser checks syntax, verifies relations</a:t>
            </a:r>
          </a:p>
          <a:p>
            <a:pPr marL="457200" lvl="1" indent="0">
              <a:buNone/>
            </a:pPr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r>
              <a:rPr lang="en-US" altLang="en-US" sz="2600" b="1" dirty="0" smtClean="0">
                <a:ea typeface="ＭＳ Ｐゴシック" panose="020B0600070205080204" pitchFamily="34" charset="-128"/>
              </a:rPr>
              <a:t>Evaluation</a:t>
            </a: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</a:rPr>
              <a:t>The query-execution engine takes a query-evaluation plan, executes that plan, and returns the answers to the query.</a:t>
            </a: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859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Some Details Hash Join Algorithm</a:t>
            </a:r>
            <a:endParaRPr lang="en-US" sz="4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94508" y="1424864"/>
            <a:ext cx="11497492" cy="4899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600" b="1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Recursive partitioning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Required if #partitions 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is greater than #buffers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M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available.</a:t>
            </a:r>
          </a:p>
          <a:p>
            <a:pPr>
              <a:spcAft>
                <a:spcPts val="1200"/>
              </a:spcAft>
            </a:pPr>
            <a:r>
              <a:rPr lang="en-US" altLang="en-US" sz="2600" dirty="0">
                <a:ea typeface="ＭＳ Ｐゴシック" panose="020B0600070205080204" pitchFamily="34" charset="-128"/>
              </a:rPr>
              <a:t>I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nstead of partitioning 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ways, use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 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M –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1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partitions.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Further partition the 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M – </a:t>
            </a:r>
            <a:r>
              <a:rPr lang="en-US" altLang="en-US" sz="2600" b="1" dirty="0" smtClean="0">
                <a:ea typeface="ＭＳ Ｐゴシック" panose="020B0600070205080204" pitchFamily="34" charset="-128"/>
              </a:rPr>
              <a:t>1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partitions using a different hash function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Use same partitioning method on 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both 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R</a:t>
            </a:r>
            <a:r>
              <a:rPr lang="en-US" altLang="en-US" sz="2600" i="1" dirty="0" smtClean="0">
                <a:ea typeface="ＭＳ Ｐゴシック" panose="020B0600070205080204" pitchFamily="34" charset="-128"/>
              </a:rPr>
              <a:t> and 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S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.</a:t>
            </a:r>
            <a:endParaRPr lang="en-US" altLang="en-US" sz="2600" i="1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681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Join Operation: Hash Join Algorithm</a:t>
            </a:r>
            <a:endParaRPr lang="en-US" sz="4200" dirty="0"/>
          </a:p>
        </p:txBody>
      </p:sp>
      <p:sp>
        <p:nvSpPr>
          <p:cNvPr id="4" name="Rectangle 1027"/>
          <p:cNvSpPr txBox="1">
            <a:spLocks noChangeArrowheads="1"/>
          </p:cNvSpPr>
          <p:nvPr/>
        </p:nvSpPr>
        <p:spPr>
          <a:xfrm>
            <a:off x="694508" y="1543597"/>
            <a:ext cx="11012707" cy="3785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Hash-table overflow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500" dirty="0" smtClean="0">
                <a:ea typeface="ＭＳ Ｐゴシック" panose="020B0600070205080204" pitchFamily="34" charset="-128"/>
              </a:rPr>
              <a:t>occurs in partition </a:t>
            </a:r>
            <a:r>
              <a:rPr lang="en-US" altLang="en-US" sz="2500" b="1" i="1" dirty="0" err="1" smtClean="0">
                <a:ea typeface="ＭＳ Ｐゴシック" panose="020B0600070205080204" pitchFamily="34" charset="-128"/>
              </a:rPr>
              <a:t>s</a:t>
            </a:r>
            <a:r>
              <a:rPr lang="en-US" altLang="en-US" sz="2500" b="1" i="1" baseline="-250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500" dirty="0" smtClean="0">
                <a:ea typeface="ＭＳ Ｐゴシック" panose="020B0600070205080204" pitchFamily="34" charset="-128"/>
              </a:rPr>
              <a:t> if </a:t>
            </a:r>
            <a:r>
              <a:rPr lang="en-US" altLang="en-US" sz="2500" b="1" i="1" dirty="0" err="1" smtClean="0">
                <a:ea typeface="ＭＳ Ｐゴシック" panose="020B0600070205080204" pitchFamily="34" charset="-128"/>
              </a:rPr>
              <a:t>s</a:t>
            </a:r>
            <a:r>
              <a:rPr lang="en-US" altLang="en-US" sz="2500" b="1" i="1" baseline="-250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500" b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500" dirty="0" smtClean="0">
                <a:ea typeface="ＭＳ Ｐゴシック" panose="020B0600070205080204" pitchFamily="34" charset="-128"/>
              </a:rPr>
              <a:t>does not fit in memory.  Reasons could be</a:t>
            </a:r>
          </a:p>
          <a:p>
            <a:pPr lvl="1"/>
            <a:r>
              <a:rPr lang="en-US" altLang="en-US" sz="2500" dirty="0" smtClean="0">
                <a:ea typeface="ＭＳ Ｐゴシック" panose="020B0600070205080204" pitchFamily="34" charset="-128"/>
              </a:rPr>
              <a:t>Many tuples in </a:t>
            </a:r>
            <a:r>
              <a:rPr lang="en-US" altLang="en-US" sz="2500" b="1" dirty="0" smtClean="0">
                <a:ea typeface="ＭＳ Ｐゴシック" panose="020B0600070205080204" pitchFamily="34" charset="-128"/>
              </a:rPr>
              <a:t>S</a:t>
            </a:r>
            <a:r>
              <a:rPr lang="en-US" altLang="en-US" sz="2500" dirty="0" smtClean="0">
                <a:ea typeface="ＭＳ Ｐゴシック" panose="020B0600070205080204" pitchFamily="34" charset="-128"/>
              </a:rPr>
              <a:t> with same value for join attributes</a:t>
            </a:r>
          </a:p>
          <a:p>
            <a:pPr lvl="1"/>
            <a:r>
              <a:rPr lang="en-US" altLang="en-US" sz="2500" dirty="0" smtClean="0">
                <a:ea typeface="ＭＳ Ｐゴシック" panose="020B0600070205080204" pitchFamily="34" charset="-128"/>
              </a:rPr>
              <a:t>Bad hash function</a:t>
            </a:r>
          </a:p>
          <a:p>
            <a:pPr marL="457200" lvl="1" indent="0">
              <a:buNone/>
            </a:pPr>
            <a:endParaRPr lang="en-US" altLang="en-US" sz="2500" dirty="0" smtClean="0">
              <a:ea typeface="ＭＳ Ｐゴシック" panose="020B0600070205080204" pitchFamily="34" charset="-128"/>
            </a:endParaRPr>
          </a:p>
          <a:p>
            <a:r>
              <a:rPr lang="en-US" altLang="en-US" b="1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Overflow resolution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500" dirty="0" smtClean="0">
                <a:ea typeface="ＭＳ Ｐゴシック" panose="020B0600070205080204" pitchFamily="34" charset="-128"/>
              </a:rPr>
              <a:t>can be done in build phase</a:t>
            </a:r>
          </a:p>
          <a:p>
            <a:pPr lvl="1"/>
            <a:r>
              <a:rPr lang="en-US" altLang="en-US" sz="2500" dirty="0" smtClean="0">
                <a:ea typeface="ＭＳ Ｐゴシック" panose="020B0600070205080204" pitchFamily="34" charset="-128"/>
              </a:rPr>
              <a:t>Partition </a:t>
            </a:r>
            <a:r>
              <a:rPr lang="en-US" altLang="en-US" sz="2500" b="1" i="1" dirty="0" err="1" smtClean="0">
                <a:ea typeface="ＭＳ Ｐゴシック" panose="020B0600070205080204" pitchFamily="34" charset="-128"/>
              </a:rPr>
              <a:t>s</a:t>
            </a:r>
            <a:r>
              <a:rPr lang="en-US" altLang="en-US" sz="2500" b="1" i="1" baseline="-250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500" dirty="0" smtClean="0">
                <a:ea typeface="ＭＳ Ｐゴシック" panose="020B0600070205080204" pitchFamily="34" charset="-128"/>
              </a:rPr>
              <a:t> is further partitioned using different hash function. </a:t>
            </a:r>
          </a:p>
          <a:p>
            <a:pPr lvl="1"/>
            <a:r>
              <a:rPr lang="en-US" altLang="en-US" sz="2500" dirty="0" smtClean="0">
                <a:ea typeface="ＭＳ Ｐゴシック" panose="020B0600070205080204" pitchFamily="34" charset="-128"/>
              </a:rPr>
              <a:t>Partition </a:t>
            </a:r>
            <a:r>
              <a:rPr lang="en-US" altLang="en-US" sz="2500" b="1" i="1" dirty="0" err="1" smtClean="0">
                <a:ea typeface="ＭＳ Ｐゴシック" panose="020B0600070205080204" pitchFamily="34" charset="-128"/>
              </a:rPr>
              <a:t>r</a:t>
            </a:r>
            <a:r>
              <a:rPr lang="en-US" altLang="en-US" sz="2500" b="1" i="1" baseline="-25000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500" dirty="0" smtClean="0">
                <a:ea typeface="ＭＳ Ｐゴシック" panose="020B0600070205080204" pitchFamily="34" charset="-128"/>
              </a:rPr>
              <a:t> must be similarly partitioned.</a:t>
            </a:r>
          </a:p>
        </p:txBody>
      </p:sp>
    </p:spTree>
    <p:extLst>
      <p:ext uri="{BB962C8B-B14F-4D97-AF65-F5344CB8AC3E}">
        <p14:creationId xmlns:p14="http://schemas.microsoft.com/office/powerpoint/2010/main" val="389212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Join Operation: Hash Join Algorithm</a:t>
            </a:r>
            <a:endParaRPr lang="en-US" sz="4200" dirty="0"/>
          </a:p>
        </p:txBody>
      </p:sp>
      <p:sp>
        <p:nvSpPr>
          <p:cNvPr id="4" name="Rectangle 1027"/>
          <p:cNvSpPr txBox="1">
            <a:spLocks noChangeArrowheads="1"/>
          </p:cNvSpPr>
          <p:nvPr/>
        </p:nvSpPr>
        <p:spPr>
          <a:xfrm>
            <a:off x="694508" y="1701252"/>
            <a:ext cx="11012707" cy="409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Overflow avoidance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performs partitioning carefully to avoid overflows during build phase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E.g. partition build relation into many partitions, then combine them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marL="457200" lvl="1" indent="0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Both approaches fail with large numbers of duplicates</a:t>
            </a:r>
          </a:p>
          <a:p>
            <a:pPr lvl="1"/>
            <a:r>
              <a:rPr lang="en-US" altLang="en-US" sz="2800" dirty="0" smtClean="0">
                <a:ea typeface="ＭＳ Ｐゴシック" panose="020B0600070205080204" pitchFamily="34" charset="-128"/>
              </a:rPr>
              <a:t>Fallback option: use block nested loops join on overflowed  partitions. </a:t>
            </a:r>
          </a:p>
        </p:txBody>
      </p:sp>
    </p:spTree>
    <p:extLst>
      <p:ext uri="{BB962C8B-B14F-4D97-AF65-F5344CB8AC3E}">
        <p14:creationId xmlns:p14="http://schemas.microsoft.com/office/powerpoint/2010/main" val="118647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Join Operation: Hash Join Algorithm Cost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12655" y="2248993"/>
            <a:ext cx="10886582" cy="1830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3146425" algn="ctr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If recursive partitioning is not required: cost of hash join is</a:t>
            </a:r>
          </a:p>
          <a:p>
            <a:pPr marL="0" indent="0">
              <a:buNone/>
              <a:tabLst>
                <a:tab pos="3146425" algn="ctr"/>
              </a:tabLst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  <a:tabLst>
                <a:tab pos="3146425" algn="ctr"/>
              </a:tabLst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3(</a:t>
            </a:r>
            <a:r>
              <a:rPr lang="en-US" altLang="en-US" b="1" i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b="1" i="1" baseline="-25000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en-US" b="1" i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 b="1" i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b="1" i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b="1" i="1" baseline="-25000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b="1" i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+  4 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 </a:t>
            </a:r>
            <a:r>
              <a:rPr lang="en-US" altLang="en-US" b="1" i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n</a:t>
            </a:r>
            <a:r>
              <a:rPr lang="en-US" altLang="en-US" sz="3200" b="1" i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block transfers </a:t>
            </a:r>
          </a:p>
        </p:txBody>
      </p:sp>
    </p:spTree>
    <p:extLst>
      <p:ext uri="{BB962C8B-B14F-4D97-AF65-F5344CB8AC3E}">
        <p14:creationId xmlns:p14="http://schemas.microsoft.com/office/powerpoint/2010/main" val="105353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Join Operation: Hash Join Algorithm Cost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30802" y="2000799"/>
            <a:ext cx="10886582" cy="2806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3146425" algn="ctr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If recursive partitioning is not required: cost of hash join is</a:t>
            </a:r>
          </a:p>
          <a:p>
            <a:pPr marL="0" indent="0">
              <a:buNone/>
              <a:tabLst>
                <a:tab pos="3146425" algn="ctr"/>
              </a:tabLst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  <a:tabLst>
                <a:tab pos="3146425" algn="ctr"/>
              </a:tabLst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3(</a:t>
            </a:r>
            <a:r>
              <a:rPr lang="en-US" altLang="en-US" b="1" i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b="1" i="1" baseline="-25000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en-US" b="1" i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 b="1" i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b="1" i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</a:t>
            </a:r>
            <a:r>
              <a:rPr lang="en-US" altLang="en-US" b="1" i="1" baseline="-25000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b="1" i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+  4 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 </a:t>
            </a:r>
            <a:r>
              <a:rPr lang="en-US" altLang="en-US" b="1" i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n</a:t>
            </a:r>
            <a:r>
              <a:rPr lang="en-US" altLang="en-US" sz="3200" b="1" i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block transfers </a:t>
            </a:r>
          </a:p>
        </p:txBody>
      </p:sp>
      <p:sp>
        <p:nvSpPr>
          <p:cNvPr id="2" name="Oval 1"/>
          <p:cNvSpPr/>
          <p:nvPr/>
        </p:nvSpPr>
        <p:spPr>
          <a:xfrm>
            <a:off x="5234033" y="2756263"/>
            <a:ext cx="3997235" cy="953588"/>
          </a:xfrm>
          <a:prstGeom prst="ellipse">
            <a:avLst/>
          </a:prstGeom>
          <a:noFill/>
          <a:ln w="4445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422257" y="3233057"/>
            <a:ext cx="2575302" cy="1162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3146425" algn="ctr"/>
              </a:tabLst>
            </a:pPr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Small, can </a:t>
            </a:r>
          </a:p>
          <a:p>
            <a:pPr marL="0" indent="0">
              <a:buNone/>
              <a:tabLst>
                <a:tab pos="3146425" algn="ctr"/>
              </a:tabLst>
            </a:pPr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be ignored!</a:t>
            </a:r>
          </a:p>
        </p:txBody>
      </p:sp>
    </p:spTree>
    <p:extLst>
      <p:ext uri="{BB962C8B-B14F-4D97-AF65-F5344CB8AC3E}">
        <p14:creationId xmlns:p14="http://schemas.microsoft.com/office/powerpoint/2010/main" val="35444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Join Operation: Hybrid Hash Join Algorithm</a:t>
            </a:r>
            <a:endParaRPr lang="en-US" sz="4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14141" y="2053827"/>
            <a:ext cx="10001003" cy="2880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Useful when memory sized are relatively large, and the build input is bigger than memory.</a:t>
            </a:r>
          </a:p>
          <a:p>
            <a:pPr marL="0" indent="0">
              <a:spcAft>
                <a:spcPts val="1800"/>
              </a:spcAft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b="1" dirty="0" smtClean="0">
                <a:ea typeface="ＭＳ Ｐゴシック" panose="020B0600070205080204" pitchFamily="34" charset="-128"/>
              </a:rPr>
              <a:t>Main feature of hybrid hash join:</a:t>
            </a:r>
          </a:p>
          <a:p>
            <a:pPr>
              <a:buFont typeface="Monotype Sorts" charset="2"/>
              <a:buNone/>
            </a:pPr>
            <a:r>
              <a:rPr lang="en-US" altLang="en-US" b="1" dirty="0" smtClean="0">
                <a:ea typeface="ＭＳ Ｐゴシック" panose="020B0600070205080204" pitchFamily="34" charset="-128"/>
              </a:rPr>
              <a:t>      Keep the first partition of the build relation in memory.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524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7571" y="3038542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Some Meta-Level Evaluation Strategies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407300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Materialization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54448" y="1890621"/>
            <a:ext cx="10802996" cy="3099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Materialized evaluation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:  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valuate one operation at a time, starting at the lowest-level.  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Use intermediate results materialized into temporary relations to evaluate next-level operations.</a:t>
            </a:r>
          </a:p>
          <a:p>
            <a:pPr marL="0" indent="0">
              <a:buNone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078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Materialization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14388" y="1093788"/>
            <a:ext cx="10802996" cy="3021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Consider the following </a:t>
            </a:r>
            <a:r>
              <a:rPr lang="en-US" altLang="en-US" sz="2400" dirty="0">
                <a:ea typeface="ＭＳ Ｐゴシック" panose="020B0600070205080204" pitchFamily="34" charset="-128"/>
              </a:rPr>
              <a:t>e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xample query and its expression tree. </a:t>
            </a:r>
            <a:endParaRPr lang="en-US" altLang="en-US" sz="2400" b="1" i="1" dirty="0">
              <a:ea typeface="ＭＳ Ｐゴシック" panose="020B0600070205080204" pitchFamily="34" charset="-128"/>
            </a:endParaRPr>
          </a:p>
          <a:p>
            <a:pPr marL="1828800" lvl="4" indent="0">
              <a:buNone/>
            </a:pPr>
            <a:r>
              <a:rPr lang="en-US" altLang="en-US" sz="2800" b="1" i="1" dirty="0" smtClean="0">
                <a:ea typeface="ＭＳ Ｐゴシック" panose="020B0600070205080204" pitchFamily="34" charset="-128"/>
              </a:rPr>
              <a:t>Select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name</a:t>
            </a:r>
            <a:r>
              <a:rPr lang="en-US" altLang="en-US" sz="2800" b="1" i="1" dirty="0" smtClean="0">
                <a:ea typeface="ＭＳ Ｐゴシック" panose="020B0600070205080204" pitchFamily="34" charset="-128"/>
              </a:rPr>
              <a:t> </a:t>
            </a:r>
          </a:p>
          <a:p>
            <a:pPr marL="1828800" lvl="4" indent="0">
              <a:buNone/>
            </a:pPr>
            <a:r>
              <a:rPr lang="en-US" altLang="en-US" sz="2800" b="1" i="1" dirty="0" smtClean="0">
                <a:ea typeface="ＭＳ Ｐゴシック" panose="020B0600070205080204" pitchFamily="34" charset="-128"/>
              </a:rPr>
              <a:t>from department natural join instructor </a:t>
            </a:r>
          </a:p>
          <a:p>
            <a:pPr marL="1828800" lvl="4" indent="0">
              <a:buNone/>
            </a:pPr>
            <a:r>
              <a:rPr lang="en-US" altLang="en-US" sz="2800" b="1" i="1" dirty="0" smtClean="0">
                <a:ea typeface="ＭＳ Ｐゴシック" panose="020B0600070205080204" pitchFamily="34" charset="-128"/>
              </a:rPr>
              <a:t>where </a:t>
            </a:r>
            <a:r>
              <a:rPr lang="en-US" altLang="en-US" sz="2800" i="1" dirty="0" err="1" smtClean="0">
                <a:ea typeface="ＭＳ Ｐゴシック" panose="020B0600070205080204" pitchFamily="34" charset="-128"/>
              </a:rPr>
              <a:t>department.building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 = “Watson”;  </a:t>
            </a:r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324" y="3290078"/>
            <a:ext cx="5108233" cy="326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75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Materialization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14388" y="1093788"/>
            <a:ext cx="10802996" cy="3021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Example, in figure below, compute and store</a:t>
            </a:r>
          </a:p>
          <a:p>
            <a:pPr marL="0" indent="0">
              <a:buNone/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/>
            </a:r>
            <a:br>
              <a:rPr lang="en-US" altLang="en-US" sz="2000" dirty="0" smtClean="0">
                <a:ea typeface="ＭＳ Ｐゴシック" panose="020B0600070205080204" pitchFamily="34" charset="-128"/>
              </a:rPr>
            </a:br>
            <a:r>
              <a:rPr lang="en-US" altLang="en-US" sz="2000" dirty="0" smtClean="0">
                <a:ea typeface="ＭＳ Ｐゴシック" panose="020B0600070205080204" pitchFamily="34" charset="-128"/>
              </a:rPr>
              <a:t/>
            </a:r>
            <a:br>
              <a:rPr lang="en-US" altLang="en-US" sz="2000" dirty="0" smtClean="0">
                <a:ea typeface="ＭＳ Ｐゴシック" panose="020B0600070205080204" pitchFamily="34" charset="-128"/>
              </a:rPr>
            </a:br>
            <a:r>
              <a:rPr lang="en-US" altLang="en-US" sz="2000" dirty="0" smtClean="0">
                <a:ea typeface="ＭＳ Ｐゴシック" panose="020B0600070205080204" pitchFamily="34" charset="-128"/>
              </a:rPr>
              <a:t/>
            </a:r>
            <a:br>
              <a:rPr lang="en-US" altLang="en-US" sz="2000" dirty="0" smtClean="0">
                <a:ea typeface="ＭＳ Ｐゴシック" panose="020B0600070205080204" pitchFamily="34" charset="-128"/>
              </a:rPr>
            </a:br>
            <a:r>
              <a:rPr lang="en-US" altLang="en-US" sz="2400" dirty="0" smtClean="0">
                <a:ea typeface="ＭＳ Ｐゴシック" panose="020B0600070205080204" pitchFamily="34" charset="-128"/>
              </a:rPr>
              <a:t>then compute the store its join with </a:t>
            </a:r>
            <a:r>
              <a:rPr lang="en-US" altLang="en-US" sz="2400" i="1" dirty="0" smtClean="0">
                <a:ea typeface="ＭＳ Ｐゴシック" panose="020B0600070205080204" pitchFamily="34" charset="-128"/>
              </a:rPr>
              <a:t>instructor,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and finally compute the projection on </a:t>
            </a:r>
            <a:r>
              <a:rPr lang="en-US" altLang="en-US" sz="2400" i="1" dirty="0" smtClean="0">
                <a:ea typeface="ＭＳ Ｐゴシック" panose="020B0600070205080204" pitchFamily="34" charset="-128"/>
              </a:rPr>
              <a:t>name. </a:t>
            </a:r>
            <a:endParaRPr lang="en-US" altLang="en-US" sz="2400" b="1" i="1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878" y="3133324"/>
            <a:ext cx="5108233" cy="326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/>
          </p:nvPr>
        </p:nvGraphicFramePr>
        <p:xfrm>
          <a:off x="3781913" y="1553502"/>
          <a:ext cx="4483198" cy="641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4" imgW="1676400" imgH="241300" progId="Equation.3">
                  <p:embed/>
                </p:oleObj>
              </mc:Choice>
              <mc:Fallback>
                <p:oleObj name="Equation" r:id="rId4" imgW="1676400" imgH="241300" progId="Equation.3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1913" y="1553502"/>
                        <a:ext cx="4483198" cy="641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593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0741" y="112461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Basic Steps: Regarding Optimization (1/3)</a:t>
            </a:r>
            <a:endParaRPr lang="en-US" sz="4200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70800" y="6449633"/>
            <a:ext cx="81589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Material adapted from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Silberchatz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Korth</a:t>
            </a:r>
            <a:r>
              <a:rPr lang="en-US" altLang="en-US" sz="1400" dirty="0" smtClean="0">
                <a:solidFill>
                  <a:schemeClr val="tx1"/>
                </a:solidFill>
              </a:rPr>
              <a:t> and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Sudarshan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90741" y="1319416"/>
            <a:ext cx="11017794" cy="48723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ea typeface="ＭＳ Ｐゴシック" panose="020B0600070205080204" pitchFamily="34" charset="-128"/>
              </a:rPr>
              <a:t>A relational algebra expression may have many equivalent expressions</a:t>
            </a:r>
          </a:p>
          <a:p>
            <a:pPr lvl="1"/>
            <a:r>
              <a:rPr lang="en-US" altLang="en-US" sz="2800" dirty="0" smtClean="0">
                <a:ea typeface="ＭＳ Ｐゴシック" panose="020B0600070205080204" pitchFamily="34" charset="-128"/>
              </a:rPr>
              <a:t>E.g., for “Select salary from Instructor where salary &lt; 75000”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 marL="457200" lvl="1" indent="0" algn="ctr">
              <a:buNone/>
            </a:pPr>
            <a:r>
              <a:rPr lang="en-US" altLang="en-US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	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 </a:t>
            </a:r>
            <a:r>
              <a:rPr lang="en-US" altLang="en-US" sz="30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</a:t>
            </a:r>
            <a:r>
              <a:rPr lang="en-US" altLang="en-US" sz="3000" i="1" baseline="-250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salary</a:t>
            </a:r>
            <a:r>
              <a:rPr lang="en-US" altLang="en-US" sz="3000" baseline="-250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75000</a:t>
            </a:r>
            <a:r>
              <a:rPr lang="en-US" altLang="en-US" sz="26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sz="30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</a:t>
            </a:r>
            <a:r>
              <a:rPr lang="en-US" altLang="en-US" sz="2600" i="1" baseline="-250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salary</a:t>
            </a:r>
            <a:r>
              <a:rPr lang="en-US" altLang="en-US" sz="26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sz="2600" i="1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instructor)) </a:t>
            </a:r>
            <a:r>
              <a:rPr lang="en-US" altLang="en-US" sz="26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is equivalent to </a:t>
            </a:r>
          </a:p>
          <a:p>
            <a:pPr marL="457200" lvl="1" indent="0" algn="ctr">
              <a:buNone/>
            </a:pPr>
            <a:r>
              <a:rPr lang="en-US" altLang="en-US" sz="26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/>
            </a:r>
            <a:br>
              <a:rPr lang="en-US" altLang="en-US" sz="26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26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        </a:t>
            </a:r>
            <a:r>
              <a:rPr lang="en-US" altLang="en-US" sz="30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</a:t>
            </a:r>
            <a:r>
              <a:rPr lang="en-US" altLang="en-US" sz="3000" i="1" baseline="-250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salary</a:t>
            </a:r>
            <a:r>
              <a:rPr lang="en-US" altLang="en-US" sz="26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sz="30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</a:t>
            </a:r>
            <a:r>
              <a:rPr lang="en-US" altLang="en-US" sz="3000" i="1" baseline="-250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salary</a:t>
            </a:r>
            <a:r>
              <a:rPr lang="en-US" altLang="en-US" sz="3000" baseline="-250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75000</a:t>
            </a:r>
            <a:r>
              <a:rPr lang="en-US" altLang="en-US" sz="2600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(</a:t>
            </a:r>
            <a:r>
              <a:rPr lang="en-US" altLang="en-US" sz="2600" i="1" dirty="0" smtClean="0">
                <a:solidFill>
                  <a:srgbClr val="002060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instructor))</a:t>
            </a:r>
          </a:p>
          <a:p>
            <a:pPr lvl="1"/>
            <a:endParaRPr lang="en-US" altLang="en-US" sz="2000" i="1" dirty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 lvl="1"/>
            <a:endParaRPr lang="en-US" altLang="en-US" sz="2000" i="1" dirty="0" smtClean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For each relational algebra operation we have candidate algorithms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Thus, a relational-algebra expression can be evaluated in many ways</a:t>
            </a:r>
            <a:r>
              <a:rPr lang="en-US" altLang="en-US" sz="24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598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Materialization Contd..</a:t>
            </a:r>
            <a:endParaRPr lang="en-US" sz="4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94508" y="1328920"/>
            <a:ext cx="11062063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Materialized evaluation is always applicable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Cost of writing results to disk and reading them back can be quite high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Our cost formulas for operations for far </a:t>
            </a:r>
            <a:r>
              <a:rPr lang="en-US" altLang="en-US" smtClean="0">
                <a:ea typeface="ＭＳ Ｐゴシック" panose="020B0600070205080204" pitchFamily="34" charset="-128"/>
              </a:rPr>
              <a:t>have ignored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cost of writing results to disk, so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Overall cost  =  Sum of costs of individual operations </a:t>
            </a:r>
          </a:p>
          <a:p>
            <a:pPr marL="0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					+ 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>                         cost of writing intermediate results to disk</a:t>
            </a:r>
          </a:p>
        </p:txBody>
      </p:sp>
    </p:spTree>
    <p:extLst>
      <p:ext uri="{BB962C8B-B14F-4D97-AF65-F5344CB8AC3E}">
        <p14:creationId xmlns:p14="http://schemas.microsoft.com/office/powerpoint/2010/main" val="55933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Pipelining</a:t>
            </a:r>
            <a:endParaRPr lang="en-US" sz="4200" dirty="0"/>
          </a:p>
        </p:txBody>
      </p:sp>
      <p:sp>
        <p:nvSpPr>
          <p:cNvPr id="7" name="Rectangle 2051"/>
          <p:cNvSpPr txBox="1">
            <a:spLocks noChangeArrowheads="1"/>
          </p:cNvSpPr>
          <p:nvPr/>
        </p:nvSpPr>
        <p:spPr>
          <a:xfrm>
            <a:off x="842963" y="1374231"/>
            <a:ext cx="10774421" cy="523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 smtClean="0">
                <a:solidFill>
                  <a:srgbClr val="3366CC"/>
                </a:solidFill>
                <a:latin typeface="+mj-lt"/>
                <a:ea typeface="ＭＳ Ｐゴシック" panose="020B0600070205080204" pitchFamily="34" charset="-128"/>
              </a:rPr>
              <a:t>Pipelined evaluation</a:t>
            </a:r>
            <a:r>
              <a:rPr lang="en-US" altLang="en-US" b="1" dirty="0" smtClean="0">
                <a:solidFill>
                  <a:schemeClr val="tx2"/>
                </a:solidFill>
                <a:latin typeface="+mj-lt"/>
                <a:ea typeface="ＭＳ Ｐゴシック" panose="020B0600070205080204" pitchFamily="34" charset="-128"/>
              </a:rPr>
              <a:t> </a:t>
            </a:r>
            <a:r>
              <a:rPr lang="en-US" altLang="en-US" b="1" dirty="0" smtClean="0">
                <a:latin typeface="+mj-lt"/>
                <a:ea typeface="ＭＳ Ｐゴシック" panose="020B0600070205080204" pitchFamily="34" charset="-128"/>
              </a:rPr>
              <a:t>:</a:t>
            </a:r>
            <a:r>
              <a:rPr lang="en-US" altLang="en-US" dirty="0" smtClean="0">
                <a:latin typeface="+mj-lt"/>
                <a:ea typeface="ＭＳ Ｐゴシック" panose="020B0600070205080204" pitchFamily="34" charset="-128"/>
              </a:rPr>
              <a:t>  </a:t>
            </a:r>
          </a:p>
          <a:p>
            <a:r>
              <a:rPr lang="en-US" altLang="en-US" dirty="0" smtClean="0">
                <a:latin typeface="+mj-lt"/>
                <a:ea typeface="ＭＳ Ｐゴシック" panose="020B0600070205080204" pitchFamily="34" charset="-128"/>
              </a:rPr>
              <a:t>Evaluate several operations simultaneously, passing the results of one operation on to the next.</a:t>
            </a:r>
          </a:p>
          <a:p>
            <a:r>
              <a:rPr lang="en-US" altLang="en-US" dirty="0" smtClean="0">
                <a:latin typeface="+mj-lt"/>
                <a:ea typeface="ＭＳ Ｐゴシック" panose="020B0600070205080204" pitchFamily="34" charset="-128"/>
              </a:rPr>
              <a:t>E.g., in previous expression tree, don</a:t>
            </a:r>
            <a:r>
              <a:rPr lang="ja-JP" altLang="en-US" dirty="0" smtClean="0">
                <a:latin typeface="+mj-lt"/>
                <a:ea typeface="ＭＳ Ｐゴシック" panose="020B0600070205080204" pitchFamily="34" charset="-128"/>
              </a:rPr>
              <a:t>’</a:t>
            </a:r>
            <a:r>
              <a:rPr lang="en-US" altLang="ja-JP" dirty="0" smtClean="0">
                <a:latin typeface="+mj-lt"/>
                <a:ea typeface="ＭＳ Ｐゴシック" panose="020B0600070205080204" pitchFamily="34" charset="-128"/>
              </a:rPr>
              <a:t>t store result of</a:t>
            </a:r>
            <a:br>
              <a:rPr lang="en-US" altLang="ja-JP" dirty="0" smtClean="0">
                <a:latin typeface="+mj-lt"/>
                <a:ea typeface="ＭＳ Ｐゴシック" panose="020B0600070205080204" pitchFamily="34" charset="-128"/>
              </a:rPr>
            </a:br>
            <a:r>
              <a:rPr lang="en-US" altLang="ja-JP" dirty="0" smtClean="0">
                <a:latin typeface="+mj-lt"/>
                <a:ea typeface="ＭＳ Ｐゴシック" panose="020B0600070205080204" pitchFamily="34" charset="-128"/>
              </a:rPr>
              <a:t/>
            </a:r>
            <a:br>
              <a:rPr lang="en-US" altLang="ja-JP" dirty="0" smtClean="0">
                <a:latin typeface="+mj-lt"/>
                <a:ea typeface="ＭＳ Ｐゴシック" panose="020B0600070205080204" pitchFamily="34" charset="-128"/>
              </a:rPr>
            </a:br>
            <a:r>
              <a:rPr lang="en-US" altLang="ja-JP" dirty="0" smtClean="0">
                <a:latin typeface="+mj-lt"/>
                <a:ea typeface="ＭＳ Ｐゴシック" panose="020B0600070205080204" pitchFamily="34" charset="-128"/>
              </a:rPr>
              <a:t> </a:t>
            </a:r>
          </a:p>
          <a:p>
            <a:pPr lvl="1"/>
            <a:r>
              <a:rPr lang="en-US" altLang="en-US" sz="2800" dirty="0" smtClean="0">
                <a:latin typeface="+mj-lt"/>
                <a:ea typeface="ＭＳ Ｐゴシック" panose="020B0600070205080204" pitchFamily="34" charset="-128"/>
              </a:rPr>
              <a:t>instead, pass tuples directly to the join. </a:t>
            </a:r>
          </a:p>
          <a:p>
            <a:pPr lvl="1"/>
            <a:r>
              <a:rPr lang="en-US" altLang="en-US" sz="2800" dirty="0" smtClean="0">
                <a:latin typeface="+mj-lt"/>
                <a:ea typeface="ＭＳ Ｐゴシック" panose="020B0600070205080204" pitchFamily="34" charset="-128"/>
              </a:rPr>
              <a:t>Similarly, don</a:t>
            </a:r>
            <a:r>
              <a:rPr lang="ja-JP" altLang="en-US" sz="2800" dirty="0" smtClean="0">
                <a:latin typeface="+mj-lt"/>
                <a:ea typeface="ＭＳ Ｐゴシック" panose="020B0600070205080204" pitchFamily="34" charset="-128"/>
              </a:rPr>
              <a:t>’</a:t>
            </a:r>
            <a:r>
              <a:rPr lang="en-US" altLang="ja-JP" sz="2800" dirty="0" smtClean="0">
                <a:latin typeface="+mj-lt"/>
                <a:ea typeface="ＭＳ Ｐゴシック" panose="020B0600070205080204" pitchFamily="34" charset="-128"/>
              </a:rPr>
              <a:t>t store result of join, pass tuples directly to projection.</a:t>
            </a:r>
          </a:p>
          <a:p>
            <a:pPr lvl="1"/>
            <a:r>
              <a:rPr lang="en-US" altLang="ja-JP" sz="2800" b="1" dirty="0" smtClean="0">
                <a:solidFill>
                  <a:srgbClr val="FF0000"/>
                </a:solidFill>
                <a:latin typeface="+mj-lt"/>
                <a:ea typeface="ＭＳ Ｐゴシック" panose="020B0600070205080204" pitchFamily="34" charset="-128"/>
              </a:rPr>
              <a:t>Any thoughts on its applicability? Can it be used for processing all algorithms.   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367101"/>
              </p:ext>
            </p:extLst>
          </p:nvPr>
        </p:nvGraphicFramePr>
        <p:xfrm>
          <a:off x="3502863" y="3303089"/>
          <a:ext cx="4806883" cy="687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3" imgW="1676400" imgH="241300" progId="Equation.3">
                  <p:embed/>
                </p:oleObj>
              </mc:Choice>
              <mc:Fallback>
                <p:oleObj name="Equation" r:id="rId3" imgW="1676400" imgH="241300" progId="Equation.3">
                  <p:embed/>
                  <p:pic>
                    <p:nvPicPr>
                      <p:cNvPr id="10650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863" y="3303089"/>
                        <a:ext cx="4806883" cy="6873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983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Pipelining</a:t>
            </a:r>
            <a:endParaRPr lang="en-US" sz="4200" dirty="0"/>
          </a:p>
        </p:txBody>
      </p:sp>
      <p:sp>
        <p:nvSpPr>
          <p:cNvPr id="7" name="Rectangle 2051"/>
          <p:cNvSpPr txBox="1">
            <a:spLocks noChangeArrowheads="1"/>
          </p:cNvSpPr>
          <p:nvPr/>
        </p:nvSpPr>
        <p:spPr>
          <a:xfrm>
            <a:off x="768735" y="1504859"/>
            <a:ext cx="10774421" cy="4621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Much cheaper than materialization: no need to store a temporary relation to disk.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Pipelining may not always be possible – e.g., sort, hash-join. 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For pipelining to be effective, </a:t>
            </a:r>
            <a:r>
              <a:rPr lang="en-US" altLang="en-US" b="1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use evaluation algorithms that generate output tuples even as tuples are received for inputs to the operation. 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Pipelines can be executed in two ways:  </a:t>
            </a:r>
            <a:r>
              <a:rPr lang="en-US" altLang="en-US" b="1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demand driven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and </a:t>
            </a:r>
            <a:r>
              <a:rPr lang="en-US" altLang="en-US" b="1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producer driven</a:t>
            </a:r>
            <a:r>
              <a:rPr lang="en-US" altLang="en-US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15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Pipelining: Demand Driven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94508" y="1504859"/>
            <a:ext cx="10746921" cy="43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 smtClean="0">
                <a:latin typeface="+mj-lt"/>
                <a:ea typeface="ＭＳ Ｐゴシック" panose="020B0600070205080204" pitchFamily="34" charset="-128"/>
              </a:rPr>
              <a:t>In </a:t>
            </a:r>
            <a:r>
              <a:rPr lang="en-US" altLang="en-US" b="1" dirty="0" smtClean="0">
                <a:solidFill>
                  <a:srgbClr val="3366CC"/>
                </a:solidFill>
                <a:latin typeface="+mj-lt"/>
                <a:ea typeface="ＭＳ Ｐゴシック" panose="020B0600070205080204" pitchFamily="34" charset="-128"/>
              </a:rPr>
              <a:t>demand driven</a:t>
            </a:r>
            <a:r>
              <a:rPr lang="en-US" altLang="en-US" b="1" dirty="0" smtClean="0">
                <a:latin typeface="+mj-lt"/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latin typeface="+mj-lt"/>
                <a:ea typeface="ＭＳ Ｐゴシック" panose="020B0600070205080204" pitchFamily="34" charset="-128"/>
              </a:rPr>
              <a:t> or </a:t>
            </a:r>
            <a:r>
              <a:rPr lang="en-US" altLang="en-US" b="1" dirty="0" smtClean="0">
                <a:solidFill>
                  <a:srgbClr val="3366CC"/>
                </a:solidFill>
                <a:latin typeface="+mj-lt"/>
                <a:ea typeface="ＭＳ Ｐゴシック" panose="020B0600070205080204" pitchFamily="34" charset="-128"/>
              </a:rPr>
              <a:t>lazy</a:t>
            </a:r>
            <a:r>
              <a:rPr lang="en-US" altLang="en-US" b="1" dirty="0" smtClean="0">
                <a:latin typeface="+mj-lt"/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latin typeface="+mj-lt"/>
                <a:ea typeface="ＭＳ Ｐゴシック" panose="020B0600070205080204" pitchFamily="34" charset="-128"/>
              </a:rPr>
              <a:t>evaluation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>
                <a:latin typeface="+mj-lt"/>
                <a:ea typeface="ＭＳ Ｐゴシック" panose="020B0600070205080204" pitchFamily="34" charset="-128"/>
              </a:rPr>
              <a:t>S</a:t>
            </a:r>
            <a:r>
              <a:rPr lang="en-US" altLang="en-US" sz="2800" dirty="0" smtClean="0">
                <a:latin typeface="+mj-lt"/>
                <a:ea typeface="ＭＳ Ｐゴシック" panose="020B0600070205080204" pitchFamily="34" charset="-128"/>
              </a:rPr>
              <a:t>ystem repeatedly requests next tuple  from top level operation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 smtClean="0">
                <a:latin typeface="+mj-lt"/>
                <a:ea typeface="ＭＳ Ｐゴシック" panose="020B0600070205080204" pitchFamily="34" charset="-128"/>
              </a:rPr>
              <a:t>Each operation requests  next tuple from children operations as required, in order to output its next tuple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 smtClean="0">
                <a:latin typeface="+mj-lt"/>
                <a:ea typeface="ＭＳ Ｐゴシック" panose="020B0600070205080204" pitchFamily="34" charset="-128"/>
              </a:rPr>
              <a:t>In between calls, operation has to maintain </a:t>
            </a:r>
            <a:r>
              <a:rPr lang="ja-JP" altLang="en-US" sz="2800" dirty="0" smtClean="0">
                <a:latin typeface="+mj-lt"/>
                <a:ea typeface="ＭＳ Ｐゴシック" panose="020B0600070205080204" pitchFamily="34" charset="-128"/>
              </a:rPr>
              <a:t>“</a:t>
            </a:r>
            <a:r>
              <a:rPr lang="en-US" altLang="ja-JP" sz="2800" b="1" dirty="0" smtClean="0">
                <a:solidFill>
                  <a:srgbClr val="3366CC"/>
                </a:solidFill>
                <a:latin typeface="+mj-lt"/>
                <a:ea typeface="ＭＳ Ｐゴシック" panose="020B0600070205080204" pitchFamily="34" charset="-128"/>
              </a:rPr>
              <a:t>state</a:t>
            </a:r>
            <a:r>
              <a:rPr lang="ja-JP" altLang="en-US" sz="2800" dirty="0" smtClean="0">
                <a:latin typeface="+mj-lt"/>
                <a:ea typeface="ＭＳ Ｐゴシック" panose="020B0600070205080204" pitchFamily="34" charset="-128"/>
              </a:rPr>
              <a:t>”</a:t>
            </a:r>
            <a:r>
              <a:rPr lang="en-US" altLang="ja-JP" sz="2800" dirty="0" smtClean="0">
                <a:latin typeface="+mj-lt"/>
                <a:ea typeface="ＭＳ Ｐゴシック" panose="020B0600070205080204" pitchFamily="34" charset="-128"/>
              </a:rPr>
              <a:t> so it knows what to return next</a:t>
            </a:r>
          </a:p>
          <a:p>
            <a:pPr>
              <a:buFont typeface="Monotype Sorts" charset="2"/>
              <a:buNone/>
            </a:pPr>
            <a:endParaRPr lang="en-US" altLang="en-US" sz="20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95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508" y="230028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Pipelining: Producer Driven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94508" y="1139099"/>
            <a:ext cx="10746921" cy="538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In </a:t>
            </a:r>
            <a:r>
              <a:rPr lang="en-US" altLang="en-US" b="1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producer-driven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or </a:t>
            </a:r>
            <a:r>
              <a:rPr lang="en-US" altLang="en-US" b="1" dirty="0" smtClean="0">
                <a:solidFill>
                  <a:srgbClr val="3366CC"/>
                </a:solidFill>
                <a:ea typeface="ＭＳ Ｐゴシック" panose="020B0600070205080204" pitchFamily="34" charset="-128"/>
              </a:rPr>
              <a:t>eager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pipelining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Operators produce tuples eagerly and pass them up to their parents</a:t>
            </a:r>
          </a:p>
          <a:p>
            <a:pPr lvl="2">
              <a:spcAft>
                <a:spcPts val="1200"/>
              </a:spcAft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Buffer maintained between operators, child puts tuples in buffer, parent removes tuples from buffer</a:t>
            </a:r>
          </a:p>
          <a:p>
            <a:pPr lvl="2">
              <a:spcAft>
                <a:spcPts val="1200"/>
              </a:spcAft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if buffer is full, child waits till there is space in the buffer, and then generates more tuples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System schedules operations that have space in output buffer and can process more input tuples</a:t>
            </a:r>
          </a:p>
          <a:p>
            <a:pPr>
              <a:buFont typeface="Monotype Sorts" charset="2"/>
              <a:buNone/>
            </a:pPr>
            <a:endParaRPr lang="en-US" altLang="en-US" sz="20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874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Basic Steps: Regarding Optimization (2/3)</a:t>
            </a:r>
            <a:endParaRPr lang="en-US" sz="4200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70800" y="6449633"/>
            <a:ext cx="81589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Material adapted from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Silberchatz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Korth</a:t>
            </a:r>
            <a:r>
              <a:rPr lang="en-US" altLang="en-US" sz="1400" dirty="0" smtClean="0">
                <a:solidFill>
                  <a:schemeClr val="tx1"/>
                </a:solidFill>
              </a:rPr>
              <a:t> and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Sudarshan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86972" y="1687632"/>
            <a:ext cx="10534468" cy="3341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Annotated expression specifying detailed evaluation strategy is called an </a:t>
            </a:r>
            <a:r>
              <a:rPr lang="en-US" altLang="en-US" sz="2600" b="1" dirty="0" smtClean="0">
                <a:solidFill>
                  <a:srgbClr val="3366CC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evaluation-plan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endParaRPr lang="en-US" altLang="en-US" sz="2600" dirty="0" smtClean="0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E.g., can use an index on </a:t>
            </a:r>
            <a:r>
              <a:rPr lang="en-US" altLang="en-US" sz="2600" i="1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salary</a:t>
            </a:r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 to find instructors with salary &lt; 75000,</a:t>
            </a: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or can perform complete relation scan and discard instructors with salary  75000</a:t>
            </a:r>
          </a:p>
        </p:txBody>
      </p:sp>
    </p:spTree>
    <p:extLst>
      <p:ext uri="{BB962C8B-B14F-4D97-AF65-F5344CB8AC3E}">
        <p14:creationId xmlns:p14="http://schemas.microsoft.com/office/powerpoint/2010/main" val="894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Basic Steps: Regarding Optimization (3/3)</a:t>
            </a:r>
            <a:endParaRPr lang="en-US" sz="4200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70800" y="6449633"/>
            <a:ext cx="81589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Material adapted from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Silberchatz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Korth</a:t>
            </a:r>
            <a:r>
              <a:rPr lang="en-US" altLang="en-US" sz="1400" dirty="0" smtClean="0">
                <a:solidFill>
                  <a:schemeClr val="tx1"/>
                </a:solidFill>
              </a:rPr>
              <a:t> and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Sudarshan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994973"/>
            <a:ext cx="109228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2600" b="1" dirty="0">
                <a:solidFill>
                  <a:srgbClr val="3366CC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Query Optimization</a:t>
            </a:r>
            <a:r>
              <a:rPr lang="en-US" altLang="en-US" sz="2600" dirty="0">
                <a:solidFill>
                  <a:schemeClr val="tx2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:</a:t>
            </a:r>
            <a:r>
              <a:rPr lang="en-US" altLang="en-US" sz="2600" dirty="0">
                <a:ea typeface="ＭＳ Ｐゴシック" panose="020B0600070205080204" pitchFamily="34" charset="-128"/>
                <a:sym typeface="Symbol" panose="05050102010706020507" pitchFamily="18" charset="2"/>
              </a:rPr>
              <a:t> Amongst all equivalent evaluation plans choose the one with lowest cost. </a:t>
            </a:r>
          </a:p>
          <a:p>
            <a:pPr marL="914400" lvl="1" indent="-274320"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altLang="en-US" sz="2600" dirty="0">
                <a:ea typeface="ＭＳ Ｐゴシック" panose="020B0600070205080204" pitchFamily="34" charset="-128"/>
                <a:sym typeface="Symbol" panose="05050102010706020507" pitchFamily="18" charset="2"/>
              </a:rPr>
              <a:t> Cost is estimated using statistical information from the</a:t>
            </a:r>
            <a:br>
              <a:rPr lang="en-US" altLang="en-US" sz="2600" dirty="0">
                <a:ea typeface="ＭＳ Ｐゴシック" panose="020B0600070205080204" pitchFamily="34" charset="-128"/>
                <a:sym typeface="Symbol" panose="05050102010706020507" pitchFamily="18" charset="2"/>
              </a:rPr>
            </a:br>
            <a:r>
              <a:rPr lang="en-US" altLang="en-US" sz="2600" dirty="0">
                <a:ea typeface="ＭＳ Ｐゴシック" panose="020B0600070205080204" pitchFamily="34" charset="-128"/>
                <a:sym typeface="Symbol" panose="05050102010706020507" pitchFamily="18" charset="2"/>
              </a:rPr>
              <a:t> database catalog</a:t>
            </a:r>
          </a:p>
          <a:p>
            <a:pPr marL="1371600" lvl="2" indent="-274320"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altLang="en-US" sz="2600" dirty="0">
                <a:ea typeface="ＭＳ Ｐゴシック" panose="020B0600070205080204" pitchFamily="34" charset="-128"/>
                <a:sym typeface="Symbol" panose="05050102010706020507" pitchFamily="18" charset="2"/>
              </a:rPr>
              <a:t>e.g. number of tuples in each relation, size of tuples, etc.</a:t>
            </a:r>
          </a:p>
        </p:txBody>
      </p:sp>
    </p:spTree>
    <p:extLst>
      <p:ext uri="{BB962C8B-B14F-4D97-AF65-F5344CB8AC3E}">
        <p14:creationId xmlns:p14="http://schemas.microsoft.com/office/powerpoint/2010/main" val="37922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Measures of Query Cost</a:t>
            </a:r>
            <a:endParaRPr lang="en-US" sz="4200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70800" y="6449633"/>
            <a:ext cx="81589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Material adapted from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Silberchatz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Korth</a:t>
            </a:r>
            <a:r>
              <a:rPr lang="en-US" altLang="en-US" sz="1400" dirty="0" smtClean="0">
                <a:solidFill>
                  <a:schemeClr val="tx1"/>
                </a:solidFill>
              </a:rPr>
              <a:t> and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Sudarshan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406149"/>
            <a:ext cx="10922876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Total Cost = total </a:t>
            </a:r>
            <a:r>
              <a:rPr lang="en-US" altLang="en-US" sz="2600" dirty="0">
                <a:ea typeface="ＭＳ Ｐゴシック" panose="020B0600070205080204" pitchFamily="34" charset="-128"/>
              </a:rPr>
              <a:t>elapsed time for answering query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sz="2600" dirty="0">
                <a:ea typeface="ＭＳ Ｐゴシック" panose="020B0600070205080204" pitchFamily="34" charset="-128"/>
              </a:rPr>
              <a:t>Many factors contribute to time cost</a:t>
            </a:r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en-US" altLang="en-US" sz="2600" i="1" dirty="0" smtClean="0">
                <a:ea typeface="ＭＳ Ｐゴシック" panose="020B0600070205080204" pitchFamily="34" charset="-128"/>
              </a:rPr>
              <a:t>e.g., disk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accesses, CPU</a:t>
            </a:r>
            <a:r>
              <a:rPr lang="en-US" altLang="en-US" sz="2600" dirty="0">
                <a:ea typeface="ＭＳ Ｐゴシック" panose="020B0600070205080204" pitchFamily="34" charset="-128"/>
              </a:rPr>
              <a:t>, or even network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communication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SzPct val="116000"/>
              <a:buFont typeface="Wingdings" panose="05000000000000000000" pitchFamily="2" charset="2"/>
              <a:buChar char="§"/>
            </a:pPr>
            <a:r>
              <a:rPr lang="en-US" altLang="en-US" sz="2600" dirty="0">
                <a:ea typeface="ＭＳ Ｐゴシック" panose="020B0600070205080204" pitchFamily="34" charset="-128"/>
              </a:rPr>
              <a:t>Typically disk access is the predominant cost, and is also relatively easy to estimate.  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Measured by taking into account</a:t>
            </a: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</a:rPr>
              <a:t>Number of seeks  X average-seek-cost</a:t>
            </a: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</a:rPr>
              <a:t>Number of blocks read  X average-block-read-cost</a:t>
            </a: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</a:rPr>
              <a:t>Number of blocks written X average-block-write-cost</a:t>
            </a:r>
          </a:p>
          <a:p>
            <a:pPr lvl="1"/>
            <a:endParaRPr lang="en-US" altLang="en-US" sz="26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8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Measures of Query Cost</a:t>
            </a:r>
            <a:endParaRPr lang="en-US" sz="4200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70800" y="6449633"/>
            <a:ext cx="81589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Material adapted from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Silberchatz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Korth</a:t>
            </a:r>
            <a:r>
              <a:rPr lang="en-US" altLang="en-US" sz="1400" dirty="0" smtClean="0">
                <a:solidFill>
                  <a:schemeClr val="tx1"/>
                </a:solidFill>
              </a:rPr>
              <a:t> and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Sudarshan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652370"/>
            <a:ext cx="10922876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Some simplifying assumptions will make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SzPct val="115000"/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        Average-block-read-cost == Average-block-write-cost</a:t>
            </a: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Also we will mostly work with total #blocks accessed as the total cost of a query algorithm. 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SzPct val="115000"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SzPct val="115000"/>
            </a:pPr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SzPct val="115000"/>
            </a:pPr>
            <a:endParaRPr lang="en-US" altLang="en-US" sz="26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999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922876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Measures of Query Cost</a:t>
            </a:r>
            <a:endParaRPr lang="en-US" sz="4200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70800" y="6449633"/>
            <a:ext cx="81589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Material adapted from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Silberchatz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Korth</a:t>
            </a:r>
            <a:r>
              <a:rPr lang="en-US" altLang="en-US" sz="1400" dirty="0" smtClean="0">
                <a:solidFill>
                  <a:schemeClr val="tx1"/>
                </a:solidFill>
              </a:rPr>
              <a:t> and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Sudarshan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838219"/>
            <a:ext cx="10922876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Occasionally, </a:t>
            </a:r>
            <a:r>
              <a:rPr lang="en-US" altLang="en-US" sz="2600" dirty="0">
                <a:ea typeface="ＭＳ Ｐゴシック" panose="020B0600070205080204" pitchFamily="34" charset="-128"/>
              </a:rPr>
              <a:t>we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use </a:t>
            </a:r>
            <a:r>
              <a:rPr lang="en-US" altLang="en-US" sz="2600" dirty="0">
                <a:ea typeface="ＭＳ Ｐゴシック" panose="020B0600070205080204" pitchFamily="34" charset="-128"/>
              </a:rPr>
              <a:t>the </a:t>
            </a:r>
            <a:r>
              <a:rPr lang="en-US" altLang="en-US" sz="2600" b="1" dirty="0">
                <a:solidFill>
                  <a:srgbClr val="3366CC"/>
                </a:solidFill>
                <a:ea typeface="ＭＳ Ｐゴシック" panose="020B0600070205080204" pitchFamily="34" charset="-128"/>
              </a:rPr>
              <a:t>number of block transfers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 from disk and the </a:t>
            </a:r>
            <a:r>
              <a:rPr lang="en-US" altLang="en-US" sz="2600" b="1" dirty="0">
                <a:solidFill>
                  <a:srgbClr val="3366CC"/>
                </a:solidFill>
                <a:ea typeface="ＭＳ Ｐゴシック" panose="020B0600070205080204" pitchFamily="34" charset="-128"/>
              </a:rPr>
              <a:t>number of seeks</a:t>
            </a:r>
            <a:r>
              <a:rPr lang="en-US" altLang="en-US" sz="2600" dirty="0">
                <a:ea typeface="ＭＳ Ｐゴシック" panose="020B0600070205080204" pitchFamily="34" charset="-128"/>
              </a:rPr>
              <a:t> as the cost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measures</a:t>
            </a:r>
          </a:p>
          <a:p>
            <a:endParaRPr lang="en-US" altLang="en-US" sz="2600" dirty="0">
              <a:ea typeface="ＭＳ Ｐゴシック" panose="020B0600070205080204" pitchFamily="34" charset="-128"/>
            </a:endParaRPr>
          </a:p>
          <a:p>
            <a:pPr lvl="4">
              <a:spcAft>
                <a:spcPts val="1200"/>
              </a:spcAft>
            </a:pPr>
            <a:r>
              <a:rPr lang="en-US" altLang="en-US" sz="2600" b="1" i="1" dirty="0" err="1">
                <a:solidFill>
                  <a:srgbClr val="3366CC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600" b="1" i="1" baseline="-25000" dirty="0" err="1">
                <a:solidFill>
                  <a:srgbClr val="3366CC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 – time to transfer one block</a:t>
            </a:r>
          </a:p>
          <a:p>
            <a:pPr lvl="4">
              <a:spcAft>
                <a:spcPts val="1200"/>
              </a:spcAft>
            </a:pPr>
            <a:r>
              <a:rPr lang="en-US" altLang="en-US" sz="2600" b="1" i="1" dirty="0" err="1">
                <a:solidFill>
                  <a:srgbClr val="3366CC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600" b="1" i="1" baseline="-25000" dirty="0" err="1">
                <a:solidFill>
                  <a:srgbClr val="3366CC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 – time for one seek</a:t>
            </a:r>
          </a:p>
          <a:p>
            <a:pPr lvl="4"/>
            <a:r>
              <a:rPr lang="en-US" altLang="en-US" sz="2600" dirty="0">
                <a:ea typeface="ＭＳ Ｐゴシック" panose="020B0600070205080204" pitchFamily="34" charset="-128"/>
              </a:rPr>
              <a:t>Cost for b block transfers plus S seeks</a:t>
            </a:r>
            <a:br>
              <a:rPr lang="en-US" altLang="en-US" sz="2600" dirty="0">
                <a:ea typeface="ＭＳ Ｐゴシック" panose="020B0600070205080204" pitchFamily="34" charset="-128"/>
              </a:rPr>
            </a:br>
            <a:r>
              <a:rPr lang="en-US" altLang="en-US" sz="2600" dirty="0">
                <a:ea typeface="ＭＳ Ｐゴシック" panose="020B0600070205080204" pitchFamily="34" charset="-128"/>
              </a:rPr>
              <a:t>        </a:t>
            </a:r>
            <a:r>
              <a:rPr lang="en-US" altLang="en-US" sz="2600" b="1" i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b * </a:t>
            </a:r>
            <a:r>
              <a:rPr lang="en-US" altLang="en-US" sz="2600" b="1" i="1" dirty="0" err="1">
                <a:solidFill>
                  <a:srgbClr val="0070C0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600" b="1" i="1" baseline="-25000" dirty="0" err="1">
                <a:solidFill>
                  <a:srgbClr val="0070C0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600" b="1" i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 + S * </a:t>
            </a:r>
            <a:r>
              <a:rPr lang="en-US" altLang="en-US" sz="2600" b="1" i="1" dirty="0" err="1">
                <a:solidFill>
                  <a:srgbClr val="0070C0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600" b="1" i="1" baseline="-25000" dirty="0" err="1">
                <a:solidFill>
                  <a:srgbClr val="0070C0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z="26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 </a:t>
            </a:r>
          </a:p>
          <a:p>
            <a:pPr lvl="3"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SzPct val="115000"/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 </a:t>
            </a:r>
            <a:endParaRPr lang="en-US" altLang="en-US" sz="26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221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2164</Words>
  <Application>Microsoft Office PowerPoint</Application>
  <PresentationFormat>Widescreen</PresentationFormat>
  <Paragraphs>276</Paragraphs>
  <Slides>44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ＭＳ Ｐゴシック</vt:lpstr>
      <vt:lpstr>Century Gothic</vt:lpstr>
      <vt:lpstr>Greek Symbols</vt:lpstr>
      <vt:lpstr>Helvetica</vt:lpstr>
      <vt:lpstr>Monotype Sorts</vt:lpstr>
      <vt:lpstr>Symbol</vt:lpstr>
      <vt:lpstr>Times New Roman</vt:lpstr>
      <vt:lpstr>Wingdings</vt:lpstr>
      <vt:lpstr>Presentation level design</vt:lpstr>
      <vt:lpstr>Equation</vt:lpstr>
      <vt:lpstr>Database System Implementation CSE 507</vt:lpstr>
      <vt:lpstr>Basic Steps in Query Processing</vt:lpstr>
      <vt:lpstr>Basic Steps in Query Processing Contd.</vt:lpstr>
      <vt:lpstr>Basic Steps: Regarding Optimization (1/3)</vt:lpstr>
      <vt:lpstr>Basic Steps: Regarding Optimization (2/3)</vt:lpstr>
      <vt:lpstr>Basic Steps: Regarding Optimization (3/3)</vt:lpstr>
      <vt:lpstr>Measures of Query Cost</vt:lpstr>
      <vt:lpstr>Measures of Query Cost</vt:lpstr>
      <vt:lpstr>Measures of Query Cost</vt:lpstr>
      <vt:lpstr>Query Processing Algorithms</vt:lpstr>
      <vt:lpstr>Selection Operation</vt:lpstr>
      <vt:lpstr>Selection Operation</vt:lpstr>
      <vt:lpstr>Selection Operation</vt:lpstr>
      <vt:lpstr>External Sorting Algorithm</vt:lpstr>
      <vt:lpstr>External Sorting Algorithm Example 2-way</vt:lpstr>
      <vt:lpstr>Cost of External Sorting Algorithm</vt:lpstr>
      <vt:lpstr>Join Operation: Nested Loop Join </vt:lpstr>
      <vt:lpstr>Join Operation: Nested Loop Join </vt:lpstr>
      <vt:lpstr>Join Operation: Nested Loop Join with blocks</vt:lpstr>
      <vt:lpstr>Nested Loop Join using blocks</vt:lpstr>
      <vt:lpstr>Join Operation: Single Loop Join</vt:lpstr>
      <vt:lpstr>Join Operation: Single Loop Join</vt:lpstr>
      <vt:lpstr>Join Operation: Merge Join Algorithm</vt:lpstr>
      <vt:lpstr>Join Operation: Merge Join Algorithm</vt:lpstr>
      <vt:lpstr>Join Operation: Hash Join Algorithm</vt:lpstr>
      <vt:lpstr>Join Operation: Hash Join Algorithm</vt:lpstr>
      <vt:lpstr>Join Operation: Hash Join Algorithm</vt:lpstr>
      <vt:lpstr>Illustrating Hash Join Algorithm</vt:lpstr>
      <vt:lpstr>Some Details on Hash Join Algorithm</vt:lpstr>
      <vt:lpstr>Some Details Hash Join Algorithm</vt:lpstr>
      <vt:lpstr>Join Operation: Hash Join Algorithm</vt:lpstr>
      <vt:lpstr>Join Operation: Hash Join Algorithm</vt:lpstr>
      <vt:lpstr>Join Operation: Hash Join Algorithm Cost</vt:lpstr>
      <vt:lpstr>Join Operation: Hash Join Algorithm Cost</vt:lpstr>
      <vt:lpstr>Join Operation: Hybrid Hash Join Algorithm</vt:lpstr>
      <vt:lpstr>Some Meta-Level Evaluation Strategies</vt:lpstr>
      <vt:lpstr>Materialization</vt:lpstr>
      <vt:lpstr>Materialization</vt:lpstr>
      <vt:lpstr>Materialization</vt:lpstr>
      <vt:lpstr>Materialization Contd..</vt:lpstr>
      <vt:lpstr>Pipelining</vt:lpstr>
      <vt:lpstr>Pipelining</vt:lpstr>
      <vt:lpstr>Pipelining: Demand Driven</vt:lpstr>
      <vt:lpstr>Pipelining: Producer Driven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2015-07-29T05:08:48Z</dcterms:created>
  <dcterms:modified xsi:type="dcterms:W3CDTF">2016-02-15T03:50:09Z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