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2"/>
  </p:sldMasterIdLst>
  <p:notesMasterIdLst>
    <p:notesMasterId r:id="rId57"/>
  </p:notesMasterIdLst>
  <p:handoutMasterIdLst>
    <p:handoutMasterId r:id="rId58"/>
  </p:handoutMasterIdLst>
  <p:sldIdLst>
    <p:sldId id="257" r:id="rId3"/>
    <p:sldId id="405" r:id="rId4"/>
    <p:sldId id="406" r:id="rId5"/>
    <p:sldId id="407" r:id="rId6"/>
    <p:sldId id="408" r:id="rId7"/>
    <p:sldId id="417" r:id="rId8"/>
    <p:sldId id="429" r:id="rId9"/>
    <p:sldId id="418" r:id="rId10"/>
    <p:sldId id="419" r:id="rId11"/>
    <p:sldId id="420" r:id="rId12"/>
    <p:sldId id="421" r:id="rId13"/>
    <p:sldId id="422" r:id="rId14"/>
    <p:sldId id="423" r:id="rId15"/>
    <p:sldId id="424" r:id="rId16"/>
    <p:sldId id="425" r:id="rId17"/>
    <p:sldId id="426" r:id="rId18"/>
    <p:sldId id="427" r:id="rId19"/>
    <p:sldId id="428" r:id="rId20"/>
    <p:sldId id="430" r:id="rId21"/>
    <p:sldId id="433" r:id="rId22"/>
    <p:sldId id="431" r:id="rId23"/>
    <p:sldId id="432" r:id="rId24"/>
    <p:sldId id="434" r:id="rId25"/>
    <p:sldId id="435" r:id="rId26"/>
    <p:sldId id="436" r:id="rId27"/>
    <p:sldId id="439" r:id="rId28"/>
    <p:sldId id="440" r:id="rId29"/>
    <p:sldId id="437" r:id="rId30"/>
    <p:sldId id="438" r:id="rId31"/>
    <p:sldId id="441" r:id="rId32"/>
    <p:sldId id="442" r:id="rId33"/>
    <p:sldId id="443" r:id="rId34"/>
    <p:sldId id="444" r:id="rId35"/>
    <p:sldId id="445" r:id="rId36"/>
    <p:sldId id="446" r:id="rId37"/>
    <p:sldId id="447" r:id="rId38"/>
    <p:sldId id="448" r:id="rId39"/>
    <p:sldId id="449" r:id="rId40"/>
    <p:sldId id="450" r:id="rId41"/>
    <p:sldId id="451" r:id="rId42"/>
    <p:sldId id="452" r:id="rId43"/>
    <p:sldId id="453" r:id="rId44"/>
    <p:sldId id="454" r:id="rId45"/>
    <p:sldId id="456" r:id="rId46"/>
    <p:sldId id="455" r:id="rId47"/>
    <p:sldId id="457" r:id="rId48"/>
    <p:sldId id="458" r:id="rId49"/>
    <p:sldId id="459" r:id="rId50"/>
    <p:sldId id="460" r:id="rId51"/>
    <p:sldId id="461" r:id="rId52"/>
    <p:sldId id="462" r:id="rId53"/>
    <p:sldId id="463" r:id="rId54"/>
    <p:sldId id="464" r:id="rId55"/>
    <p:sldId id="465" r:id="rId5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E7F3"/>
    <a:srgbClr val="D5E3CF"/>
    <a:srgbClr val="FCECE8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529" autoAdjust="0"/>
    <p:restoredTop sz="94660"/>
  </p:normalViewPr>
  <p:slideViewPr>
    <p:cSldViewPr snapToGrid="0">
      <p:cViewPr varScale="1">
        <p:scale>
          <a:sx n="61" d="100"/>
          <a:sy n="61" d="100"/>
        </p:scale>
        <p:origin x="9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7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notesMaster" Target="notesMasters/notesMaster1.xml"/><Relationship Id="rId61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C66D5-35F2-4B2B-B66A-28018F619124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073D5-63C2-4933-B970-D96552757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4818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4B7E8A-1102-47A1-B1C3-36AE88809383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11EAB-687D-4AE4-B775-678A923E9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103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11EAB-687D-4AE4-B775-678A923E94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33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048" y="0"/>
            <a:ext cx="12188952" cy="6858000"/>
            <a:chOff x="3048" y="0"/>
            <a:chExt cx="12188952" cy="6858000"/>
          </a:xfrm>
        </p:grpSpPr>
        <p:sp>
          <p:nvSpPr>
            <p:cNvPr id="4" name="Rectangle 3"/>
            <p:cNvSpPr/>
            <p:nvPr/>
          </p:nvSpPr>
          <p:spPr>
            <a:xfrm>
              <a:off x="3048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1574798" y="3537161"/>
              <a:ext cx="9144001" cy="196717"/>
              <a:chOff x="1523999" y="4379129"/>
              <a:chExt cx="9144001" cy="196717"/>
            </a:xfrm>
          </p:grpSpPr>
          <p:sp>
            <p:nvSpPr>
              <p:cNvPr id="19" name="Rectangle 18" descr="Gold bar"/>
              <p:cNvSpPr>
                <a:spLocks noChangeArrowheads="1"/>
              </p:cNvSpPr>
              <p:nvPr/>
            </p:nvSpPr>
            <p:spPr bwMode="auto">
              <a:xfrm rot="16200000" flipH="1">
                <a:off x="2949872" y="2953256"/>
                <a:ext cx="196717" cy="3048463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>
                <a:reflection blurRad="6350" stA="50000" endA="300" endPos="38500" dist="50800" dir="5400000" sy="-100000" algn="bl" rotWithShape="0"/>
              </a:effectLst>
              <a:extLst/>
            </p:spPr>
            <p:txBody>
              <a:bodyPr wrap="none" anchor="ctr"/>
              <a:lstStyle/>
              <a:p>
                <a:pPr algn="ctr" eaLnBrk="1" hangingPunct="1"/>
                <a:endParaRPr 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0" name="Rectangle 19" descr="Orange bar"/>
              <p:cNvSpPr>
                <a:spLocks noChangeArrowheads="1"/>
              </p:cNvSpPr>
              <p:nvPr/>
            </p:nvSpPr>
            <p:spPr bwMode="auto">
              <a:xfrm rot="16200000" flipH="1">
                <a:off x="5998335" y="2953256"/>
                <a:ext cx="196717" cy="3048463"/>
              </a:xfrm>
              <a:prstGeom prst="rect">
                <a:avLst/>
              </a:prstGeom>
              <a:solidFill>
                <a:schemeClr val="accent4"/>
              </a:solidFill>
              <a:ln w="9525">
                <a:noFill/>
                <a:miter lim="800000"/>
                <a:headEnd/>
                <a:tailEnd/>
              </a:ln>
              <a:effectLst>
                <a:reflection blurRad="6350" stA="50000" endA="300" endPos="38500" dist="50800" dir="5400000" sy="-100000" algn="bl" rotWithShape="0"/>
              </a:effectLst>
              <a:extLst/>
            </p:spPr>
            <p:txBody>
              <a:bodyPr wrap="none" anchor="ctr"/>
              <a:lstStyle/>
              <a:p>
                <a:pPr algn="ctr" eaLnBrk="1" hangingPunct="1"/>
                <a:endParaRPr 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" name="Rectangle 20" descr="Slate bar"/>
              <p:cNvSpPr>
                <a:spLocks noChangeArrowheads="1"/>
              </p:cNvSpPr>
              <p:nvPr/>
            </p:nvSpPr>
            <p:spPr bwMode="auto">
              <a:xfrm rot="16200000" flipH="1">
                <a:off x="9045410" y="2953256"/>
                <a:ext cx="196717" cy="3048463"/>
              </a:xfrm>
              <a:prstGeom prst="rect">
                <a:avLst/>
              </a:prstGeom>
              <a:solidFill>
                <a:schemeClr val="accent6"/>
              </a:solidFill>
              <a:ln w="9525">
                <a:noFill/>
                <a:miter lim="800000"/>
                <a:headEnd/>
                <a:tailEnd/>
              </a:ln>
              <a:effectLst>
                <a:reflection blurRad="6350" stA="50000" endA="300" endPos="38500" dist="50800" dir="5400000" sy="-100000" algn="bl" rotWithShape="0"/>
              </a:effectLst>
              <a:extLst/>
            </p:spPr>
            <p:txBody>
              <a:bodyPr wrap="none" anchor="ctr"/>
              <a:lstStyle/>
              <a:p>
                <a:pPr algn="ctr" eaLnBrk="1" hangingPunct="1"/>
                <a:endParaRPr lang="en-US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56115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12610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5DE3B5DE-687E-4601-9C25-48F7ABE0D7C5}" type="datetime1">
              <a:rPr lang="en-US" smtClean="0"/>
              <a:t>2/17/2016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0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BFD467DE-D084-42AA-B27F-22F6084CB8BB}" type="datetime1">
              <a:rPr lang="en-US" smtClean="0"/>
              <a:t>2/17/2016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293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3782E027-C2A0-4932-A761-986BAD82B671}" type="datetime1">
              <a:rPr lang="en-US" smtClean="0"/>
              <a:t>2/17/2016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126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96AC42F1-294F-4AFB-8F78-2EF579F09459}" type="datetime1">
              <a:rPr lang="en-US" smtClean="0"/>
              <a:t>2/17/2016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076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1580A6EB-69F5-4723-B5E3-A6D9E36A957A}" type="datetime1">
              <a:rPr lang="en-US" smtClean="0"/>
              <a:t>2/17/2016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145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0FB02ED0-9CAE-481B-8D1D-B242F0282967}" type="datetime1">
              <a:rPr lang="en-US" smtClean="0"/>
              <a:t>2/17/2016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809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2193925"/>
            <a:ext cx="5157787" cy="3978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1489075"/>
            <a:ext cx="5157787" cy="6413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93925"/>
            <a:ext cx="5156200" cy="3978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489075"/>
            <a:ext cx="5156200" cy="6413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4696AB3F-7B84-45BD-A122-497866A73F4B}" type="datetime1">
              <a:rPr lang="en-US" smtClean="0"/>
              <a:t>2/17/2016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624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6395E536-1457-4CE4-8497-197239F05587}" type="datetime1">
              <a:rPr lang="en-US" smtClean="0"/>
              <a:t>2/17/2016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28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A4AF2F65-2726-4707-A7A6-DE21D14E80C5}" type="datetime1">
              <a:rPr lang="en-US" smtClean="0"/>
              <a:t>2/17/2016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341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1FA85564-6B99-4FC4-9CE3-22E750398B2E}" type="datetime1">
              <a:rPr lang="en-US" smtClean="0"/>
              <a:t>2/17/2016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592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2BCD2BEA-7F40-407D-B082-13022E8B2C99}" type="datetime1">
              <a:rPr lang="en-US" smtClean="0"/>
              <a:t>2/17/2016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501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6"/>
            <a:ext cx="12188952" cy="6858006"/>
            <a:chOff x="-2728" y="-5"/>
            <a:chExt cx="12188952" cy="6858006"/>
          </a:xfrm>
        </p:grpSpPr>
        <p:sp>
          <p:nvSpPr>
            <p:cNvPr id="26" name="Rectangle 25"/>
            <p:cNvSpPr/>
            <p:nvPr/>
          </p:nvSpPr>
          <p:spPr>
            <a:xfrm>
              <a:off x="-2728" y="1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-2727" y="-5"/>
              <a:ext cx="716424" cy="6858000"/>
              <a:chOff x="-2727" y="-5"/>
              <a:chExt cx="716424" cy="6858000"/>
            </a:xfrm>
          </p:grpSpPr>
          <p:grpSp>
            <p:nvGrpSpPr>
              <p:cNvPr id="40" name="Group 39"/>
              <p:cNvGrpSpPr/>
              <p:nvPr/>
            </p:nvGrpSpPr>
            <p:grpSpPr>
              <a:xfrm>
                <a:off x="-2727" y="-5"/>
                <a:ext cx="571473" cy="6858000"/>
                <a:chOff x="6048440" y="-936481"/>
                <a:chExt cx="196717" cy="9144001"/>
              </a:xfrm>
            </p:grpSpPr>
            <p:sp>
              <p:nvSpPr>
                <p:cNvPr id="46" name="Rectangle 45" descr="Gold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5159057"/>
                  <a:ext cx="196717" cy="3048463"/>
                </a:xfrm>
                <a:prstGeom prst="rect">
                  <a:avLst/>
                </a:prstGeom>
                <a:solidFill>
                  <a:schemeClr val="accent6"/>
                </a:soli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7" name="Rectangle 46" descr="Orang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2110594"/>
                  <a:ext cx="196717" cy="3048463"/>
                </a:xfrm>
                <a:prstGeom prst="rect">
                  <a:avLst/>
                </a:prstGeom>
                <a:solidFill>
                  <a:schemeClr val="accent4"/>
                </a:soli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8" name="Rectangle 47" descr="Slat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-936481"/>
                  <a:ext cx="196717" cy="30484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41" name="Group 40"/>
              <p:cNvGrpSpPr/>
              <p:nvPr/>
            </p:nvGrpSpPr>
            <p:grpSpPr>
              <a:xfrm>
                <a:off x="566005" y="-5"/>
                <a:ext cx="147692" cy="6858000"/>
                <a:chOff x="6048440" y="-936481"/>
                <a:chExt cx="196717" cy="9144001"/>
              </a:xfrm>
            </p:grpSpPr>
            <p:sp>
              <p:nvSpPr>
                <p:cNvPr id="43" name="Rectangle 42" descr="Gold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5159057"/>
                  <a:ext cx="196717" cy="3048463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6">
                        <a:lumMod val="40000"/>
                        <a:lumOff val="60000"/>
                      </a:schemeClr>
                    </a:gs>
                    <a:gs pos="100000">
                      <a:prstClr val="white"/>
                    </a:gs>
                  </a:gsLst>
                  <a:lin ang="0" scaled="1"/>
                  <a:tileRect/>
                </a:gra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lvl="0" algn="ctr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4" name="Rectangle 43" descr="Orang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2110594"/>
                  <a:ext cx="196717" cy="3048463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</a:schemeClr>
                    </a:gs>
                    <a:gs pos="100000">
                      <a:prstClr val="white"/>
                    </a:gs>
                  </a:gsLst>
                  <a:lin ang="0" scaled="1"/>
                  <a:tileRect/>
                </a:gra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5" name="Rectangle 44" descr="Slat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-936481"/>
                  <a:ext cx="196717" cy="3048463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100000">
                      <a:schemeClr val="bg1"/>
                    </a:gs>
                  </a:gsLst>
                  <a:lin ang="0" scaled="1"/>
                  <a:tileRect/>
                </a:gra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42" name="Rectangle 41"/>
              <p:cNvSpPr/>
              <p:nvPr/>
            </p:nvSpPr>
            <p:spPr>
              <a:xfrm>
                <a:off x="646782" y="-5"/>
                <a:ext cx="45719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CA734DBA-6852-4C6A-AB8B-E28C0C52CB53}" type="datetime1">
              <a:rPr lang="en-US" smtClean="0"/>
              <a:t>2/17/2016</a:t>
            </a:fld>
            <a:endParaRPr lang="en-US"/>
          </a:p>
        </p:txBody>
      </p:sp>
      <p:sp>
        <p:nvSpPr>
          <p:cNvPr id="3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7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38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908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56115"/>
            <a:ext cx="9144000" cy="524123"/>
          </a:xfrm>
        </p:spPr>
        <p:txBody>
          <a:bodyPr>
            <a:normAutofit/>
          </a:bodyPr>
          <a:lstStyle/>
          <a:p>
            <a:r>
              <a:rPr lang="en-US" dirty="0" smtClean="0"/>
              <a:t>Query Processing and Query Optimization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500" dirty="0" smtClean="0"/>
              <a:t>Database System Implementation CSE 507</a:t>
            </a:r>
            <a:endParaRPr lang="en-US" sz="4500" dirty="0"/>
          </a:p>
        </p:txBody>
      </p:sp>
      <p:sp>
        <p:nvSpPr>
          <p:cNvPr id="4" name="Rectangle 3"/>
          <p:cNvSpPr/>
          <p:nvPr/>
        </p:nvSpPr>
        <p:spPr>
          <a:xfrm>
            <a:off x="287441" y="5959447"/>
            <a:ext cx="113558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Slides adapted from </a:t>
            </a:r>
            <a:r>
              <a:rPr lang="en-US" sz="1600" dirty="0" err="1" smtClean="0"/>
              <a:t>S</a:t>
            </a:r>
            <a:r>
              <a:rPr lang="en-US" altLang="en-US" sz="1600" dirty="0" err="1" smtClean="0"/>
              <a:t>ilberschatz</a:t>
            </a:r>
            <a:r>
              <a:rPr lang="en-US" altLang="en-US" sz="1600" dirty="0" smtClean="0"/>
              <a:t>, </a:t>
            </a:r>
            <a:r>
              <a:rPr lang="en-US" altLang="en-US" sz="1600" dirty="0" err="1" smtClean="0"/>
              <a:t>Korth</a:t>
            </a:r>
            <a:r>
              <a:rPr lang="en-US" altLang="en-US" sz="1600" dirty="0" smtClean="0"/>
              <a:t> and </a:t>
            </a:r>
            <a:r>
              <a:rPr lang="en-US" altLang="en-US" sz="1600" dirty="0" err="1" smtClean="0"/>
              <a:t>Sudarshan</a:t>
            </a:r>
            <a:r>
              <a:rPr lang="en-US" altLang="en-US" sz="1600" dirty="0" smtClean="0"/>
              <a:t> Database System Concepts – 6</a:t>
            </a:r>
            <a:r>
              <a:rPr lang="en-US" altLang="en-US" sz="1600" baseline="30000" dirty="0" smtClean="0"/>
              <a:t>th</a:t>
            </a:r>
            <a:r>
              <a:rPr lang="en-US" altLang="en-US" sz="1600" dirty="0" smtClean="0"/>
              <a:t> Edition.</a:t>
            </a:r>
          </a:p>
          <a:p>
            <a:r>
              <a:rPr lang="en-US" altLang="en-US" sz="1600" dirty="0" smtClean="0"/>
              <a:t>And </a:t>
            </a:r>
            <a:r>
              <a:rPr lang="en-US" altLang="en-US" sz="1600" dirty="0" err="1" smtClean="0"/>
              <a:t>Elamsri</a:t>
            </a:r>
            <a:r>
              <a:rPr lang="en-US" altLang="en-US" sz="1600" dirty="0" smtClean="0"/>
              <a:t> and </a:t>
            </a:r>
            <a:r>
              <a:rPr lang="en-US" altLang="en-US" sz="1600" dirty="0" err="1" smtClean="0"/>
              <a:t>Navathe</a:t>
            </a:r>
            <a:r>
              <a:rPr lang="en-US" altLang="en-US" sz="1600" dirty="0" smtClean="0"/>
              <a:t>, Fundamentals of Database Systems – 6</a:t>
            </a:r>
            <a:r>
              <a:rPr lang="en-US" altLang="en-US" sz="1600" baseline="30000" dirty="0" smtClean="0"/>
              <a:t>th</a:t>
            </a:r>
            <a:r>
              <a:rPr lang="en-US" altLang="en-US" sz="1600" dirty="0" smtClean="0"/>
              <a:t> Edition.</a:t>
            </a: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821985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85949" y="230027"/>
            <a:ext cx="10515600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Equivalence Rules</a:t>
            </a:r>
            <a:endParaRPr lang="en-US" sz="4200" dirty="0"/>
          </a:p>
        </p:txBody>
      </p:sp>
      <p:sp>
        <p:nvSpPr>
          <p:cNvPr id="12" name="Rectangle 11"/>
          <p:cNvSpPr>
            <a:spLocks noGrp="1" noChangeArrowheads="1"/>
          </p:cNvSpPr>
          <p:nvPr/>
        </p:nvSpPr>
        <p:spPr bwMode="auto">
          <a:xfrm>
            <a:off x="785949" y="1225301"/>
            <a:ext cx="11049000" cy="518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charset="2"/>
              <a:buChar char="n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Monotype Sorts" charset="2"/>
              <a:buChar char="l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58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  <a:buFont typeface="Webdings" panose="05030102010509060703" pitchFamily="18" charset="2"/>
              <a:buChar char="4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7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hlink"/>
              </a:buClr>
              <a:buChar char="–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716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75000"/>
              <a:buChar char="»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Monotype Sorts" charset="2"/>
              <a:buNone/>
              <a:tabLst>
                <a:tab pos="3376613" algn="ctr"/>
              </a:tabLst>
            </a:pPr>
            <a:r>
              <a:rPr lang="en-US" altLang="en-US" sz="2800" dirty="0"/>
              <a:t>5.	Theta-join operations (and natural joins) are commutative.</a:t>
            </a:r>
            <a:br>
              <a:rPr lang="en-US" altLang="en-US" sz="2800" dirty="0"/>
            </a:br>
            <a:r>
              <a:rPr lang="en-US" altLang="en-US" sz="2800" dirty="0"/>
              <a:t>	</a:t>
            </a:r>
            <a:r>
              <a:rPr lang="en-US" altLang="en-US" sz="2800" i="1" dirty="0"/>
              <a:t>E</a:t>
            </a:r>
            <a:r>
              <a:rPr lang="en-US" altLang="en-US" sz="2800" baseline="-25000" dirty="0"/>
              <a:t>1      </a:t>
            </a:r>
            <a:r>
              <a:rPr lang="en-US" altLang="en-US" sz="2800" baseline="-25000" dirty="0">
                <a:sym typeface="Symbol" panose="05050102010706020507" pitchFamily="18" charset="2"/>
              </a:rPr>
              <a:t>  </a:t>
            </a:r>
            <a:r>
              <a:rPr lang="en-US" altLang="en-US" sz="2800" i="1" dirty="0">
                <a:sym typeface="Greek Symbols" pitchFamily="18" charset="2"/>
              </a:rPr>
              <a:t>E</a:t>
            </a:r>
            <a:r>
              <a:rPr lang="en-US" altLang="en-US" sz="2800" baseline="-25000" dirty="0">
                <a:sym typeface="Greek Symbols" pitchFamily="18" charset="2"/>
              </a:rPr>
              <a:t>2</a:t>
            </a:r>
            <a:r>
              <a:rPr lang="en-US" altLang="en-US" sz="2800" dirty="0">
                <a:sym typeface="Greek Symbols" pitchFamily="18" charset="2"/>
              </a:rPr>
              <a:t> = </a:t>
            </a:r>
            <a:r>
              <a:rPr lang="en-US" altLang="en-US" sz="2800" i="1" dirty="0">
                <a:sym typeface="Greek Symbols" pitchFamily="18" charset="2"/>
              </a:rPr>
              <a:t>E</a:t>
            </a:r>
            <a:r>
              <a:rPr lang="en-US" altLang="en-US" sz="2800" baseline="-25000" dirty="0">
                <a:sym typeface="Greek Symbols" pitchFamily="18" charset="2"/>
              </a:rPr>
              <a:t>2</a:t>
            </a:r>
            <a:r>
              <a:rPr lang="en-US" altLang="en-US" sz="2800" dirty="0">
                <a:sym typeface="Greek Symbols" pitchFamily="18" charset="2"/>
              </a:rPr>
              <a:t>     </a:t>
            </a:r>
            <a:r>
              <a:rPr lang="en-US" altLang="en-US" sz="2800" baseline="-25000" dirty="0">
                <a:sym typeface="Symbol" panose="05050102010706020507" pitchFamily="18" charset="2"/>
              </a:rPr>
              <a:t>  </a:t>
            </a:r>
            <a:r>
              <a:rPr lang="en-US" altLang="en-US" sz="2800" i="1" dirty="0">
                <a:sym typeface="Greek Symbols" pitchFamily="18" charset="2"/>
              </a:rPr>
              <a:t>E</a:t>
            </a:r>
            <a:r>
              <a:rPr lang="en-US" altLang="en-US" sz="2800" baseline="-25000" dirty="0">
                <a:sym typeface="Greek Symbols" pitchFamily="18" charset="2"/>
              </a:rPr>
              <a:t>1</a:t>
            </a:r>
          </a:p>
          <a:p>
            <a:pPr>
              <a:buFont typeface="Monotype Sorts" charset="2"/>
              <a:buNone/>
              <a:tabLst>
                <a:tab pos="3376613" algn="ctr"/>
              </a:tabLst>
            </a:pPr>
            <a:r>
              <a:rPr lang="en-US" altLang="en-US" sz="2800" dirty="0">
                <a:sym typeface="Greek Symbols" pitchFamily="18" charset="2"/>
              </a:rPr>
              <a:t>6.	(a) Natural join operations are associative:</a:t>
            </a:r>
          </a:p>
          <a:p>
            <a:pPr>
              <a:buFont typeface="Monotype Sorts" charset="2"/>
              <a:buNone/>
              <a:tabLst>
                <a:tab pos="3376613" algn="ctr"/>
              </a:tabLst>
            </a:pPr>
            <a:r>
              <a:rPr lang="en-US" altLang="en-US" sz="2800" dirty="0">
                <a:sym typeface="Greek Symbols" pitchFamily="18" charset="2"/>
              </a:rPr>
              <a:t>		 (</a:t>
            </a:r>
            <a:r>
              <a:rPr lang="en-US" altLang="en-US" sz="2800" i="1" dirty="0"/>
              <a:t>E</a:t>
            </a:r>
            <a:r>
              <a:rPr lang="en-US" altLang="en-US" sz="2800" baseline="-25000" dirty="0"/>
              <a:t>1      </a:t>
            </a:r>
            <a:r>
              <a:rPr lang="en-US" altLang="en-US" sz="2800" i="1" dirty="0"/>
              <a:t>E</a:t>
            </a:r>
            <a:r>
              <a:rPr lang="en-US" altLang="en-US" sz="2800" i="1" baseline="-25000" dirty="0"/>
              <a:t>2</a:t>
            </a:r>
            <a:r>
              <a:rPr lang="en-US" altLang="en-US" sz="2800" dirty="0"/>
              <a:t>)    </a:t>
            </a:r>
            <a:r>
              <a:rPr lang="en-US" altLang="en-US" sz="2800" i="1" dirty="0"/>
              <a:t>E</a:t>
            </a:r>
            <a:r>
              <a:rPr lang="en-US" altLang="en-US" sz="2800" i="1" baseline="-25000" dirty="0"/>
              <a:t>3</a:t>
            </a:r>
            <a:r>
              <a:rPr lang="en-US" altLang="en-US" sz="2800" i="1" dirty="0"/>
              <a:t> = E</a:t>
            </a:r>
            <a:r>
              <a:rPr lang="en-US" altLang="en-US" sz="2800" baseline="-25000" dirty="0"/>
              <a:t>1      </a:t>
            </a:r>
            <a:r>
              <a:rPr lang="en-US" altLang="en-US" sz="2800" dirty="0"/>
              <a:t>(</a:t>
            </a:r>
            <a:r>
              <a:rPr lang="en-US" altLang="en-US" sz="2800" i="1" dirty="0"/>
              <a:t>E</a:t>
            </a:r>
            <a:r>
              <a:rPr lang="en-US" altLang="en-US" sz="2800" baseline="-25000" dirty="0"/>
              <a:t>2</a:t>
            </a:r>
            <a:r>
              <a:rPr lang="en-US" altLang="en-US" sz="2800" i="1" dirty="0"/>
              <a:t>     E</a:t>
            </a:r>
            <a:r>
              <a:rPr lang="en-US" altLang="en-US" sz="2800" baseline="-25000" dirty="0"/>
              <a:t>3</a:t>
            </a:r>
            <a:r>
              <a:rPr lang="en-US" altLang="en-US" sz="2800" dirty="0"/>
              <a:t>)</a:t>
            </a:r>
            <a:br>
              <a:rPr lang="en-US" altLang="en-US" sz="2800" dirty="0"/>
            </a:br>
            <a:r>
              <a:rPr lang="en-US" altLang="en-US" sz="2800" dirty="0"/>
              <a:t/>
            </a:r>
            <a:br>
              <a:rPr lang="en-US" altLang="en-US" sz="2800" dirty="0"/>
            </a:br>
            <a:r>
              <a:rPr lang="en-US" altLang="en-US" sz="2800" dirty="0"/>
              <a:t>(b) Theta joins are associative in the following manner:</a:t>
            </a:r>
            <a:br>
              <a:rPr lang="en-US" altLang="en-US" sz="2800" dirty="0"/>
            </a:br>
            <a:r>
              <a:rPr lang="en-US" altLang="en-US" sz="2800" dirty="0"/>
              <a:t/>
            </a:r>
            <a:br>
              <a:rPr lang="en-US" altLang="en-US" sz="2800" dirty="0"/>
            </a:br>
            <a:r>
              <a:rPr lang="en-US" altLang="en-US" sz="2800" dirty="0"/>
              <a:t>	 </a:t>
            </a:r>
            <a:r>
              <a:rPr lang="en-US" altLang="en-US" sz="2800" dirty="0">
                <a:sym typeface="Greek Symbols" pitchFamily="18" charset="2"/>
              </a:rPr>
              <a:t>(</a:t>
            </a:r>
            <a:r>
              <a:rPr lang="en-US" altLang="en-US" sz="2800" i="1" dirty="0"/>
              <a:t>E</a:t>
            </a:r>
            <a:r>
              <a:rPr lang="en-US" altLang="en-US" sz="2800" baseline="-25000" dirty="0"/>
              <a:t>1       </a:t>
            </a:r>
            <a:r>
              <a:rPr lang="en-US" altLang="en-US" sz="2800" baseline="-25000" dirty="0">
                <a:sym typeface="Symbol" panose="05050102010706020507" pitchFamily="18" charset="2"/>
              </a:rPr>
              <a:t>1 </a:t>
            </a:r>
            <a:r>
              <a:rPr lang="en-US" altLang="en-US" sz="2800" i="1" dirty="0"/>
              <a:t>E</a:t>
            </a:r>
            <a:r>
              <a:rPr lang="en-US" altLang="en-US" sz="2800" i="1" baseline="-25000" dirty="0"/>
              <a:t>2</a:t>
            </a:r>
            <a:r>
              <a:rPr lang="en-US" altLang="en-US" sz="2800" dirty="0"/>
              <a:t>)     </a:t>
            </a:r>
            <a:r>
              <a:rPr lang="en-US" altLang="en-US" sz="2800" baseline="-25000" dirty="0">
                <a:sym typeface="Symbol" panose="05050102010706020507" pitchFamily="18" charset="2"/>
              </a:rPr>
              <a:t></a:t>
            </a:r>
            <a:r>
              <a:rPr lang="en-US" altLang="en-US" sz="2800" baseline="-25000" dirty="0">
                <a:sym typeface="Greek Symbols" pitchFamily="18" charset="2"/>
              </a:rPr>
              <a:t>2</a:t>
            </a:r>
            <a:r>
              <a:rPr lang="en-US" altLang="en-US" sz="2800" baseline="-25000" dirty="0">
                <a:sym typeface="Symbol" panose="05050102010706020507" pitchFamily="18" charset="2"/>
              </a:rPr>
              <a:t> </a:t>
            </a:r>
            <a:r>
              <a:rPr lang="en-US" altLang="en-US" sz="2800" i="1" baseline="-25000" dirty="0"/>
              <a:t>3</a:t>
            </a:r>
            <a:r>
              <a:rPr lang="en-US" altLang="en-US" sz="2800" dirty="0"/>
              <a:t> </a:t>
            </a:r>
            <a:r>
              <a:rPr lang="en-US" altLang="en-US" sz="2800" i="1" dirty="0"/>
              <a:t>E</a:t>
            </a:r>
            <a:r>
              <a:rPr lang="en-US" altLang="en-US" sz="2800" i="1" baseline="-25000" dirty="0"/>
              <a:t>3</a:t>
            </a:r>
            <a:r>
              <a:rPr lang="en-US" altLang="en-US" sz="2800" i="1" dirty="0"/>
              <a:t> = E</a:t>
            </a:r>
            <a:r>
              <a:rPr lang="en-US" altLang="en-US" sz="2800" baseline="-25000" dirty="0"/>
              <a:t>1        </a:t>
            </a:r>
            <a:r>
              <a:rPr lang="en-US" altLang="en-US" sz="2800" baseline="-25000" dirty="0">
                <a:sym typeface="Symbol" panose="05050102010706020507" pitchFamily="18" charset="2"/>
              </a:rPr>
              <a:t></a:t>
            </a:r>
            <a:r>
              <a:rPr lang="en-US" altLang="en-US" sz="2800" baseline="-25000" dirty="0">
                <a:sym typeface="Greek Symbols" pitchFamily="18" charset="2"/>
              </a:rPr>
              <a:t>1</a:t>
            </a:r>
            <a:r>
              <a:rPr lang="en-US" altLang="en-US" sz="2800" baseline="-25000" dirty="0">
                <a:sym typeface="Symbol" panose="05050102010706020507" pitchFamily="18" charset="2"/>
              </a:rPr>
              <a:t> </a:t>
            </a:r>
            <a:r>
              <a:rPr lang="en-US" altLang="en-US" sz="2800" i="1" baseline="-25000" dirty="0"/>
              <a:t>3</a:t>
            </a:r>
            <a:r>
              <a:rPr lang="en-US" altLang="en-US" sz="2800" dirty="0"/>
              <a:t> (</a:t>
            </a:r>
            <a:r>
              <a:rPr lang="en-US" altLang="en-US" sz="2800" i="1" dirty="0"/>
              <a:t>E</a:t>
            </a:r>
            <a:r>
              <a:rPr lang="en-US" altLang="en-US" sz="2800" baseline="-25000" dirty="0"/>
              <a:t>2</a:t>
            </a:r>
            <a:r>
              <a:rPr lang="en-US" altLang="en-US" sz="2800" i="1" dirty="0"/>
              <a:t>     </a:t>
            </a:r>
            <a:r>
              <a:rPr lang="en-US" altLang="en-US" sz="2800" baseline="-25000" dirty="0">
                <a:sym typeface="Symbol" panose="05050102010706020507" pitchFamily="18" charset="2"/>
              </a:rPr>
              <a:t></a:t>
            </a:r>
            <a:r>
              <a:rPr lang="en-US" altLang="en-US" sz="2800" baseline="-25000" dirty="0">
                <a:sym typeface="Greek Symbols" pitchFamily="18" charset="2"/>
              </a:rPr>
              <a:t>2</a:t>
            </a:r>
            <a:r>
              <a:rPr lang="en-US" altLang="en-US" sz="2800" i="1" dirty="0"/>
              <a:t> E</a:t>
            </a:r>
            <a:r>
              <a:rPr lang="en-US" altLang="en-US" sz="2800" baseline="-25000" dirty="0"/>
              <a:t>3</a:t>
            </a:r>
            <a:r>
              <a:rPr lang="en-US" altLang="en-US" sz="2800" dirty="0"/>
              <a:t>)</a:t>
            </a:r>
            <a:br>
              <a:rPr lang="en-US" altLang="en-US" sz="2800" dirty="0"/>
            </a:br>
            <a:r>
              <a:rPr lang="en-US" altLang="en-US" sz="2800" dirty="0"/>
              <a:t>     </a:t>
            </a:r>
            <a:br>
              <a:rPr lang="en-US" altLang="en-US" sz="2800" dirty="0"/>
            </a:br>
            <a:r>
              <a:rPr lang="en-US" altLang="en-US" sz="2800" dirty="0"/>
              <a:t>     where </a:t>
            </a:r>
            <a:r>
              <a:rPr lang="en-US" altLang="en-US" sz="2800" dirty="0">
                <a:sym typeface="Symbol" panose="05050102010706020507" pitchFamily="18" charset="2"/>
              </a:rPr>
              <a:t></a:t>
            </a:r>
            <a:r>
              <a:rPr lang="en-US" altLang="en-US" sz="2800" i="1" baseline="-25000" dirty="0">
                <a:sym typeface="Greek Symbols" pitchFamily="18" charset="2"/>
              </a:rPr>
              <a:t>2</a:t>
            </a:r>
            <a:r>
              <a:rPr lang="en-US" altLang="en-US" sz="2800" i="1" dirty="0">
                <a:sym typeface="Greek Symbols" pitchFamily="18" charset="2"/>
              </a:rPr>
              <a:t> </a:t>
            </a:r>
            <a:r>
              <a:rPr lang="en-US" altLang="en-US" sz="2800" dirty="0">
                <a:sym typeface="Greek Symbols" pitchFamily="18" charset="2"/>
              </a:rPr>
              <a:t>involves attributes from only </a:t>
            </a:r>
            <a:r>
              <a:rPr lang="en-US" altLang="en-US" sz="2800" i="1" dirty="0">
                <a:sym typeface="Greek Symbols" pitchFamily="18" charset="2"/>
              </a:rPr>
              <a:t>E</a:t>
            </a:r>
            <a:r>
              <a:rPr lang="en-US" altLang="en-US" sz="2800" baseline="-25000" dirty="0">
                <a:sym typeface="Greek Symbols" pitchFamily="18" charset="2"/>
              </a:rPr>
              <a:t>2</a:t>
            </a:r>
            <a:r>
              <a:rPr lang="en-US" altLang="en-US" sz="2800" dirty="0">
                <a:sym typeface="Greek Symbols" pitchFamily="18" charset="2"/>
              </a:rPr>
              <a:t> and </a:t>
            </a:r>
            <a:r>
              <a:rPr lang="en-US" altLang="en-US" sz="2800" i="1" dirty="0">
                <a:sym typeface="Greek Symbols" pitchFamily="18" charset="2"/>
              </a:rPr>
              <a:t>E</a:t>
            </a:r>
            <a:r>
              <a:rPr lang="en-US" altLang="en-US" sz="2800" i="1" baseline="-25000" dirty="0">
                <a:sym typeface="Greek Symbols" pitchFamily="18" charset="2"/>
              </a:rPr>
              <a:t>3</a:t>
            </a:r>
            <a:r>
              <a:rPr lang="en-US" altLang="en-US" sz="2800" i="1" dirty="0">
                <a:sym typeface="Greek Symbols" pitchFamily="18" charset="2"/>
              </a:rPr>
              <a:t>.</a:t>
            </a:r>
          </a:p>
        </p:txBody>
      </p:sp>
      <p:sp>
        <p:nvSpPr>
          <p:cNvPr id="13" name="AutoShape 4"/>
          <p:cNvSpPr>
            <a:spLocks noChangeArrowheads="1"/>
          </p:cNvSpPr>
          <p:nvPr/>
        </p:nvSpPr>
        <p:spPr bwMode="auto">
          <a:xfrm rot="5400000">
            <a:off x="1927496" y="4669657"/>
            <a:ext cx="221661" cy="236174"/>
          </a:xfrm>
          <a:prstGeom prst="flowChartCollat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4" name="AutoShape 5"/>
          <p:cNvSpPr>
            <a:spLocks noChangeArrowheads="1"/>
          </p:cNvSpPr>
          <p:nvPr/>
        </p:nvSpPr>
        <p:spPr bwMode="auto">
          <a:xfrm rot="5400000">
            <a:off x="3107304" y="4666278"/>
            <a:ext cx="248694" cy="215900"/>
          </a:xfrm>
          <a:prstGeom prst="flowChartCollat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5" name="AutoShape 6"/>
          <p:cNvSpPr>
            <a:spLocks noChangeArrowheads="1"/>
          </p:cNvSpPr>
          <p:nvPr/>
        </p:nvSpPr>
        <p:spPr bwMode="auto">
          <a:xfrm rot="5400000">
            <a:off x="5486320" y="4666842"/>
            <a:ext cx="276182" cy="259555"/>
          </a:xfrm>
          <a:prstGeom prst="flowChartCollat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6" name="AutoShape 7"/>
          <p:cNvSpPr>
            <a:spLocks noChangeArrowheads="1"/>
          </p:cNvSpPr>
          <p:nvPr/>
        </p:nvSpPr>
        <p:spPr bwMode="auto">
          <a:xfrm rot="5400000">
            <a:off x="7309361" y="4625177"/>
            <a:ext cx="244561" cy="311263"/>
          </a:xfrm>
          <a:prstGeom prst="flowChartCollat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7" name="AutoShape 8"/>
          <p:cNvSpPr>
            <a:spLocks noChangeArrowheads="1"/>
          </p:cNvSpPr>
          <p:nvPr/>
        </p:nvSpPr>
        <p:spPr bwMode="auto">
          <a:xfrm rot="5400000">
            <a:off x="5746251" y="2998401"/>
            <a:ext cx="188913" cy="173037"/>
          </a:xfrm>
          <a:prstGeom prst="flowChartCollat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8" name="AutoShape 9"/>
          <p:cNvSpPr>
            <a:spLocks noChangeArrowheads="1"/>
          </p:cNvSpPr>
          <p:nvPr/>
        </p:nvSpPr>
        <p:spPr bwMode="auto">
          <a:xfrm rot="5400000">
            <a:off x="4845344" y="2973703"/>
            <a:ext cx="188913" cy="173038"/>
          </a:xfrm>
          <a:prstGeom prst="flowChartCollat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9" name="AutoShape 10"/>
          <p:cNvSpPr>
            <a:spLocks noChangeArrowheads="1"/>
          </p:cNvSpPr>
          <p:nvPr/>
        </p:nvSpPr>
        <p:spPr bwMode="auto">
          <a:xfrm rot="5400000">
            <a:off x="3411364" y="2965226"/>
            <a:ext cx="188912" cy="173037"/>
          </a:xfrm>
          <a:prstGeom prst="flowChartCollat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0" name="AutoShape 11"/>
          <p:cNvSpPr>
            <a:spLocks noChangeArrowheads="1"/>
          </p:cNvSpPr>
          <p:nvPr/>
        </p:nvSpPr>
        <p:spPr bwMode="auto">
          <a:xfrm rot="5400000">
            <a:off x="2537709" y="2973703"/>
            <a:ext cx="188913" cy="173037"/>
          </a:xfrm>
          <a:prstGeom prst="flowChartCollat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1" name="AutoShape 12"/>
          <p:cNvSpPr>
            <a:spLocks noChangeArrowheads="1"/>
          </p:cNvSpPr>
          <p:nvPr/>
        </p:nvSpPr>
        <p:spPr bwMode="auto">
          <a:xfrm rot="5400000">
            <a:off x="4988967" y="1826873"/>
            <a:ext cx="188913" cy="173038"/>
          </a:xfrm>
          <a:prstGeom prst="flowChartCollat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2" name="AutoShape 13"/>
          <p:cNvSpPr>
            <a:spLocks noChangeArrowheads="1"/>
          </p:cNvSpPr>
          <p:nvPr/>
        </p:nvSpPr>
        <p:spPr bwMode="auto">
          <a:xfrm rot="5400000">
            <a:off x="3158626" y="1843360"/>
            <a:ext cx="188912" cy="173038"/>
          </a:xfrm>
          <a:prstGeom prst="flowChartCollat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74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85949" y="230027"/>
            <a:ext cx="10515600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Pictorial Depiction of Equivalence Rules</a:t>
            </a:r>
            <a:endParaRPr lang="en-US" sz="4200" dirty="0"/>
          </a:p>
        </p:txBody>
      </p:sp>
      <p:pic>
        <p:nvPicPr>
          <p:cNvPr id="23" name="Picture 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" t="2286" r="642" b="2000"/>
          <a:stretch>
            <a:fillRect/>
          </a:stretch>
        </p:blipFill>
        <p:spPr bwMode="auto">
          <a:xfrm>
            <a:off x="2143752" y="1019934"/>
            <a:ext cx="7799993" cy="5671888"/>
          </a:xfrm>
          <a:prstGeom prst="rect">
            <a:avLst/>
          </a:prstGeom>
          <a:noFill/>
          <a:ln w="38100" cmpd="dbl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9478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85949" y="230027"/>
            <a:ext cx="10515600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Equivalence Rules</a:t>
            </a:r>
            <a:endParaRPr lang="en-US" sz="4200" dirty="0"/>
          </a:p>
        </p:txBody>
      </p:sp>
      <p:sp>
        <p:nvSpPr>
          <p:cNvPr id="23" name="Rectangle 22"/>
          <p:cNvSpPr>
            <a:spLocks noGrp="1" noChangeArrowheads="1"/>
          </p:cNvSpPr>
          <p:nvPr/>
        </p:nvSpPr>
        <p:spPr bwMode="auto">
          <a:xfrm>
            <a:off x="893762" y="1264489"/>
            <a:ext cx="11097941" cy="490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charset="2"/>
              <a:buChar char="n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Monotype Sorts" charset="2"/>
              <a:buChar char="l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58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  <a:buFont typeface="Webdings" panose="05030102010509060703" pitchFamily="18" charset="2"/>
              <a:buChar char="4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7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hlink"/>
              </a:buClr>
              <a:buChar char="–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716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75000"/>
              <a:buChar char="»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Monotype Sorts" charset="2"/>
              <a:buNone/>
            </a:pPr>
            <a:r>
              <a:rPr lang="en-US" altLang="en-US" dirty="0"/>
              <a:t>7.	</a:t>
            </a:r>
            <a:r>
              <a:rPr lang="en-US" altLang="en-US" sz="2600" dirty="0"/>
              <a:t>The selection operation distributes over the theta join operation under the following two conditions:</a:t>
            </a:r>
            <a:br>
              <a:rPr lang="en-US" altLang="en-US" sz="2600" dirty="0"/>
            </a:br>
            <a:r>
              <a:rPr lang="en-US" altLang="en-US" sz="2600" dirty="0"/>
              <a:t>(a)  When all the attributes in </a:t>
            </a:r>
            <a:r>
              <a:rPr lang="en-US" altLang="en-US" sz="2600" dirty="0">
                <a:sym typeface="Symbol" panose="05050102010706020507" pitchFamily="18" charset="2"/>
              </a:rPr>
              <a:t></a:t>
            </a:r>
            <a:r>
              <a:rPr lang="en-US" altLang="en-US" sz="2600" baseline="-25000" dirty="0">
                <a:sym typeface="Greek Symbols" pitchFamily="18" charset="2"/>
              </a:rPr>
              <a:t>0 </a:t>
            </a:r>
            <a:r>
              <a:rPr lang="en-US" altLang="en-US" sz="2600" dirty="0">
                <a:sym typeface="Greek Symbols" pitchFamily="18" charset="2"/>
              </a:rPr>
              <a:t> involve only the attributes of one </a:t>
            </a:r>
            <a:br>
              <a:rPr lang="en-US" altLang="en-US" sz="2600" dirty="0">
                <a:sym typeface="Greek Symbols" pitchFamily="18" charset="2"/>
              </a:rPr>
            </a:br>
            <a:r>
              <a:rPr lang="en-US" altLang="en-US" sz="2600" dirty="0">
                <a:sym typeface="Greek Symbols" pitchFamily="18" charset="2"/>
              </a:rPr>
              <a:t>       of the expressions (</a:t>
            </a:r>
            <a:r>
              <a:rPr lang="en-US" altLang="en-US" sz="2600" i="1" dirty="0">
                <a:sym typeface="Greek Symbols" pitchFamily="18" charset="2"/>
              </a:rPr>
              <a:t>E</a:t>
            </a:r>
            <a:r>
              <a:rPr lang="en-US" altLang="en-US" sz="2600" baseline="-25000" dirty="0">
                <a:sym typeface="Greek Symbols" pitchFamily="18" charset="2"/>
              </a:rPr>
              <a:t>1</a:t>
            </a:r>
            <a:r>
              <a:rPr lang="en-US" altLang="en-US" sz="2600" dirty="0">
                <a:sym typeface="Greek Symbols" pitchFamily="18" charset="2"/>
              </a:rPr>
              <a:t>) being joined.</a:t>
            </a:r>
            <a:br>
              <a:rPr lang="en-US" altLang="en-US" sz="2600" dirty="0">
                <a:sym typeface="Greek Symbols" pitchFamily="18" charset="2"/>
              </a:rPr>
            </a:br>
            <a:r>
              <a:rPr lang="en-US" altLang="en-US" sz="2600" dirty="0">
                <a:sym typeface="Greek Symbols" pitchFamily="18" charset="2"/>
              </a:rPr>
              <a:t/>
            </a:r>
            <a:br>
              <a:rPr lang="en-US" altLang="en-US" sz="2600" dirty="0">
                <a:sym typeface="Greek Symbols" pitchFamily="18" charset="2"/>
              </a:rPr>
            </a:br>
            <a:r>
              <a:rPr lang="en-US" altLang="en-US" sz="2600" dirty="0">
                <a:sym typeface="Greek Symbols" pitchFamily="18" charset="2"/>
              </a:rPr>
              <a:t>                </a:t>
            </a:r>
            <a:r>
              <a:rPr lang="en-US" altLang="en-US" sz="2600" dirty="0">
                <a:sym typeface="Symbol" panose="05050102010706020507" pitchFamily="18" charset="2"/>
              </a:rPr>
              <a:t></a:t>
            </a:r>
            <a:r>
              <a:rPr lang="en-US" altLang="en-US" sz="2600" baseline="-25000" dirty="0">
                <a:sym typeface="Symbol" panose="05050102010706020507" pitchFamily="18" charset="2"/>
              </a:rPr>
              <a:t>0</a:t>
            </a:r>
            <a:r>
              <a:rPr lang="en-US" altLang="en-US" sz="2600" dirty="0">
                <a:sym typeface="Symbol" panose="05050102010706020507" pitchFamily="18" charset="2"/>
              </a:rPr>
              <a:t>E</a:t>
            </a:r>
            <a:r>
              <a:rPr lang="en-US" altLang="en-US" sz="2600" baseline="-25000" dirty="0">
                <a:sym typeface="Symbol" panose="05050102010706020507" pitchFamily="18" charset="2"/>
              </a:rPr>
              <a:t>1  </a:t>
            </a:r>
            <a:r>
              <a:rPr lang="en-US" altLang="en-US" sz="2600" dirty="0">
                <a:sym typeface="Symbol" panose="05050102010706020507" pitchFamily="18" charset="2"/>
              </a:rPr>
              <a:t>   </a:t>
            </a:r>
            <a:r>
              <a:rPr lang="en-US" altLang="en-US" sz="2600" baseline="-25000" dirty="0">
                <a:sym typeface="Symbol" panose="05050102010706020507" pitchFamily="18" charset="2"/>
              </a:rPr>
              <a:t></a:t>
            </a:r>
            <a:r>
              <a:rPr lang="en-US" altLang="en-US" sz="2600" dirty="0">
                <a:sym typeface="Symbol" panose="05050102010706020507" pitchFamily="18" charset="2"/>
              </a:rPr>
              <a:t> E</a:t>
            </a:r>
            <a:r>
              <a:rPr lang="en-US" altLang="en-US" sz="2600" baseline="-25000" dirty="0">
                <a:sym typeface="Symbol" panose="05050102010706020507" pitchFamily="18" charset="2"/>
              </a:rPr>
              <a:t>2</a:t>
            </a:r>
            <a:r>
              <a:rPr lang="en-US" altLang="en-US" sz="2600" dirty="0">
                <a:sym typeface="Symbol" panose="05050102010706020507" pitchFamily="18" charset="2"/>
              </a:rPr>
              <a:t>) = (</a:t>
            </a:r>
            <a:r>
              <a:rPr lang="en-US" altLang="en-US" sz="2600" baseline="-25000" dirty="0">
                <a:sym typeface="Symbol" panose="05050102010706020507" pitchFamily="18" charset="2"/>
              </a:rPr>
              <a:t>0</a:t>
            </a:r>
            <a:r>
              <a:rPr lang="en-US" altLang="en-US" sz="2600" dirty="0">
                <a:sym typeface="Symbol" panose="05050102010706020507" pitchFamily="18" charset="2"/>
              </a:rPr>
              <a:t>(E</a:t>
            </a:r>
            <a:r>
              <a:rPr lang="en-US" altLang="en-US" sz="2600" baseline="-25000" dirty="0">
                <a:sym typeface="Symbol" panose="05050102010706020507" pitchFamily="18" charset="2"/>
              </a:rPr>
              <a:t>1</a:t>
            </a:r>
            <a:r>
              <a:rPr lang="en-US" altLang="en-US" sz="2600" dirty="0">
                <a:sym typeface="Symbol" panose="05050102010706020507" pitchFamily="18" charset="2"/>
              </a:rPr>
              <a:t>))    </a:t>
            </a:r>
            <a:r>
              <a:rPr lang="en-US" altLang="en-US" sz="2600" baseline="-25000" dirty="0">
                <a:sym typeface="Symbol" panose="05050102010706020507" pitchFamily="18" charset="2"/>
              </a:rPr>
              <a:t></a:t>
            </a:r>
            <a:r>
              <a:rPr lang="en-US" altLang="en-US" sz="2600" dirty="0">
                <a:sym typeface="Symbol" panose="05050102010706020507" pitchFamily="18" charset="2"/>
              </a:rPr>
              <a:t> E</a:t>
            </a:r>
            <a:r>
              <a:rPr lang="en-US" altLang="en-US" sz="2600" baseline="-25000" dirty="0">
                <a:sym typeface="Symbol" panose="05050102010706020507" pitchFamily="18" charset="2"/>
              </a:rPr>
              <a:t>2</a:t>
            </a:r>
            <a:r>
              <a:rPr lang="en-US" altLang="en-US" sz="2600" dirty="0">
                <a:sym typeface="Greek Symbols" pitchFamily="18" charset="2"/>
              </a:rPr>
              <a:t> </a:t>
            </a:r>
            <a:br>
              <a:rPr lang="en-US" altLang="en-US" sz="2600" dirty="0">
                <a:sym typeface="Greek Symbols" pitchFamily="18" charset="2"/>
              </a:rPr>
            </a:br>
            <a:endParaRPr lang="en-US" altLang="en-US" sz="2600" dirty="0">
              <a:sym typeface="Greek Symbols" pitchFamily="18" charset="2"/>
            </a:endParaRPr>
          </a:p>
          <a:p>
            <a:pPr>
              <a:buFont typeface="Monotype Sorts" charset="2"/>
              <a:buNone/>
            </a:pPr>
            <a:r>
              <a:rPr lang="en-US" altLang="en-US" sz="2600" dirty="0">
                <a:sym typeface="Greek Symbols" pitchFamily="18" charset="2"/>
              </a:rPr>
              <a:t>	(b) When </a:t>
            </a:r>
            <a:r>
              <a:rPr lang="en-US" altLang="en-US" sz="2600" dirty="0">
                <a:sym typeface="Symbol" panose="05050102010706020507" pitchFamily="18" charset="2"/>
              </a:rPr>
              <a:t></a:t>
            </a:r>
            <a:r>
              <a:rPr lang="en-US" altLang="en-US" sz="2600" dirty="0">
                <a:sym typeface="Greek Symbols" pitchFamily="18" charset="2"/>
              </a:rPr>
              <a:t> </a:t>
            </a:r>
            <a:r>
              <a:rPr lang="en-US" altLang="en-US" sz="2600" baseline="-25000" dirty="0">
                <a:sym typeface="Greek Symbols" pitchFamily="18" charset="2"/>
              </a:rPr>
              <a:t>1 </a:t>
            </a:r>
            <a:r>
              <a:rPr lang="en-US" altLang="en-US" sz="2600" dirty="0">
                <a:sym typeface="Greek Symbols" pitchFamily="18" charset="2"/>
              </a:rPr>
              <a:t>involves only the attributes of </a:t>
            </a:r>
            <a:r>
              <a:rPr lang="en-US" altLang="en-US" sz="2600" i="1" dirty="0">
                <a:sym typeface="Greek Symbols" pitchFamily="18" charset="2"/>
              </a:rPr>
              <a:t>E</a:t>
            </a:r>
            <a:r>
              <a:rPr lang="en-US" altLang="en-US" sz="2600" baseline="-25000" dirty="0">
                <a:sym typeface="Greek Symbols" pitchFamily="18" charset="2"/>
              </a:rPr>
              <a:t>1</a:t>
            </a:r>
            <a:r>
              <a:rPr lang="en-US" altLang="en-US" sz="2600" dirty="0">
                <a:sym typeface="Greek Symbols" pitchFamily="18" charset="2"/>
              </a:rPr>
              <a:t> and</a:t>
            </a:r>
            <a:r>
              <a:rPr lang="en-US" altLang="en-US" sz="2600" i="1" dirty="0">
                <a:sym typeface="Greek Symbols" pitchFamily="18" charset="2"/>
              </a:rPr>
              <a:t> </a:t>
            </a:r>
            <a:r>
              <a:rPr lang="en-US" altLang="en-US" sz="2600" dirty="0">
                <a:sym typeface="Symbol" panose="05050102010706020507" pitchFamily="18" charset="2"/>
              </a:rPr>
              <a:t></a:t>
            </a:r>
            <a:r>
              <a:rPr lang="en-US" altLang="en-US" sz="2600" baseline="-25000" dirty="0">
                <a:sym typeface="Greek Symbols" pitchFamily="18" charset="2"/>
              </a:rPr>
              <a:t>2 </a:t>
            </a:r>
            <a:r>
              <a:rPr lang="en-US" altLang="en-US" sz="2600" dirty="0">
                <a:sym typeface="Greek Symbols" pitchFamily="18" charset="2"/>
              </a:rPr>
              <a:t> involves  </a:t>
            </a:r>
            <a:br>
              <a:rPr lang="en-US" altLang="en-US" sz="2600" dirty="0">
                <a:sym typeface="Greek Symbols" pitchFamily="18" charset="2"/>
              </a:rPr>
            </a:br>
            <a:r>
              <a:rPr lang="en-US" altLang="en-US" sz="2600" dirty="0">
                <a:sym typeface="Greek Symbols" pitchFamily="18" charset="2"/>
              </a:rPr>
              <a:t>      only the attributes of </a:t>
            </a:r>
            <a:r>
              <a:rPr lang="en-US" altLang="en-US" sz="2600" i="1" dirty="0">
                <a:sym typeface="Greek Symbols" pitchFamily="18" charset="2"/>
              </a:rPr>
              <a:t>E</a:t>
            </a:r>
            <a:r>
              <a:rPr lang="en-US" altLang="en-US" sz="2600" baseline="-25000" dirty="0">
                <a:sym typeface="Greek Symbols" pitchFamily="18" charset="2"/>
              </a:rPr>
              <a:t>2</a:t>
            </a:r>
            <a:r>
              <a:rPr lang="en-US" altLang="en-US" sz="2600" dirty="0">
                <a:sym typeface="Greek Symbols" pitchFamily="18" charset="2"/>
              </a:rPr>
              <a:t>.</a:t>
            </a:r>
          </a:p>
          <a:p>
            <a:pPr>
              <a:buFont typeface="Monotype Sorts" charset="2"/>
              <a:buNone/>
            </a:pPr>
            <a:r>
              <a:rPr lang="en-US" altLang="en-US" sz="2600" dirty="0">
                <a:sym typeface="Symbol" panose="05050102010706020507" pitchFamily="18" charset="2"/>
              </a:rPr>
              <a:t>	                  </a:t>
            </a:r>
            <a:r>
              <a:rPr lang="en-US" altLang="en-US" sz="2600" baseline="-25000" dirty="0">
                <a:sym typeface="Symbol" panose="05050102010706020507" pitchFamily="18" charset="2"/>
              </a:rPr>
              <a:t>1</a:t>
            </a:r>
            <a:r>
              <a:rPr lang="en-US" altLang="en-US" sz="2600" dirty="0">
                <a:sym typeface="Symbol" panose="05050102010706020507" pitchFamily="18" charset="2"/>
              </a:rPr>
              <a:t></a:t>
            </a:r>
            <a:r>
              <a:rPr lang="en-US" altLang="en-US" sz="2600" baseline="-25000" dirty="0">
                <a:sym typeface="Symbol" panose="05050102010706020507" pitchFamily="18" charset="2"/>
              </a:rPr>
              <a:t> </a:t>
            </a:r>
            <a:r>
              <a:rPr lang="en-US" altLang="en-US" sz="2600" dirty="0">
                <a:sym typeface="Symbol" panose="05050102010706020507" pitchFamily="18" charset="2"/>
              </a:rPr>
              <a:t>E</a:t>
            </a:r>
            <a:r>
              <a:rPr lang="en-US" altLang="en-US" sz="2600" baseline="-25000" dirty="0">
                <a:sym typeface="Symbol" panose="05050102010706020507" pitchFamily="18" charset="2"/>
              </a:rPr>
              <a:t>1</a:t>
            </a:r>
            <a:r>
              <a:rPr lang="en-US" altLang="en-US" sz="2600" dirty="0">
                <a:sym typeface="Symbol" panose="05050102010706020507" pitchFamily="18" charset="2"/>
              </a:rPr>
              <a:t>    </a:t>
            </a:r>
            <a:r>
              <a:rPr lang="en-US" altLang="en-US" sz="2600" baseline="-25000" dirty="0">
                <a:sym typeface="Symbol" panose="05050102010706020507" pitchFamily="18" charset="2"/>
              </a:rPr>
              <a:t></a:t>
            </a:r>
            <a:r>
              <a:rPr lang="en-US" altLang="en-US" sz="2600" dirty="0">
                <a:sym typeface="Symbol" panose="05050102010706020507" pitchFamily="18" charset="2"/>
              </a:rPr>
              <a:t> E</a:t>
            </a:r>
            <a:r>
              <a:rPr lang="en-US" altLang="en-US" sz="2600" baseline="-25000" dirty="0">
                <a:sym typeface="Symbol" panose="05050102010706020507" pitchFamily="18" charset="2"/>
              </a:rPr>
              <a:t>2</a:t>
            </a:r>
            <a:r>
              <a:rPr lang="en-US" altLang="en-US" sz="2600" dirty="0">
                <a:sym typeface="Symbol" panose="05050102010706020507" pitchFamily="18" charset="2"/>
              </a:rPr>
              <a:t>) =  (</a:t>
            </a:r>
            <a:r>
              <a:rPr lang="en-US" altLang="en-US" sz="2600" baseline="-25000" dirty="0">
                <a:sym typeface="Symbol" panose="05050102010706020507" pitchFamily="18" charset="2"/>
              </a:rPr>
              <a:t>1</a:t>
            </a:r>
            <a:r>
              <a:rPr lang="en-US" altLang="en-US" sz="2600" dirty="0">
                <a:sym typeface="Symbol" panose="05050102010706020507" pitchFamily="18" charset="2"/>
              </a:rPr>
              <a:t>(E</a:t>
            </a:r>
            <a:r>
              <a:rPr lang="en-US" altLang="en-US" sz="2600" baseline="-25000" dirty="0">
                <a:sym typeface="Symbol" panose="05050102010706020507" pitchFamily="18" charset="2"/>
              </a:rPr>
              <a:t>1</a:t>
            </a:r>
            <a:r>
              <a:rPr lang="en-US" altLang="en-US" sz="2600" dirty="0">
                <a:sym typeface="Symbol" panose="05050102010706020507" pitchFamily="18" charset="2"/>
              </a:rPr>
              <a:t>))    </a:t>
            </a:r>
            <a:r>
              <a:rPr lang="en-US" altLang="en-US" sz="2600" baseline="-25000" dirty="0">
                <a:sym typeface="Symbol" panose="05050102010706020507" pitchFamily="18" charset="2"/>
              </a:rPr>
              <a:t></a:t>
            </a:r>
            <a:r>
              <a:rPr lang="en-US" altLang="en-US" sz="2600" dirty="0">
                <a:sym typeface="Symbol" panose="05050102010706020507" pitchFamily="18" charset="2"/>
              </a:rPr>
              <a:t> (</a:t>
            </a:r>
            <a:r>
              <a:rPr lang="en-US" altLang="en-US" sz="2600" baseline="-25000" dirty="0">
                <a:sym typeface="Symbol" panose="05050102010706020507" pitchFamily="18" charset="2"/>
              </a:rPr>
              <a:t> </a:t>
            </a:r>
            <a:r>
              <a:rPr lang="en-US" altLang="en-US" sz="2600" dirty="0">
                <a:sym typeface="Symbol" panose="05050102010706020507" pitchFamily="18" charset="2"/>
              </a:rPr>
              <a:t>(E</a:t>
            </a:r>
            <a:r>
              <a:rPr lang="en-US" altLang="en-US" sz="2600" baseline="-25000" dirty="0">
                <a:sym typeface="Symbol" panose="05050102010706020507" pitchFamily="18" charset="2"/>
              </a:rPr>
              <a:t>2</a:t>
            </a:r>
            <a:r>
              <a:rPr lang="en-US" altLang="en-US" sz="2600" dirty="0">
                <a:sym typeface="Symbol" panose="05050102010706020507" pitchFamily="18" charset="2"/>
              </a:rPr>
              <a:t>))</a:t>
            </a:r>
          </a:p>
        </p:txBody>
      </p:sp>
      <p:sp>
        <p:nvSpPr>
          <p:cNvPr id="24" name="AutoShape 7"/>
          <p:cNvSpPr>
            <a:spLocks noChangeArrowheads="1"/>
          </p:cNvSpPr>
          <p:nvPr/>
        </p:nvSpPr>
        <p:spPr bwMode="auto">
          <a:xfrm rot="5400000">
            <a:off x="3714073" y="3422946"/>
            <a:ext cx="188912" cy="173037"/>
          </a:xfrm>
          <a:prstGeom prst="flowChartCollat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5" name="AutoShape 8"/>
          <p:cNvSpPr>
            <a:spLocks noChangeArrowheads="1"/>
          </p:cNvSpPr>
          <p:nvPr/>
        </p:nvSpPr>
        <p:spPr bwMode="auto">
          <a:xfrm rot="5400000">
            <a:off x="4418079" y="5277394"/>
            <a:ext cx="188913" cy="173037"/>
          </a:xfrm>
          <a:prstGeom prst="flowChartCollat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6" name="AutoShape 9"/>
          <p:cNvSpPr>
            <a:spLocks noChangeArrowheads="1"/>
          </p:cNvSpPr>
          <p:nvPr/>
        </p:nvSpPr>
        <p:spPr bwMode="auto">
          <a:xfrm rot="5400000">
            <a:off x="6348275" y="3422946"/>
            <a:ext cx="188913" cy="173037"/>
          </a:xfrm>
          <a:prstGeom prst="flowChartCollat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7" name="AutoShape 10"/>
          <p:cNvSpPr>
            <a:spLocks noChangeArrowheads="1"/>
          </p:cNvSpPr>
          <p:nvPr/>
        </p:nvSpPr>
        <p:spPr bwMode="auto">
          <a:xfrm rot="5400000">
            <a:off x="7107737" y="5277394"/>
            <a:ext cx="188912" cy="173038"/>
          </a:xfrm>
          <a:prstGeom prst="flowChartCollat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652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23376" y="112461"/>
            <a:ext cx="10515600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Equivalence Rules</a:t>
            </a:r>
            <a:endParaRPr lang="en-US" sz="4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290" y="1032996"/>
            <a:ext cx="10723771" cy="569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606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23376" y="112461"/>
            <a:ext cx="10515600" cy="789907"/>
          </a:xfrm>
        </p:spPr>
        <p:txBody>
          <a:bodyPr>
            <a:normAutofit fontScale="90000"/>
          </a:bodyPr>
          <a:lstStyle/>
          <a:p>
            <a:r>
              <a:rPr lang="en-US" sz="4200" dirty="0" smtClean="0"/>
              <a:t>Examples of Equivalence Rules: Selection</a:t>
            </a:r>
            <a:endParaRPr lang="en-US" sz="42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35021" y="1140230"/>
            <a:ext cx="11128443" cy="55037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2222500" algn="l"/>
              </a:tabLst>
            </a:pPr>
            <a:r>
              <a:rPr lang="en-US" altLang="en-US" sz="2700" b="1" dirty="0" smtClean="0">
                <a:solidFill>
                  <a:srgbClr val="0070C0"/>
                </a:solidFill>
              </a:rPr>
              <a:t>Query:  </a:t>
            </a:r>
            <a:r>
              <a:rPr lang="en-US" altLang="en-US" sz="2700" dirty="0" smtClean="0"/>
              <a:t>Find the names of all customers who have an account at some branch located in New Delhi.</a:t>
            </a:r>
            <a:br>
              <a:rPr lang="en-US" altLang="en-US" sz="2700" dirty="0" smtClean="0"/>
            </a:br>
            <a:endParaRPr lang="en-US" altLang="en-US" sz="2700" dirty="0" smtClean="0"/>
          </a:p>
          <a:p>
            <a:pPr marL="0" indent="0">
              <a:buNone/>
              <a:tabLst>
                <a:tab pos="2222500" algn="l"/>
              </a:tabLst>
            </a:pPr>
            <a:r>
              <a:rPr lang="en-US" altLang="en-US" sz="2600" dirty="0" smtClean="0">
                <a:sym typeface="Symbol" panose="05050102010706020507" pitchFamily="18" charset="2"/>
              </a:rPr>
              <a:t></a:t>
            </a:r>
            <a:r>
              <a:rPr lang="en-US" altLang="en-US" sz="2600" i="1" baseline="-25000" dirty="0" err="1" smtClean="0">
                <a:sym typeface="Symbol" panose="05050102010706020507" pitchFamily="18" charset="2"/>
              </a:rPr>
              <a:t>customer_name</a:t>
            </a:r>
            <a:r>
              <a:rPr lang="en-US" altLang="en-US" sz="2600" dirty="0" smtClean="0">
                <a:sym typeface="Symbol" panose="05050102010706020507" pitchFamily="18" charset="2"/>
              </a:rPr>
              <a:t>(</a:t>
            </a:r>
            <a:r>
              <a:rPr lang="en-US" altLang="en-US" sz="2600" i="1" baseline="-25000" dirty="0" err="1" smtClean="0">
                <a:sym typeface="Symbol" panose="05050102010706020507" pitchFamily="18" charset="2"/>
              </a:rPr>
              <a:t>branch_city</a:t>
            </a:r>
            <a:r>
              <a:rPr lang="en-US" altLang="en-US" sz="2600" i="1" baseline="-25000" dirty="0" smtClean="0">
                <a:sym typeface="Symbol" panose="05050102010706020507" pitchFamily="18" charset="2"/>
              </a:rPr>
              <a:t> = “</a:t>
            </a:r>
            <a:r>
              <a:rPr lang="en-US" altLang="en-US" sz="2600" i="1" baseline="-25000" dirty="0" err="1" smtClean="0">
                <a:sym typeface="Symbol" panose="05050102010706020507" pitchFamily="18" charset="2"/>
              </a:rPr>
              <a:t>New</a:t>
            </a:r>
            <a:r>
              <a:rPr lang="en-US" altLang="en-US" sz="2600" baseline="-25000" dirty="0" err="1" smtClean="0">
                <a:sym typeface="Symbol" panose="05050102010706020507" pitchFamily="18" charset="2"/>
              </a:rPr>
              <a:t>Delhi</a:t>
            </a:r>
            <a:r>
              <a:rPr lang="en-US" altLang="en-US" sz="2600" baseline="-25000" dirty="0" smtClean="0">
                <a:sym typeface="Symbol" panose="05050102010706020507" pitchFamily="18" charset="2"/>
              </a:rPr>
              <a:t>”</a:t>
            </a:r>
            <a:r>
              <a:rPr lang="en-US" altLang="en-US" sz="2600" dirty="0" smtClean="0">
                <a:sym typeface="Symbol" panose="05050102010706020507" pitchFamily="18" charset="2"/>
              </a:rPr>
              <a:t>(</a:t>
            </a:r>
            <a:r>
              <a:rPr lang="en-US" altLang="en-US" sz="2600" i="1" dirty="0" smtClean="0">
                <a:sym typeface="Symbol" panose="05050102010706020507" pitchFamily="18" charset="2"/>
              </a:rPr>
              <a:t>branch     (account      depositor</a:t>
            </a:r>
            <a:r>
              <a:rPr lang="en-US" altLang="en-US" sz="2600" dirty="0" smtClean="0">
                <a:sym typeface="Symbol" panose="05050102010706020507" pitchFamily="18" charset="2"/>
              </a:rPr>
              <a:t>)))</a:t>
            </a:r>
          </a:p>
          <a:p>
            <a:pPr lvl="1">
              <a:tabLst>
                <a:tab pos="2222500" algn="l"/>
              </a:tabLst>
            </a:pPr>
            <a:endParaRPr lang="en-US" altLang="en-US" sz="2600" dirty="0" smtClean="0">
              <a:sym typeface="Symbol" panose="05050102010706020507" pitchFamily="18" charset="2"/>
            </a:endParaRPr>
          </a:p>
          <a:p>
            <a:pPr marL="0" indent="0">
              <a:buNone/>
              <a:tabLst>
                <a:tab pos="2222500" algn="l"/>
              </a:tabLst>
            </a:pPr>
            <a:r>
              <a:rPr lang="en-US" altLang="en-US" sz="27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Transformation using rule 7a</a:t>
            </a:r>
            <a:r>
              <a:rPr lang="en-US" altLang="en-US" sz="2700" dirty="0" smtClean="0">
                <a:sym typeface="Symbol" panose="05050102010706020507" pitchFamily="18" charset="2"/>
              </a:rPr>
              <a:t>.</a:t>
            </a:r>
            <a:br>
              <a:rPr lang="en-US" altLang="en-US" sz="2700" dirty="0" smtClean="0">
                <a:sym typeface="Symbol" panose="05050102010706020507" pitchFamily="18" charset="2"/>
              </a:rPr>
            </a:br>
            <a:r>
              <a:rPr lang="en-US" altLang="en-US" sz="2700" dirty="0" smtClean="0">
                <a:sym typeface="Symbol" panose="05050102010706020507" pitchFamily="18" charset="2"/>
              </a:rPr>
              <a:t> </a:t>
            </a:r>
            <a:r>
              <a:rPr lang="en-US" altLang="en-US" sz="2700" i="1" baseline="-25000" dirty="0" err="1" smtClean="0">
                <a:sym typeface="Symbol" panose="05050102010706020507" pitchFamily="18" charset="2"/>
              </a:rPr>
              <a:t>customer_name</a:t>
            </a:r>
            <a:r>
              <a:rPr lang="en-US" altLang="en-US" sz="2700" i="1" baseline="-25000" dirty="0" smtClean="0">
                <a:sym typeface="Symbol" panose="05050102010706020507" pitchFamily="18" charset="2"/>
              </a:rPr>
              <a:t/>
            </a:r>
            <a:br>
              <a:rPr lang="en-US" altLang="en-US" sz="2700" i="1" baseline="-25000" dirty="0" smtClean="0">
                <a:sym typeface="Symbol" panose="05050102010706020507" pitchFamily="18" charset="2"/>
              </a:rPr>
            </a:br>
            <a:r>
              <a:rPr lang="en-US" altLang="en-US" sz="2700" i="1" baseline="-25000" dirty="0" smtClean="0">
                <a:sym typeface="Symbol" panose="05050102010706020507" pitchFamily="18" charset="2"/>
              </a:rPr>
              <a:t>                  </a:t>
            </a:r>
            <a:r>
              <a:rPr lang="en-US" altLang="en-US" sz="2700" dirty="0" smtClean="0">
                <a:sym typeface="Symbol" panose="05050102010706020507" pitchFamily="18" charset="2"/>
              </a:rPr>
              <a:t>((</a:t>
            </a:r>
            <a:r>
              <a:rPr lang="en-US" altLang="en-US" sz="2700" i="1" baseline="-25000" dirty="0" err="1" smtClean="0">
                <a:sym typeface="Symbol" panose="05050102010706020507" pitchFamily="18" charset="2"/>
              </a:rPr>
              <a:t>branch_city</a:t>
            </a:r>
            <a:r>
              <a:rPr lang="en-US" altLang="en-US" sz="2700" i="1" baseline="-25000" dirty="0" smtClean="0">
                <a:sym typeface="Symbol" panose="05050102010706020507" pitchFamily="18" charset="2"/>
              </a:rPr>
              <a:t> =“</a:t>
            </a:r>
            <a:r>
              <a:rPr lang="en-US" altLang="en-US" sz="2700" i="1" baseline="-25000" dirty="0" err="1" smtClean="0">
                <a:sym typeface="Symbol" panose="05050102010706020507" pitchFamily="18" charset="2"/>
              </a:rPr>
              <a:t>NewDelhi</a:t>
            </a:r>
            <a:r>
              <a:rPr lang="en-US" altLang="en-US" sz="2700" baseline="-25000" dirty="0" smtClean="0">
                <a:sym typeface="Symbol" panose="05050102010706020507" pitchFamily="18" charset="2"/>
              </a:rPr>
              <a:t>”</a:t>
            </a:r>
            <a:r>
              <a:rPr lang="en-US" altLang="en-US" sz="2700" dirty="0" smtClean="0">
                <a:sym typeface="Symbol" panose="05050102010706020507" pitchFamily="18" charset="2"/>
              </a:rPr>
              <a:t>(</a:t>
            </a:r>
            <a:r>
              <a:rPr lang="en-US" altLang="en-US" sz="2700" i="1" dirty="0" smtClean="0">
                <a:sym typeface="Symbol" panose="05050102010706020507" pitchFamily="18" charset="2"/>
              </a:rPr>
              <a:t>branch</a:t>
            </a:r>
            <a:r>
              <a:rPr lang="en-US" altLang="en-US" sz="2700" dirty="0" smtClean="0">
                <a:sym typeface="Symbol" panose="05050102010706020507" pitchFamily="18" charset="2"/>
              </a:rPr>
              <a:t>))   (</a:t>
            </a:r>
            <a:r>
              <a:rPr lang="en-US" altLang="en-US" sz="2700" i="1" dirty="0" smtClean="0">
                <a:sym typeface="Symbol" panose="05050102010706020507" pitchFamily="18" charset="2"/>
              </a:rPr>
              <a:t>account </a:t>
            </a:r>
            <a:r>
              <a:rPr lang="en-US" altLang="en-US" sz="2700" dirty="0" smtClean="0">
                <a:sym typeface="Symbol" panose="05050102010706020507" pitchFamily="18" charset="2"/>
              </a:rPr>
              <a:t>     </a:t>
            </a:r>
            <a:r>
              <a:rPr lang="en-US" altLang="en-US" sz="2700" i="1" dirty="0" smtClean="0">
                <a:sym typeface="Symbol" panose="05050102010706020507" pitchFamily="18" charset="2"/>
              </a:rPr>
              <a:t>depositor</a:t>
            </a:r>
            <a:r>
              <a:rPr lang="en-US" altLang="en-US" sz="2700" dirty="0" smtClean="0">
                <a:sym typeface="Symbol" panose="05050102010706020507" pitchFamily="18" charset="2"/>
              </a:rPr>
              <a:t>))</a:t>
            </a:r>
          </a:p>
          <a:p>
            <a:pPr>
              <a:tabLst>
                <a:tab pos="2222500" algn="l"/>
              </a:tabLst>
            </a:pPr>
            <a:endParaRPr lang="en-US" altLang="en-US" sz="2700" dirty="0" smtClean="0">
              <a:sym typeface="Symbol" panose="05050102010706020507" pitchFamily="18" charset="2"/>
            </a:endParaRPr>
          </a:p>
          <a:p>
            <a:pPr>
              <a:tabLst>
                <a:tab pos="2222500" algn="l"/>
              </a:tabLst>
            </a:pPr>
            <a:r>
              <a:rPr lang="en-US" altLang="en-US" sz="27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Performing the selection as early as possible reduces the size of the relation to be joined! </a:t>
            </a:r>
            <a:endParaRPr lang="en-US" altLang="en-US" sz="2700" b="1" baseline="-25000" dirty="0">
              <a:solidFill>
                <a:srgbClr val="0070C0"/>
              </a:solidFill>
              <a:sym typeface="Symbol" panose="05050102010706020507" pitchFamily="18" charset="2"/>
            </a:endParaRP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 rot="5400000">
            <a:off x="7110703" y="2454399"/>
            <a:ext cx="188912" cy="240141"/>
          </a:xfrm>
          <a:prstGeom prst="flowChartCollat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 rot="5400000">
            <a:off x="8619718" y="4153163"/>
            <a:ext cx="188913" cy="240142"/>
          </a:xfrm>
          <a:prstGeom prst="flowChartCollat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 rot="5400000">
            <a:off x="9139865" y="2435556"/>
            <a:ext cx="188912" cy="240141"/>
          </a:xfrm>
          <a:prstGeom prst="flowChartCollat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 rot="5400000">
            <a:off x="6620329" y="4166360"/>
            <a:ext cx="188912" cy="240141"/>
          </a:xfrm>
          <a:prstGeom prst="flowChartCollat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89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43811" y="103290"/>
            <a:ext cx="10878998" cy="567919"/>
          </a:xfrm>
        </p:spPr>
        <p:txBody>
          <a:bodyPr>
            <a:normAutofit fontScale="90000"/>
          </a:bodyPr>
          <a:lstStyle/>
          <a:p>
            <a:r>
              <a:rPr lang="en-US" sz="4200" dirty="0" smtClean="0"/>
              <a:t>Examples of Equivalence Rules: Projection</a:t>
            </a:r>
            <a:endParaRPr lang="en-US" sz="4200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708380" y="2185920"/>
            <a:ext cx="11229194" cy="438025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1371600" algn="l"/>
              </a:tabLst>
            </a:pPr>
            <a:r>
              <a:rPr lang="en-US" altLang="en-US" dirty="0" smtClean="0"/>
              <a:t>When we compute</a:t>
            </a:r>
          </a:p>
          <a:p>
            <a:pPr>
              <a:buFont typeface="Monotype Sorts" charset="2"/>
              <a:buNone/>
              <a:tabLst>
                <a:tab pos="1371600" algn="l"/>
              </a:tabLst>
            </a:pPr>
            <a:r>
              <a:rPr lang="en-US" altLang="en-US" dirty="0" smtClean="0"/>
              <a:t>		(</a:t>
            </a:r>
            <a:r>
              <a:rPr lang="en-US" altLang="en-US" dirty="0" smtClean="0">
                <a:sym typeface="Symbol" panose="05050102010706020507" pitchFamily="18" charset="2"/>
              </a:rPr>
              <a:t></a:t>
            </a:r>
            <a:r>
              <a:rPr lang="en-US" altLang="en-US" sz="2000" baseline="-25000" dirty="0" err="1" smtClean="0">
                <a:sym typeface="Symbol" panose="05050102010706020507" pitchFamily="18" charset="2"/>
              </a:rPr>
              <a:t>branch_city</a:t>
            </a:r>
            <a:r>
              <a:rPr lang="en-US" altLang="en-US" sz="2000" baseline="-25000" dirty="0" smtClean="0">
                <a:sym typeface="Symbol" panose="05050102010706020507" pitchFamily="18" charset="2"/>
              </a:rPr>
              <a:t> = “</a:t>
            </a:r>
            <a:r>
              <a:rPr lang="en-US" altLang="en-US" sz="2000" baseline="-25000" dirty="0" err="1" smtClean="0">
                <a:sym typeface="Symbol" panose="05050102010706020507" pitchFamily="18" charset="2"/>
              </a:rPr>
              <a:t>NewDelhi</a:t>
            </a:r>
            <a:r>
              <a:rPr lang="en-US" altLang="en-US" sz="2000" baseline="-25000" dirty="0" smtClean="0">
                <a:sym typeface="Symbol" panose="05050102010706020507" pitchFamily="18" charset="2"/>
              </a:rPr>
              <a:t>”</a:t>
            </a:r>
            <a:r>
              <a:rPr lang="en-US" altLang="en-US" dirty="0" smtClean="0">
                <a:sym typeface="Symbol" panose="05050102010706020507" pitchFamily="18" charset="2"/>
              </a:rPr>
              <a:t> (</a:t>
            </a:r>
            <a:r>
              <a:rPr lang="en-US" altLang="en-US" i="1" dirty="0" smtClean="0">
                <a:sym typeface="Symbol" panose="05050102010706020507" pitchFamily="18" charset="2"/>
              </a:rPr>
              <a:t>branch</a:t>
            </a:r>
            <a:r>
              <a:rPr lang="en-US" altLang="en-US" dirty="0" smtClean="0">
                <a:sym typeface="Symbol" panose="05050102010706020507" pitchFamily="18" charset="2"/>
              </a:rPr>
              <a:t>    </a:t>
            </a:r>
            <a:r>
              <a:rPr lang="en-US" altLang="en-US" i="1" dirty="0" smtClean="0">
                <a:sym typeface="Symbol" panose="05050102010706020507" pitchFamily="18" charset="2"/>
              </a:rPr>
              <a:t>account </a:t>
            </a:r>
            <a:r>
              <a:rPr lang="en-US" altLang="en-US" dirty="0" smtClean="0">
                <a:sym typeface="Symbol" panose="05050102010706020507" pitchFamily="18" charset="2"/>
              </a:rPr>
              <a:t>)</a:t>
            </a:r>
          </a:p>
          <a:p>
            <a:pPr marL="0" indent="0">
              <a:buNone/>
              <a:tabLst>
                <a:tab pos="1371600" algn="l"/>
              </a:tabLst>
            </a:pPr>
            <a:r>
              <a:rPr lang="en-US" altLang="en-US" dirty="0">
                <a:sym typeface="Symbol" panose="05050102010706020507" pitchFamily="18" charset="2"/>
              </a:rPr>
              <a:t>	</a:t>
            </a:r>
            <a:r>
              <a:rPr lang="en-US" altLang="en-US" dirty="0" smtClean="0">
                <a:sym typeface="Symbol" panose="05050102010706020507" pitchFamily="18" charset="2"/>
              </a:rPr>
              <a:t/>
            </a:r>
            <a:br>
              <a:rPr lang="en-US" altLang="en-US" dirty="0" smtClean="0">
                <a:sym typeface="Symbol" panose="05050102010706020507" pitchFamily="18" charset="2"/>
              </a:rPr>
            </a:br>
            <a:r>
              <a:rPr lang="en-US" altLang="en-US" dirty="0" smtClean="0">
                <a:sym typeface="Symbol" panose="05050102010706020507" pitchFamily="18" charset="2"/>
              </a:rPr>
              <a:t>we obtain a relation whose schema can have attributes like</a:t>
            </a:r>
          </a:p>
          <a:p>
            <a:pPr>
              <a:tabLst>
                <a:tab pos="1371600" algn="l"/>
              </a:tabLst>
            </a:pPr>
            <a:r>
              <a:rPr lang="en-US" altLang="en-US" i="1" dirty="0" err="1" smtClean="0">
                <a:sym typeface="Symbol" panose="05050102010706020507" pitchFamily="18" charset="2"/>
              </a:rPr>
              <a:t>branch_name</a:t>
            </a:r>
            <a:r>
              <a:rPr lang="en-US" altLang="en-US" i="1" dirty="0" smtClean="0">
                <a:sym typeface="Symbol" panose="05050102010706020507" pitchFamily="18" charset="2"/>
              </a:rPr>
              <a:t> </a:t>
            </a:r>
          </a:p>
          <a:p>
            <a:pPr>
              <a:tabLst>
                <a:tab pos="1371600" algn="l"/>
              </a:tabLst>
            </a:pPr>
            <a:r>
              <a:rPr lang="en-US" altLang="en-US" i="1" dirty="0" err="1" smtClean="0">
                <a:sym typeface="Symbol" panose="05050102010706020507" pitchFamily="18" charset="2"/>
              </a:rPr>
              <a:t>branch_city</a:t>
            </a:r>
            <a:r>
              <a:rPr lang="en-US" altLang="en-US" i="1" dirty="0" smtClean="0">
                <a:sym typeface="Symbol" panose="05050102010706020507" pitchFamily="18" charset="2"/>
              </a:rPr>
              <a:t> </a:t>
            </a:r>
          </a:p>
          <a:p>
            <a:pPr>
              <a:tabLst>
                <a:tab pos="1371600" algn="l"/>
              </a:tabLst>
            </a:pPr>
            <a:r>
              <a:rPr lang="en-US" altLang="en-US" i="1" dirty="0" smtClean="0">
                <a:sym typeface="Symbol" panose="05050102010706020507" pitchFamily="18" charset="2"/>
              </a:rPr>
              <a:t>Account Type </a:t>
            </a:r>
            <a:r>
              <a:rPr lang="en-US" altLang="en-US" b="1" i="1" dirty="0" smtClean="0">
                <a:solidFill>
                  <a:srgbClr val="7030A0"/>
                </a:solidFill>
                <a:sym typeface="Symbol" panose="05050102010706020507" pitchFamily="18" charset="2"/>
              </a:rPr>
              <a:t>(only this may be used in next join)</a:t>
            </a:r>
          </a:p>
          <a:p>
            <a:pPr>
              <a:tabLst>
                <a:tab pos="1371600" algn="l"/>
              </a:tabLst>
            </a:pPr>
            <a:r>
              <a:rPr lang="en-US" altLang="en-US" i="1" dirty="0" err="1" smtClean="0">
                <a:sym typeface="Symbol" panose="05050102010706020507" pitchFamily="18" charset="2"/>
              </a:rPr>
              <a:t>account_number</a:t>
            </a:r>
            <a:r>
              <a:rPr lang="en-US" altLang="en-US" i="1" dirty="0" smtClean="0">
                <a:sym typeface="Symbol" panose="05050102010706020507" pitchFamily="18" charset="2"/>
              </a:rPr>
              <a:t> </a:t>
            </a:r>
          </a:p>
          <a:p>
            <a:pPr>
              <a:tabLst>
                <a:tab pos="1371600" algn="l"/>
              </a:tabLst>
            </a:pPr>
            <a:r>
              <a:rPr lang="en-US" altLang="en-US" i="1" dirty="0" smtClean="0">
                <a:sym typeface="Symbol" panose="05050102010706020507" pitchFamily="18" charset="2"/>
              </a:rPr>
              <a:t>Balance, etc.</a:t>
            </a:r>
            <a:endParaRPr lang="en-US" altLang="en-US" dirty="0">
              <a:sym typeface="Symbol" panose="05050102010706020507" pitchFamily="18" charset="2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527456" y="905229"/>
            <a:ext cx="1187037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n-US" altLang="en-US" sz="2800" dirty="0">
                <a:sym typeface="Symbol" panose="05050102010706020507" pitchFamily="18" charset="2"/>
              </a:rPr>
              <a:t></a:t>
            </a:r>
            <a:r>
              <a:rPr lang="en-US" altLang="en-US" sz="2800" i="1" baseline="-25000" dirty="0" err="1">
                <a:sym typeface="Symbol" panose="05050102010706020507" pitchFamily="18" charset="2"/>
              </a:rPr>
              <a:t>customer_name</a:t>
            </a:r>
            <a:r>
              <a:rPr kumimoji="1" lang="en-US" altLang="en-US" sz="2800" dirty="0">
                <a:sym typeface="Symbol" panose="05050102010706020507" pitchFamily="18" charset="2"/>
              </a:rPr>
              <a:t>((</a:t>
            </a:r>
            <a:r>
              <a:rPr lang="en-US" altLang="en-US" sz="2800" dirty="0">
                <a:sym typeface="Symbol" panose="05050102010706020507" pitchFamily="18" charset="2"/>
              </a:rPr>
              <a:t></a:t>
            </a:r>
            <a:r>
              <a:rPr lang="en-US" altLang="en-US" sz="2800" i="1" baseline="-25000" dirty="0" err="1">
                <a:sym typeface="Symbol" panose="05050102010706020507" pitchFamily="18" charset="2"/>
              </a:rPr>
              <a:t>branch_city</a:t>
            </a:r>
            <a:r>
              <a:rPr lang="en-US" altLang="en-US" sz="2800" i="1" baseline="-25000" dirty="0">
                <a:sym typeface="Symbol" panose="05050102010706020507" pitchFamily="18" charset="2"/>
              </a:rPr>
              <a:t> = </a:t>
            </a:r>
            <a:r>
              <a:rPr lang="en-US" altLang="en-US" sz="2800" i="1" baseline="-25000" dirty="0" smtClean="0">
                <a:sym typeface="Symbol" panose="05050102010706020507" pitchFamily="18" charset="2"/>
              </a:rPr>
              <a:t>“</a:t>
            </a:r>
            <a:r>
              <a:rPr lang="en-US" altLang="en-US" sz="2800" baseline="-25000" dirty="0" err="1" smtClean="0">
                <a:sym typeface="Symbol" panose="05050102010706020507" pitchFamily="18" charset="2"/>
              </a:rPr>
              <a:t>NewDelhi</a:t>
            </a:r>
            <a:r>
              <a:rPr lang="en-US" altLang="en-US" sz="2800" baseline="-25000" dirty="0" smtClean="0">
                <a:sym typeface="Symbol" panose="05050102010706020507" pitchFamily="18" charset="2"/>
              </a:rPr>
              <a:t>”  </a:t>
            </a:r>
            <a:r>
              <a:rPr lang="en-US" altLang="en-US" sz="2800" dirty="0">
                <a:sym typeface="Symbol" panose="05050102010706020507" pitchFamily="18" charset="2"/>
              </a:rPr>
              <a:t>(</a:t>
            </a:r>
            <a:r>
              <a:rPr lang="en-US" altLang="en-US" sz="2800" i="1" dirty="0" smtClean="0">
                <a:sym typeface="Symbol" panose="05050102010706020507" pitchFamily="18" charset="2"/>
              </a:rPr>
              <a:t>branch     </a:t>
            </a:r>
            <a:r>
              <a:rPr lang="en-US" altLang="en-US" sz="2800" i="1" dirty="0">
                <a:sym typeface="Symbol" panose="05050102010706020507" pitchFamily="18" charset="2"/>
              </a:rPr>
              <a:t>account</a:t>
            </a:r>
            <a:r>
              <a:rPr lang="en-US" altLang="en-US" sz="2800" i="1" dirty="0" smtClean="0">
                <a:sym typeface="Symbol" panose="05050102010706020507" pitchFamily="18" charset="2"/>
              </a:rPr>
              <a:t>))     </a:t>
            </a:r>
            <a:r>
              <a:rPr lang="en-US" altLang="en-US" sz="2800" i="1" dirty="0">
                <a:sym typeface="Symbol" panose="05050102010706020507" pitchFamily="18" charset="2"/>
              </a:rPr>
              <a:t>depositor</a:t>
            </a:r>
            <a:r>
              <a:rPr lang="en-US" altLang="en-US" sz="2800" dirty="0">
                <a:sym typeface="Symbol" panose="05050102010706020507" pitchFamily="18" charset="2"/>
              </a:rPr>
              <a:t>) </a:t>
            </a:r>
          </a:p>
        </p:txBody>
      </p:sp>
      <p:sp>
        <p:nvSpPr>
          <p:cNvPr id="14" name="AutoShape 6"/>
          <p:cNvSpPr>
            <a:spLocks noChangeArrowheads="1"/>
          </p:cNvSpPr>
          <p:nvPr/>
        </p:nvSpPr>
        <p:spPr bwMode="auto">
          <a:xfrm rot="5400000">
            <a:off x="10061752" y="1010293"/>
            <a:ext cx="233857" cy="313092"/>
          </a:xfrm>
          <a:prstGeom prst="flowChartCollat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AutoShape 9"/>
          <p:cNvSpPr>
            <a:spLocks noChangeArrowheads="1"/>
          </p:cNvSpPr>
          <p:nvPr/>
        </p:nvSpPr>
        <p:spPr bwMode="auto">
          <a:xfrm rot="5400000">
            <a:off x="7939741" y="987379"/>
            <a:ext cx="266237" cy="391300"/>
          </a:xfrm>
          <a:prstGeom prst="flowChartCollat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AutoShape 7"/>
          <p:cNvSpPr>
            <a:spLocks noChangeArrowheads="1"/>
          </p:cNvSpPr>
          <p:nvPr/>
        </p:nvSpPr>
        <p:spPr bwMode="auto">
          <a:xfrm rot="5400000">
            <a:off x="6167430" y="2713966"/>
            <a:ext cx="311095" cy="279335"/>
          </a:xfrm>
          <a:prstGeom prst="flowChartCollat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504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23375" y="112461"/>
            <a:ext cx="11093007" cy="789907"/>
          </a:xfrm>
        </p:spPr>
        <p:txBody>
          <a:bodyPr>
            <a:normAutofit/>
          </a:bodyPr>
          <a:lstStyle/>
          <a:p>
            <a:r>
              <a:rPr lang="en-US" sz="3800" dirty="0" smtClean="0"/>
              <a:t>Examples of Equivalence Rules: Projection</a:t>
            </a:r>
            <a:endParaRPr lang="en-US" sz="3800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755281" y="1320657"/>
            <a:ext cx="11229194" cy="480776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Monotype Sorts" charset="2"/>
              <a:buNone/>
              <a:tabLst>
                <a:tab pos="1371600" algn="l"/>
              </a:tabLst>
            </a:pPr>
            <a:r>
              <a:rPr lang="en-US" altLang="en-US" dirty="0" smtClean="0"/>
              <a:t>Push projections using equivalence rules 8a and 8b; </a:t>
            </a:r>
          </a:p>
          <a:p>
            <a:pPr>
              <a:buFont typeface="Monotype Sorts" charset="2"/>
              <a:buNone/>
              <a:tabLst>
                <a:tab pos="1371600" algn="l"/>
              </a:tabLst>
            </a:pPr>
            <a:r>
              <a:rPr lang="en-US" altLang="en-US" dirty="0" smtClean="0"/>
              <a:t>Eliminate unneeded attributes from intermediate results to get:</a:t>
            </a:r>
          </a:p>
          <a:p>
            <a:pPr>
              <a:lnSpc>
                <a:spcPct val="150000"/>
              </a:lnSpc>
              <a:buFont typeface="Monotype Sorts" charset="2"/>
              <a:buNone/>
              <a:tabLst>
                <a:tab pos="1371600" algn="l"/>
              </a:tabLst>
            </a:pP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 </a:t>
            </a:r>
            <a:r>
              <a:rPr lang="en-US" altLang="en-US" dirty="0" smtClean="0">
                <a:sym typeface="Symbol" panose="05050102010706020507" pitchFamily="18" charset="2"/>
              </a:rPr>
              <a:t></a:t>
            </a:r>
            <a:r>
              <a:rPr lang="en-US" altLang="en-US" i="1" baseline="-25000" dirty="0" err="1" smtClean="0">
                <a:sym typeface="Greek Symbols" pitchFamily="18" charset="2"/>
              </a:rPr>
              <a:t>customer_name</a:t>
            </a:r>
            <a:r>
              <a:rPr lang="en-US" altLang="en-US" i="1" baseline="-25000" dirty="0" smtClean="0">
                <a:sym typeface="Greek Symbols" pitchFamily="18" charset="2"/>
              </a:rPr>
              <a:t> </a:t>
            </a:r>
            <a:r>
              <a:rPr lang="en-US" altLang="en-US" dirty="0" smtClean="0">
                <a:sym typeface="Greek Symbols" pitchFamily="18" charset="2"/>
              </a:rPr>
              <a:t>((</a:t>
            </a:r>
            <a:br>
              <a:rPr lang="en-US" altLang="en-US" dirty="0" smtClean="0">
                <a:sym typeface="Greek Symbols" pitchFamily="18" charset="2"/>
              </a:rPr>
            </a:br>
            <a:r>
              <a:rPr lang="en-US" altLang="en-US" dirty="0" smtClean="0">
                <a:sym typeface="Greek Symbols" pitchFamily="18" charset="2"/>
              </a:rPr>
              <a:t>    </a:t>
            </a:r>
            <a:r>
              <a:rPr lang="en-US" altLang="en-US" dirty="0" smtClean="0">
                <a:sym typeface="Symbol" panose="05050102010706020507" pitchFamily="18" charset="2"/>
              </a:rPr>
              <a:t></a:t>
            </a:r>
            <a:r>
              <a:rPr lang="en-US" altLang="en-US" b="1" i="1" baseline="-25000" dirty="0" err="1" smtClean="0">
                <a:solidFill>
                  <a:srgbClr val="FF0000"/>
                </a:solidFill>
                <a:sym typeface="Greek Symbols" pitchFamily="18" charset="2"/>
              </a:rPr>
              <a:t>account_number</a:t>
            </a:r>
            <a:r>
              <a:rPr lang="en-US" altLang="en-US" baseline="-25000" dirty="0" smtClean="0">
                <a:sym typeface="Greek Symbols" pitchFamily="18" charset="2"/>
              </a:rPr>
              <a:t> </a:t>
            </a:r>
            <a:r>
              <a:rPr lang="en-US" altLang="en-US" dirty="0" smtClean="0">
                <a:solidFill>
                  <a:srgbClr val="FF0000"/>
                </a:solidFill>
                <a:sym typeface="Greek Symbols" pitchFamily="18" charset="2"/>
              </a:rPr>
              <a:t>((</a:t>
            </a:r>
            <a:r>
              <a:rPr lang="en-US" alt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</a:t>
            </a:r>
            <a:r>
              <a:rPr lang="en-US" altLang="en-US" baseline="-250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branch_city</a:t>
            </a:r>
            <a:r>
              <a:rPr lang="en-US" altLang="en-US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 = “</a:t>
            </a:r>
            <a:r>
              <a:rPr lang="en-US" altLang="en-US" baseline="-250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NewDelhi</a:t>
            </a:r>
            <a:r>
              <a:rPr lang="en-US" altLang="en-US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”</a:t>
            </a:r>
            <a:r>
              <a:rPr lang="en-US" alt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 (</a:t>
            </a:r>
            <a:r>
              <a:rPr lang="en-US" altLang="en-US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branch</a:t>
            </a:r>
            <a:r>
              <a:rPr lang="en-US" alt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     </a:t>
            </a:r>
            <a:r>
              <a:rPr lang="en-US" altLang="en-US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account </a:t>
            </a:r>
            <a:r>
              <a:rPr lang="en-US" alt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))</a:t>
            </a:r>
            <a:r>
              <a:rPr lang="en-US" altLang="en-US" dirty="0" smtClean="0">
                <a:sym typeface="Symbol" panose="05050102010706020507" pitchFamily="18" charset="2"/>
              </a:rPr>
              <a:t>    </a:t>
            </a:r>
            <a:br>
              <a:rPr lang="en-US" altLang="en-US" dirty="0" smtClean="0">
                <a:sym typeface="Symbol" panose="05050102010706020507" pitchFamily="18" charset="2"/>
              </a:rPr>
            </a:br>
            <a:r>
              <a:rPr lang="en-US" altLang="en-US" dirty="0" smtClean="0">
                <a:sym typeface="Symbol" panose="05050102010706020507" pitchFamily="18" charset="2"/>
              </a:rPr>
              <a:t>       </a:t>
            </a:r>
            <a:r>
              <a:rPr lang="en-US" altLang="en-US" i="1" dirty="0" smtClean="0">
                <a:sym typeface="Symbol" panose="05050102010706020507" pitchFamily="18" charset="2"/>
              </a:rPr>
              <a:t>depositor </a:t>
            </a:r>
            <a:r>
              <a:rPr lang="en-US" altLang="en-US" dirty="0" smtClean="0">
                <a:sym typeface="Symbol" panose="05050102010706020507" pitchFamily="18" charset="2"/>
              </a:rPr>
              <a:t>)</a:t>
            </a:r>
          </a:p>
          <a:p>
            <a:pPr>
              <a:tabLst>
                <a:tab pos="1371600" algn="l"/>
              </a:tabLst>
            </a:pPr>
            <a:endParaRPr lang="en-US" altLang="en-US" dirty="0" smtClean="0">
              <a:sym typeface="Symbol" panose="05050102010706020507" pitchFamily="18" charset="2"/>
            </a:endParaRPr>
          </a:p>
          <a:p>
            <a:pPr>
              <a:tabLst>
                <a:tab pos="1371600" algn="l"/>
              </a:tabLst>
            </a:pPr>
            <a:r>
              <a:rPr lang="en-US" altLang="en-US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Performing the projection as early as possible reduces the size of the relation to be joined. </a:t>
            </a:r>
            <a:endParaRPr lang="en-US" altLang="en-US" b="1" baseline="-25000" dirty="0" smtClean="0">
              <a:solidFill>
                <a:srgbClr val="0070C0"/>
              </a:solidFill>
              <a:sym typeface="Symbol" panose="05050102010706020507" pitchFamily="18" charset="2"/>
            </a:endParaRPr>
          </a:p>
          <a:p>
            <a:pPr>
              <a:tabLst>
                <a:tab pos="1371600" algn="l"/>
              </a:tabLst>
            </a:pPr>
            <a:endParaRPr lang="en-US" altLang="en-US" dirty="0">
              <a:sym typeface="Symbol" panose="05050102010706020507" pitchFamily="18" charset="2"/>
            </a:endParaRPr>
          </a:p>
        </p:txBody>
      </p:sp>
      <p:sp>
        <p:nvSpPr>
          <p:cNvPr id="16" name="AutoShape 7"/>
          <p:cNvSpPr>
            <a:spLocks noChangeArrowheads="1"/>
          </p:cNvSpPr>
          <p:nvPr/>
        </p:nvSpPr>
        <p:spPr bwMode="auto">
          <a:xfrm rot="5400000">
            <a:off x="8792386" y="3725961"/>
            <a:ext cx="264815" cy="261976"/>
          </a:xfrm>
          <a:prstGeom prst="flowChartCollat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 rot="5400000">
            <a:off x="1495650" y="4310159"/>
            <a:ext cx="195458" cy="210097"/>
          </a:xfrm>
          <a:prstGeom prst="flowChartCollat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975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23375" y="112461"/>
            <a:ext cx="11093007" cy="789907"/>
          </a:xfrm>
        </p:spPr>
        <p:txBody>
          <a:bodyPr>
            <a:normAutofit/>
          </a:bodyPr>
          <a:lstStyle/>
          <a:p>
            <a:r>
              <a:rPr lang="en-US" sz="3800" dirty="0" smtClean="0"/>
              <a:t>Examples of Equivalence Rules: Join Ordering</a:t>
            </a:r>
            <a:endParaRPr lang="en-US" sz="38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23375" y="1354238"/>
            <a:ext cx="10703902" cy="38986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1947863" algn="l"/>
              </a:tabLst>
            </a:pPr>
            <a:r>
              <a:rPr lang="en-US" altLang="en-US" dirty="0" smtClean="0"/>
              <a:t>For all relations </a:t>
            </a:r>
            <a:r>
              <a:rPr lang="en-US" altLang="en-US" i="1" dirty="0" smtClean="0"/>
              <a:t>r</a:t>
            </a:r>
            <a:r>
              <a:rPr lang="en-US" altLang="en-US" baseline="-25000" dirty="0" smtClean="0"/>
              <a:t>1, </a:t>
            </a:r>
            <a:r>
              <a:rPr lang="en-US" altLang="en-US" i="1" dirty="0" smtClean="0"/>
              <a:t>r</a:t>
            </a:r>
            <a:r>
              <a:rPr lang="en-US" altLang="en-US" baseline="-25000" dirty="0" smtClean="0"/>
              <a:t>2, </a:t>
            </a:r>
            <a:r>
              <a:rPr lang="en-US" altLang="en-US" dirty="0" smtClean="0"/>
              <a:t>and </a:t>
            </a:r>
            <a:r>
              <a:rPr lang="en-US" altLang="en-US" i="1" dirty="0" smtClean="0"/>
              <a:t>r</a:t>
            </a:r>
            <a:r>
              <a:rPr lang="en-US" altLang="en-US" baseline="-25000" dirty="0" smtClean="0"/>
              <a:t>3</a:t>
            </a:r>
            <a:r>
              <a:rPr lang="en-US" altLang="en-US" dirty="0" smtClean="0"/>
              <a:t>,</a:t>
            </a:r>
          </a:p>
          <a:p>
            <a:pPr>
              <a:buFont typeface="Monotype Sorts" charset="2"/>
              <a:buNone/>
              <a:tabLst>
                <a:tab pos="1947863" algn="l"/>
              </a:tabLst>
            </a:pPr>
            <a:r>
              <a:rPr lang="en-US" altLang="en-US" dirty="0" smtClean="0"/>
              <a:t>		(</a:t>
            </a:r>
            <a:r>
              <a:rPr lang="en-US" altLang="en-US" i="1" dirty="0" smtClean="0"/>
              <a:t>r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    </a:t>
            </a:r>
            <a:r>
              <a:rPr lang="en-US" altLang="en-US" i="1" dirty="0" smtClean="0"/>
              <a:t>r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)    </a:t>
            </a:r>
            <a:r>
              <a:rPr lang="en-US" altLang="en-US" i="1" dirty="0" smtClean="0"/>
              <a:t>r</a:t>
            </a:r>
            <a:r>
              <a:rPr lang="en-US" altLang="en-US" baseline="-25000" dirty="0" smtClean="0"/>
              <a:t>3  </a:t>
            </a:r>
            <a:r>
              <a:rPr lang="en-US" altLang="en-US" dirty="0" smtClean="0"/>
              <a:t>= </a:t>
            </a:r>
            <a:r>
              <a:rPr lang="en-US" altLang="en-US" i="1" dirty="0" smtClean="0"/>
              <a:t>r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    (</a:t>
            </a:r>
            <a:r>
              <a:rPr lang="en-US" altLang="en-US" i="1" dirty="0" smtClean="0"/>
              <a:t>r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    </a:t>
            </a:r>
            <a:r>
              <a:rPr lang="en-US" altLang="en-US" i="1" dirty="0" smtClean="0"/>
              <a:t>r</a:t>
            </a:r>
            <a:r>
              <a:rPr lang="en-US" altLang="en-US" baseline="-25000" dirty="0" smtClean="0"/>
              <a:t>3 </a:t>
            </a:r>
            <a:r>
              <a:rPr lang="en-US" altLang="en-US" dirty="0" smtClean="0"/>
              <a:t>)</a:t>
            </a:r>
          </a:p>
          <a:p>
            <a:pPr>
              <a:buFont typeface="Monotype Sorts" charset="2"/>
              <a:buNone/>
              <a:tabLst>
                <a:tab pos="1947863" algn="l"/>
              </a:tabLst>
            </a:pPr>
            <a:r>
              <a:rPr lang="en-US" altLang="en-US" dirty="0" smtClean="0"/>
              <a:t>	(Join Associativity)</a:t>
            </a:r>
          </a:p>
          <a:p>
            <a:pPr>
              <a:buFont typeface="Monotype Sorts" charset="2"/>
              <a:buNone/>
              <a:tabLst>
                <a:tab pos="1947863" algn="l"/>
              </a:tabLst>
            </a:pPr>
            <a:endParaRPr lang="en-US" altLang="en-US" dirty="0" smtClean="0"/>
          </a:p>
          <a:p>
            <a:pPr>
              <a:tabLst>
                <a:tab pos="1947863" algn="l"/>
              </a:tabLst>
            </a:pPr>
            <a:r>
              <a:rPr lang="en-US" altLang="en-US" dirty="0" smtClean="0"/>
              <a:t>If </a:t>
            </a:r>
            <a:r>
              <a:rPr lang="en-US" altLang="en-US" i="1" dirty="0" smtClean="0"/>
              <a:t>r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    </a:t>
            </a:r>
            <a:r>
              <a:rPr lang="en-US" altLang="en-US" i="1" dirty="0" smtClean="0"/>
              <a:t>r</a:t>
            </a:r>
            <a:r>
              <a:rPr lang="en-US" altLang="en-US" baseline="-25000" dirty="0" smtClean="0"/>
              <a:t>3 </a:t>
            </a:r>
            <a:r>
              <a:rPr lang="en-US" altLang="en-US" dirty="0" smtClean="0"/>
              <a:t> is quite large and </a:t>
            </a:r>
            <a:r>
              <a:rPr lang="en-US" altLang="en-US" i="1" dirty="0" smtClean="0"/>
              <a:t>r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    </a:t>
            </a:r>
            <a:r>
              <a:rPr lang="en-US" altLang="en-US" i="1" dirty="0" smtClean="0"/>
              <a:t>r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 is small, we choose</a:t>
            </a:r>
          </a:p>
          <a:p>
            <a:pPr>
              <a:buFont typeface="Monotype Sorts" charset="2"/>
              <a:buNone/>
              <a:tabLst>
                <a:tab pos="1947863" algn="l"/>
              </a:tabLst>
            </a:pPr>
            <a:r>
              <a:rPr lang="en-US" altLang="en-US" baseline="-25000" dirty="0" smtClean="0"/>
              <a:t/>
            </a:r>
            <a:br>
              <a:rPr lang="en-US" altLang="en-US" baseline="-25000" dirty="0" smtClean="0"/>
            </a:br>
            <a:r>
              <a:rPr lang="en-US" altLang="en-US" baseline="-25000" dirty="0" smtClean="0"/>
              <a:t>	 	</a:t>
            </a:r>
            <a:r>
              <a:rPr lang="en-US" altLang="en-US" dirty="0" smtClean="0"/>
              <a:t>  (</a:t>
            </a:r>
            <a:r>
              <a:rPr lang="en-US" altLang="en-US" i="1" dirty="0" smtClean="0"/>
              <a:t>r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    </a:t>
            </a:r>
            <a:r>
              <a:rPr lang="en-US" altLang="en-US" i="1" dirty="0" smtClean="0"/>
              <a:t>r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)     </a:t>
            </a:r>
            <a:r>
              <a:rPr lang="en-US" altLang="en-US" i="1" dirty="0" smtClean="0"/>
              <a:t>r</a:t>
            </a:r>
            <a:r>
              <a:rPr lang="en-US" altLang="en-US" baseline="-25000" dirty="0" smtClean="0"/>
              <a:t>3 </a:t>
            </a:r>
            <a:endParaRPr lang="en-US" altLang="en-US" dirty="0" smtClean="0"/>
          </a:p>
          <a:p>
            <a:pPr>
              <a:buFont typeface="Monotype Sorts" charset="2"/>
              <a:buNone/>
              <a:tabLst>
                <a:tab pos="1947863" algn="l"/>
              </a:tabLst>
            </a:pPr>
            <a:r>
              <a:rPr lang="en-US" altLang="en-US" dirty="0" smtClean="0"/>
              <a:t>	so that we compute and store a smaller temporary relation.</a:t>
            </a:r>
            <a:endParaRPr lang="en-US" altLang="en-US" baseline="-25000" dirty="0"/>
          </a:p>
        </p:txBody>
      </p:sp>
      <p:grpSp>
        <p:nvGrpSpPr>
          <p:cNvPr id="7" name="Group 14"/>
          <p:cNvGrpSpPr>
            <a:grpSpLocks/>
          </p:cNvGrpSpPr>
          <p:nvPr/>
        </p:nvGrpSpPr>
        <p:grpSpPr bwMode="auto">
          <a:xfrm>
            <a:off x="3322759" y="1986965"/>
            <a:ext cx="3024259" cy="274705"/>
            <a:chOff x="2038" y="1004"/>
            <a:chExt cx="1269" cy="137"/>
          </a:xfrm>
        </p:grpSpPr>
        <p:sp>
          <p:nvSpPr>
            <p:cNvPr id="10" name="AutoShape 4"/>
            <p:cNvSpPr>
              <a:spLocks noChangeArrowheads="1"/>
            </p:cNvSpPr>
            <p:nvPr/>
          </p:nvSpPr>
          <p:spPr bwMode="auto">
            <a:xfrm rot="5400000">
              <a:off x="2033" y="1027"/>
              <a:ext cx="119" cy="109"/>
            </a:xfrm>
            <a:prstGeom prst="flowChartCollat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AutoShape 5"/>
            <p:cNvSpPr>
              <a:spLocks noChangeArrowheads="1"/>
            </p:cNvSpPr>
            <p:nvPr/>
          </p:nvSpPr>
          <p:spPr bwMode="auto">
            <a:xfrm rot="5400000">
              <a:off x="2873" y="1019"/>
              <a:ext cx="119" cy="109"/>
            </a:xfrm>
            <a:prstGeom prst="flowChartCollat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AutoShape 7"/>
            <p:cNvSpPr>
              <a:spLocks noChangeArrowheads="1"/>
            </p:cNvSpPr>
            <p:nvPr/>
          </p:nvSpPr>
          <p:spPr bwMode="auto">
            <a:xfrm rot="5400000">
              <a:off x="2335" y="1016"/>
              <a:ext cx="119" cy="109"/>
            </a:xfrm>
            <a:prstGeom prst="flowChartCollat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AutoShape 8"/>
            <p:cNvSpPr>
              <a:spLocks noChangeArrowheads="1"/>
            </p:cNvSpPr>
            <p:nvPr/>
          </p:nvSpPr>
          <p:spPr bwMode="auto">
            <a:xfrm rot="5400000">
              <a:off x="3193" y="1009"/>
              <a:ext cx="119" cy="109"/>
            </a:xfrm>
            <a:prstGeom prst="flowChartCollat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1757369" y="3552082"/>
            <a:ext cx="4354480" cy="920360"/>
            <a:chOff x="1095" y="1242"/>
            <a:chExt cx="1678" cy="459"/>
          </a:xfrm>
        </p:grpSpPr>
        <p:sp>
          <p:nvSpPr>
            <p:cNvPr id="15" name="AutoShape 6"/>
            <p:cNvSpPr>
              <a:spLocks noChangeArrowheads="1"/>
            </p:cNvSpPr>
            <p:nvPr/>
          </p:nvSpPr>
          <p:spPr bwMode="auto">
            <a:xfrm rot="5400000">
              <a:off x="2063" y="1587"/>
              <a:ext cx="119" cy="109"/>
            </a:xfrm>
            <a:prstGeom prst="flowChartCollat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AutoShape 9"/>
            <p:cNvSpPr>
              <a:spLocks noChangeArrowheads="1"/>
            </p:cNvSpPr>
            <p:nvPr/>
          </p:nvSpPr>
          <p:spPr bwMode="auto">
            <a:xfrm rot="5400000">
              <a:off x="2382" y="1575"/>
              <a:ext cx="119" cy="109"/>
            </a:xfrm>
            <a:prstGeom prst="flowChartCollat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AutoShape 10"/>
            <p:cNvSpPr>
              <a:spLocks noChangeArrowheads="1"/>
            </p:cNvSpPr>
            <p:nvPr/>
          </p:nvSpPr>
          <p:spPr bwMode="auto">
            <a:xfrm rot="5400000">
              <a:off x="1090" y="1247"/>
              <a:ext cx="119" cy="109"/>
            </a:xfrm>
            <a:prstGeom prst="flowChartCollat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AutoShape 12"/>
            <p:cNvSpPr>
              <a:spLocks noChangeArrowheads="1"/>
            </p:cNvSpPr>
            <p:nvPr/>
          </p:nvSpPr>
          <p:spPr bwMode="auto">
            <a:xfrm rot="5400000">
              <a:off x="2659" y="1253"/>
              <a:ext cx="119" cy="109"/>
            </a:xfrm>
            <a:prstGeom prst="flowChartCollat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6692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23375" y="112461"/>
            <a:ext cx="11093007" cy="789907"/>
          </a:xfrm>
        </p:spPr>
        <p:txBody>
          <a:bodyPr>
            <a:normAutofit/>
          </a:bodyPr>
          <a:lstStyle/>
          <a:p>
            <a:r>
              <a:rPr lang="en-US" sz="3800" dirty="0" smtClean="0"/>
              <a:t>Examples of Equivalence Rules: Join Ordering</a:t>
            </a:r>
            <a:endParaRPr lang="en-US" sz="3800" dirty="0"/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517729" y="1269570"/>
            <a:ext cx="1187037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n-US" altLang="en-US" sz="2800" dirty="0">
                <a:sym typeface="Symbol" panose="05050102010706020507" pitchFamily="18" charset="2"/>
              </a:rPr>
              <a:t></a:t>
            </a:r>
            <a:r>
              <a:rPr lang="en-US" altLang="en-US" sz="2800" i="1" baseline="-25000" dirty="0" err="1">
                <a:sym typeface="Symbol" panose="05050102010706020507" pitchFamily="18" charset="2"/>
              </a:rPr>
              <a:t>customer_name</a:t>
            </a:r>
            <a:r>
              <a:rPr kumimoji="1" lang="en-US" altLang="en-US" sz="2800" dirty="0">
                <a:sym typeface="Symbol" panose="05050102010706020507" pitchFamily="18" charset="2"/>
              </a:rPr>
              <a:t>((</a:t>
            </a:r>
            <a:r>
              <a:rPr lang="en-US" altLang="en-US" sz="2800" dirty="0">
                <a:sym typeface="Symbol" panose="05050102010706020507" pitchFamily="18" charset="2"/>
              </a:rPr>
              <a:t></a:t>
            </a:r>
            <a:r>
              <a:rPr lang="en-US" altLang="en-US" sz="2800" i="1" baseline="-25000" dirty="0" err="1">
                <a:sym typeface="Symbol" panose="05050102010706020507" pitchFamily="18" charset="2"/>
              </a:rPr>
              <a:t>branch_city</a:t>
            </a:r>
            <a:r>
              <a:rPr lang="en-US" altLang="en-US" sz="2800" i="1" baseline="-25000" dirty="0">
                <a:sym typeface="Symbol" panose="05050102010706020507" pitchFamily="18" charset="2"/>
              </a:rPr>
              <a:t> = </a:t>
            </a:r>
            <a:r>
              <a:rPr lang="en-US" altLang="en-US" sz="2800" i="1" baseline="-25000" dirty="0" smtClean="0">
                <a:sym typeface="Symbol" panose="05050102010706020507" pitchFamily="18" charset="2"/>
              </a:rPr>
              <a:t>“New </a:t>
            </a:r>
            <a:r>
              <a:rPr lang="en-US" altLang="en-US" sz="2800" baseline="-25000" dirty="0" smtClean="0">
                <a:sym typeface="Symbol" panose="05050102010706020507" pitchFamily="18" charset="2"/>
              </a:rPr>
              <a:t>Delhi”</a:t>
            </a:r>
            <a:r>
              <a:rPr lang="en-US" altLang="en-US" sz="2800" dirty="0" smtClean="0">
                <a:sym typeface="Symbol" panose="05050102010706020507" pitchFamily="18" charset="2"/>
              </a:rPr>
              <a:t>(</a:t>
            </a:r>
            <a:r>
              <a:rPr lang="en-US" altLang="en-US" sz="2800" i="1" dirty="0">
                <a:sym typeface="Symbol" panose="05050102010706020507" pitchFamily="18" charset="2"/>
              </a:rPr>
              <a:t>branch</a:t>
            </a:r>
            <a:r>
              <a:rPr lang="en-US" altLang="en-US" sz="2800" i="1" dirty="0" smtClean="0">
                <a:sym typeface="Symbol" panose="05050102010706020507" pitchFamily="18" charset="2"/>
              </a:rPr>
              <a:t>))     (account     </a:t>
            </a:r>
            <a:r>
              <a:rPr lang="en-US" altLang="en-US" sz="2800" i="1" dirty="0">
                <a:sym typeface="Symbol" panose="05050102010706020507" pitchFamily="18" charset="2"/>
              </a:rPr>
              <a:t>depositor</a:t>
            </a:r>
            <a:r>
              <a:rPr lang="en-US" altLang="en-US" sz="2800" dirty="0">
                <a:sym typeface="Symbol" panose="05050102010706020507" pitchFamily="18" charset="2"/>
              </a:rPr>
              <a:t>) </a:t>
            </a:r>
          </a:p>
        </p:txBody>
      </p:sp>
      <p:sp>
        <p:nvSpPr>
          <p:cNvPr id="20" name="AutoShape 6"/>
          <p:cNvSpPr>
            <a:spLocks noChangeArrowheads="1"/>
          </p:cNvSpPr>
          <p:nvPr/>
        </p:nvSpPr>
        <p:spPr bwMode="auto">
          <a:xfrm rot="5400000">
            <a:off x="10216244" y="1352264"/>
            <a:ext cx="233857" cy="313092"/>
          </a:xfrm>
          <a:prstGeom prst="flowChartCollat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AutoShape 9"/>
          <p:cNvSpPr>
            <a:spLocks noChangeArrowheads="1"/>
          </p:cNvSpPr>
          <p:nvPr/>
        </p:nvSpPr>
        <p:spPr bwMode="auto">
          <a:xfrm rot="5400000">
            <a:off x="7939742" y="1329350"/>
            <a:ext cx="266237" cy="391300"/>
          </a:xfrm>
          <a:prstGeom prst="flowChartCollat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3"/>
          <p:cNvSpPr txBox="1">
            <a:spLocks noChangeArrowheads="1"/>
          </p:cNvSpPr>
          <p:nvPr/>
        </p:nvSpPr>
        <p:spPr>
          <a:xfrm>
            <a:off x="671512" y="2582476"/>
            <a:ext cx="11167050" cy="3555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  <a:tabLst>
                <a:tab pos="1198563" algn="l"/>
              </a:tabLst>
            </a:pPr>
            <a:r>
              <a:rPr lang="en-US" altLang="en-US" sz="2600" dirty="0" smtClean="0"/>
              <a:t>Could compute the join between </a:t>
            </a:r>
            <a:r>
              <a:rPr lang="en-US" altLang="en-US" sz="2600" i="1" dirty="0" smtClean="0"/>
              <a:t>account and depositor </a:t>
            </a:r>
            <a:r>
              <a:rPr lang="en-US" altLang="en-US" sz="2600" dirty="0" smtClean="0"/>
              <a:t>first, and join result with branch.</a:t>
            </a:r>
          </a:p>
          <a:p>
            <a:pPr>
              <a:spcAft>
                <a:spcPts val="1200"/>
              </a:spcAft>
              <a:tabLst>
                <a:tab pos="1198563" algn="l"/>
              </a:tabLst>
            </a:pPr>
            <a:r>
              <a:rPr lang="en-US" altLang="en-US" sz="2600" i="1" dirty="0" smtClean="0">
                <a:sym typeface="Symbol" panose="05050102010706020507" pitchFamily="18" charset="2"/>
              </a:rPr>
              <a:t>Join between account and depositor </a:t>
            </a:r>
            <a:r>
              <a:rPr lang="en-US" altLang="en-US" sz="2600" dirty="0" smtClean="0">
                <a:sym typeface="Symbol" panose="05050102010706020507" pitchFamily="18" charset="2"/>
              </a:rPr>
              <a:t>is likely to be a large relation.</a:t>
            </a:r>
          </a:p>
          <a:p>
            <a:pPr>
              <a:spcAft>
                <a:spcPts val="1200"/>
              </a:spcAft>
              <a:tabLst>
                <a:tab pos="1198563" algn="l"/>
              </a:tabLst>
            </a:pPr>
            <a:r>
              <a:rPr lang="en-US" altLang="en-US" sz="2600" dirty="0" smtClean="0">
                <a:sym typeface="Symbol" panose="05050102010706020507" pitchFamily="18" charset="2"/>
              </a:rPr>
              <a:t>Only a small fraction of the bank’s customers are likely to have accounts in branches located in Delhi.</a:t>
            </a:r>
          </a:p>
          <a:p>
            <a:pPr>
              <a:spcAft>
                <a:spcPts val="1200"/>
              </a:spcAft>
              <a:tabLst>
                <a:tab pos="1198563" algn="l"/>
              </a:tabLst>
            </a:pPr>
            <a:r>
              <a:rPr lang="en-US" altLang="en-US" sz="2600" dirty="0" smtClean="0">
                <a:sym typeface="Symbol" panose="05050102010706020507" pitchFamily="18" charset="2"/>
              </a:rPr>
              <a:t> It is better to compute </a:t>
            </a:r>
            <a:r>
              <a:rPr lang="en-US" altLang="en-US" sz="2600" dirty="0">
                <a:sym typeface="Symbol" panose="05050102010706020507" pitchFamily="18" charset="2"/>
              </a:rPr>
              <a:t></a:t>
            </a:r>
            <a:r>
              <a:rPr lang="en-US" altLang="en-US" sz="2600" i="1" baseline="-25000" dirty="0" err="1">
                <a:sym typeface="Symbol" panose="05050102010706020507" pitchFamily="18" charset="2"/>
              </a:rPr>
              <a:t>branch_city</a:t>
            </a:r>
            <a:r>
              <a:rPr lang="en-US" altLang="en-US" sz="2600" i="1" baseline="-25000" dirty="0">
                <a:sym typeface="Symbol" panose="05050102010706020507" pitchFamily="18" charset="2"/>
              </a:rPr>
              <a:t> = </a:t>
            </a:r>
            <a:r>
              <a:rPr lang="en-US" altLang="en-US" sz="2600" i="1" baseline="-25000" dirty="0" smtClean="0">
                <a:sym typeface="Symbol" panose="05050102010706020507" pitchFamily="18" charset="2"/>
              </a:rPr>
              <a:t>“</a:t>
            </a:r>
            <a:r>
              <a:rPr lang="en-US" altLang="en-US" sz="2600" baseline="-25000" dirty="0" err="1" smtClean="0">
                <a:sym typeface="Symbol" panose="05050102010706020507" pitchFamily="18" charset="2"/>
              </a:rPr>
              <a:t>NewDelhi</a:t>
            </a:r>
            <a:r>
              <a:rPr lang="en-US" altLang="en-US" sz="2600" baseline="-25000" dirty="0" smtClean="0">
                <a:sym typeface="Symbol" panose="05050102010706020507" pitchFamily="18" charset="2"/>
              </a:rPr>
              <a:t>” </a:t>
            </a:r>
            <a:r>
              <a:rPr lang="en-US" altLang="en-US" sz="2600" dirty="0" smtClean="0">
                <a:sym typeface="Symbol" panose="05050102010706020507" pitchFamily="18" charset="2"/>
              </a:rPr>
              <a:t>(</a:t>
            </a:r>
            <a:r>
              <a:rPr lang="en-US" altLang="en-US" sz="2600" i="1" dirty="0">
                <a:sym typeface="Symbol" panose="05050102010706020507" pitchFamily="18" charset="2"/>
              </a:rPr>
              <a:t>branch</a:t>
            </a:r>
            <a:r>
              <a:rPr lang="en-US" altLang="en-US" sz="2600" i="1" dirty="0" smtClean="0">
                <a:sym typeface="Symbol" panose="05050102010706020507" pitchFamily="18" charset="2"/>
              </a:rPr>
              <a:t>)       account.</a:t>
            </a:r>
            <a:endParaRPr lang="en-US" altLang="en-US" sz="2600" dirty="0" smtClean="0">
              <a:sym typeface="Symbol" panose="05050102010706020507" pitchFamily="18" charset="2"/>
            </a:endParaRPr>
          </a:p>
        </p:txBody>
      </p:sp>
      <p:sp>
        <p:nvSpPr>
          <p:cNvPr id="29" name="AutoShape 9"/>
          <p:cNvSpPr>
            <a:spLocks noChangeArrowheads="1"/>
          </p:cNvSpPr>
          <p:nvPr/>
        </p:nvSpPr>
        <p:spPr bwMode="auto">
          <a:xfrm rot="5400000">
            <a:off x="9249733" y="5181322"/>
            <a:ext cx="266237" cy="391300"/>
          </a:xfrm>
          <a:prstGeom prst="flowChartCollat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027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08405"/>
            <a:ext cx="10515600" cy="789907"/>
          </a:xfrm>
        </p:spPr>
        <p:txBody>
          <a:bodyPr>
            <a:normAutofit fontScale="90000"/>
          </a:bodyPr>
          <a:lstStyle/>
          <a:p>
            <a:r>
              <a:rPr lang="en-US" sz="4200" dirty="0" smtClean="0"/>
              <a:t>Annotate resulting expressions to get execution plans</a:t>
            </a:r>
            <a:endParaRPr lang="en-US" sz="4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13" t="20268" r="20525" b="27365"/>
          <a:stretch>
            <a:fillRect/>
          </a:stretch>
        </p:blipFill>
        <p:spPr bwMode="auto">
          <a:xfrm>
            <a:off x="1776549" y="1670436"/>
            <a:ext cx="8869475" cy="4957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9375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2462"/>
            <a:ext cx="10515600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Basic Steps in Query Processing</a:t>
            </a:r>
            <a:endParaRPr lang="en-US" sz="4200" dirty="0"/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733697" y="2373946"/>
            <a:ext cx="2664823" cy="25376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altLang="en-US" sz="2400" b="1" dirty="0" smtClean="0">
                <a:ea typeface="ＭＳ Ｐゴシック" panose="020B0600070205080204" pitchFamily="34" charset="-128"/>
              </a:rPr>
              <a:t>Parsing and translation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altLang="en-US" sz="2400" b="1" dirty="0" smtClean="0">
                <a:ea typeface="ＭＳ Ｐゴシック" panose="020B0600070205080204" pitchFamily="34" charset="-128"/>
              </a:rPr>
              <a:t>Optimization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altLang="en-US" sz="2400" b="1" dirty="0" smtClean="0">
                <a:ea typeface="ＭＳ Ｐゴシック" panose="020B0600070205080204" pitchFamily="34" charset="-128"/>
              </a:rPr>
              <a:t>Evaluation</a:t>
            </a:r>
          </a:p>
        </p:txBody>
      </p:sp>
      <p:pic>
        <p:nvPicPr>
          <p:cNvPr id="18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3023" y="1310838"/>
            <a:ext cx="8397239" cy="5042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8627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12074" y="3051605"/>
            <a:ext cx="10515600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Choosing the </a:t>
            </a:r>
            <a:r>
              <a:rPr lang="en-US" sz="4200" dirty="0"/>
              <a:t>B</a:t>
            </a:r>
            <a:r>
              <a:rPr lang="en-US" sz="4200" dirty="0" smtClean="0"/>
              <a:t>est Execution Plan</a:t>
            </a: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3234238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785949" y="216965"/>
            <a:ext cx="10515600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Choosing the </a:t>
            </a:r>
            <a:r>
              <a:rPr lang="en-US" sz="4200" dirty="0"/>
              <a:t>B</a:t>
            </a:r>
            <a:r>
              <a:rPr lang="en-US" sz="4200" dirty="0" smtClean="0"/>
              <a:t>est Execution Plan</a:t>
            </a:r>
            <a:endParaRPr lang="en-US" sz="4200" dirty="0"/>
          </a:p>
        </p:txBody>
      </p:sp>
      <p:sp>
        <p:nvSpPr>
          <p:cNvPr id="5" name="Rectangle 4"/>
          <p:cNvSpPr>
            <a:spLocks noGrp="1" noChangeArrowheads="1"/>
          </p:cNvSpPr>
          <p:nvPr/>
        </p:nvSpPr>
        <p:spPr bwMode="auto">
          <a:xfrm>
            <a:off x="943723" y="1228905"/>
            <a:ext cx="10525466" cy="525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charset="2"/>
              <a:buChar char="n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Monotype Sorts" charset="2"/>
              <a:buChar char="l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58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  <a:buFont typeface="Webdings" panose="05030102010509060703" pitchFamily="18" charset="2"/>
              <a:buChar char="4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7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hlink"/>
              </a:buClr>
              <a:buChar char="–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716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75000"/>
              <a:buChar char="»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/>
              <a:t>Must consider the interaction of evaluation </a:t>
            </a:r>
            <a:r>
              <a:rPr lang="en-US" altLang="en-US" sz="2800" dirty="0" smtClean="0"/>
              <a:t>techniques</a:t>
            </a:r>
          </a:p>
          <a:p>
            <a:pPr lvl="1"/>
            <a:r>
              <a:rPr lang="en-US" altLang="en-US" sz="2800" dirty="0" smtClean="0"/>
              <a:t>choosing the cheapest algorithm for each operation independently may not yield best overall algorithm.  E.g.</a:t>
            </a:r>
          </a:p>
          <a:p>
            <a:pPr lvl="2"/>
            <a:r>
              <a:rPr lang="en-US" altLang="en-US" sz="2800" dirty="0" smtClean="0"/>
              <a:t>merge-join </a:t>
            </a:r>
            <a:r>
              <a:rPr lang="en-US" altLang="en-US" sz="2800" dirty="0"/>
              <a:t>may be costlier than hash-join, but may provide a sorted output which reduces the cost for an outer level aggregation.</a:t>
            </a:r>
          </a:p>
          <a:p>
            <a:pPr lvl="2"/>
            <a:r>
              <a:rPr lang="en-US" altLang="en-US" sz="2800" dirty="0"/>
              <a:t>nested-loop join may provide opportunity for </a:t>
            </a:r>
            <a:r>
              <a:rPr lang="en-US" altLang="en-US" sz="2800" dirty="0" smtClean="0"/>
              <a:t>pipelining</a:t>
            </a:r>
          </a:p>
          <a:p>
            <a:pPr marL="857250" lvl="2" indent="0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55621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785949" y="216965"/>
            <a:ext cx="10515600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Choosing the </a:t>
            </a:r>
            <a:r>
              <a:rPr lang="en-US" sz="4200" dirty="0"/>
              <a:t>B</a:t>
            </a:r>
            <a:r>
              <a:rPr lang="en-US" sz="4200" dirty="0" smtClean="0"/>
              <a:t>est Execution Plan</a:t>
            </a:r>
            <a:endParaRPr lang="en-US" sz="4200" dirty="0"/>
          </a:p>
        </p:txBody>
      </p:sp>
      <p:sp>
        <p:nvSpPr>
          <p:cNvPr id="5" name="Rectangle 4"/>
          <p:cNvSpPr>
            <a:spLocks noGrp="1" noChangeArrowheads="1"/>
          </p:cNvSpPr>
          <p:nvPr/>
        </p:nvSpPr>
        <p:spPr bwMode="auto">
          <a:xfrm>
            <a:off x="785949" y="1421899"/>
            <a:ext cx="10525466" cy="487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charset="2"/>
              <a:buChar char="n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Monotype Sorts" charset="2"/>
              <a:buChar char="l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58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  <a:buFont typeface="Webdings" panose="05030102010509060703" pitchFamily="18" charset="2"/>
              <a:buChar char="4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7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hlink"/>
              </a:buClr>
              <a:buChar char="–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716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75000"/>
              <a:buChar char="»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 smtClean="0"/>
              <a:t>Practical </a:t>
            </a:r>
            <a:r>
              <a:rPr lang="en-US" altLang="en-US" sz="2800" dirty="0"/>
              <a:t>query optimizers incorporate elements of the following two broad approaches</a:t>
            </a:r>
            <a:r>
              <a:rPr lang="en-US" altLang="en-US" sz="2800" dirty="0" smtClean="0"/>
              <a:t>:</a:t>
            </a:r>
          </a:p>
          <a:p>
            <a:pPr marL="0" indent="0">
              <a:buNone/>
            </a:pPr>
            <a:endParaRPr lang="en-US" altLang="en-US" sz="2800" dirty="0"/>
          </a:p>
          <a:p>
            <a:pPr lvl="1">
              <a:buFont typeface="Monotype Sorts" charset="2"/>
              <a:buNone/>
            </a:pPr>
            <a:r>
              <a:rPr lang="en-US" altLang="en-US" sz="2800" dirty="0"/>
              <a:t>1.	Search all the plans and choose the best plan in a </a:t>
            </a:r>
            <a:br>
              <a:rPr lang="en-US" altLang="en-US" sz="2800" dirty="0"/>
            </a:br>
            <a:r>
              <a:rPr lang="en-US" altLang="en-US" sz="2800" dirty="0"/>
              <a:t>cost-based fashion.</a:t>
            </a:r>
          </a:p>
          <a:p>
            <a:pPr lvl="1">
              <a:buFont typeface="Monotype Sorts" charset="2"/>
              <a:buNone/>
            </a:pPr>
            <a:r>
              <a:rPr lang="en-US" altLang="en-US" sz="2800" dirty="0"/>
              <a:t>2. Uses heuristics to choose a plan.</a:t>
            </a:r>
          </a:p>
        </p:txBody>
      </p:sp>
    </p:spTree>
    <p:extLst>
      <p:ext uri="{BB962C8B-B14F-4D97-AF65-F5344CB8AC3E}">
        <p14:creationId xmlns:p14="http://schemas.microsoft.com/office/powerpoint/2010/main" val="1026247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785949" y="216965"/>
            <a:ext cx="10515600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Cost based Optimization</a:t>
            </a:r>
            <a:endParaRPr lang="en-US" sz="4200" dirty="0"/>
          </a:p>
        </p:txBody>
      </p:sp>
      <p:sp>
        <p:nvSpPr>
          <p:cNvPr id="5" name="Rectangle 4"/>
          <p:cNvSpPr>
            <a:spLocks noGrp="1" noChangeArrowheads="1"/>
          </p:cNvSpPr>
          <p:nvPr/>
        </p:nvSpPr>
        <p:spPr bwMode="auto">
          <a:xfrm>
            <a:off x="785949" y="1421899"/>
            <a:ext cx="10525466" cy="487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charset="2"/>
              <a:buChar char="n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Monotype Sorts" charset="2"/>
              <a:buChar char="l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58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  <a:buFont typeface="Webdings" panose="05030102010509060703" pitchFamily="18" charset="2"/>
              <a:buChar char="4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7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hlink"/>
              </a:buClr>
              <a:buChar char="–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716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75000"/>
              <a:buChar char="»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 smtClean="0"/>
              <a:t>Practical </a:t>
            </a:r>
            <a:r>
              <a:rPr lang="en-US" altLang="en-US" sz="2800" dirty="0"/>
              <a:t>query optimizers incorporate elements of the following two broad approaches</a:t>
            </a:r>
            <a:r>
              <a:rPr lang="en-US" altLang="en-US" sz="2800" dirty="0" smtClean="0"/>
              <a:t>:</a:t>
            </a:r>
          </a:p>
          <a:p>
            <a:pPr marL="0" indent="0">
              <a:buNone/>
            </a:pPr>
            <a:endParaRPr lang="en-US" altLang="en-US" sz="2800" dirty="0"/>
          </a:p>
          <a:p>
            <a:pPr lvl="1">
              <a:buFont typeface="Monotype Sorts" charset="2"/>
              <a:buNone/>
            </a:pPr>
            <a:r>
              <a:rPr lang="en-US" altLang="en-US" sz="2800" dirty="0"/>
              <a:t>1.	Search all the plans and choose the best plan in a </a:t>
            </a:r>
            <a:br>
              <a:rPr lang="en-US" altLang="en-US" sz="2800" dirty="0"/>
            </a:br>
            <a:r>
              <a:rPr lang="en-US" altLang="en-US" sz="2800" dirty="0"/>
              <a:t>cost-based </a:t>
            </a:r>
            <a:r>
              <a:rPr lang="en-US" altLang="en-US" sz="2800" dirty="0" smtClean="0"/>
              <a:t>fashion </a:t>
            </a:r>
            <a:r>
              <a:rPr lang="en-US" altLang="en-US" sz="2800" b="1" dirty="0" smtClean="0">
                <a:solidFill>
                  <a:srgbClr val="7030A0"/>
                </a:solidFill>
              </a:rPr>
              <a:t>(very costly)</a:t>
            </a:r>
            <a:endParaRPr lang="en-US" altLang="en-US" sz="2800" b="1" dirty="0">
              <a:solidFill>
                <a:srgbClr val="7030A0"/>
              </a:solidFill>
            </a:endParaRPr>
          </a:p>
          <a:p>
            <a:pPr lvl="1">
              <a:buFont typeface="Monotype Sorts" charset="2"/>
              <a:buNone/>
            </a:pPr>
            <a:r>
              <a:rPr lang="en-US" altLang="en-US" sz="2800" dirty="0"/>
              <a:t>2. Uses heuristics to choose a plan.</a:t>
            </a:r>
          </a:p>
        </p:txBody>
      </p:sp>
    </p:spTree>
    <p:extLst>
      <p:ext uri="{BB962C8B-B14F-4D97-AF65-F5344CB8AC3E}">
        <p14:creationId xmlns:p14="http://schemas.microsoft.com/office/powerpoint/2010/main" val="3576490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785949" y="290707"/>
            <a:ext cx="11057006" cy="1169383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Cost based Optimization: </a:t>
            </a:r>
            <a:br>
              <a:rPr lang="en-US" sz="3600" dirty="0" smtClean="0"/>
            </a:br>
            <a:r>
              <a:rPr lang="en-US" sz="3600" dirty="0" smtClean="0"/>
              <a:t>Example on Join ordering</a:t>
            </a:r>
            <a:endParaRPr lang="en-US" sz="3600" dirty="0"/>
          </a:p>
        </p:txBody>
      </p:sp>
      <p:sp>
        <p:nvSpPr>
          <p:cNvPr id="6" name="Rectangle 5"/>
          <p:cNvSpPr>
            <a:spLocks noGrp="1" noChangeArrowheads="1"/>
          </p:cNvSpPr>
          <p:nvPr/>
        </p:nvSpPr>
        <p:spPr bwMode="auto">
          <a:xfrm>
            <a:off x="1011749" y="1950500"/>
            <a:ext cx="10270767" cy="3742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charset="2"/>
              <a:buChar char="n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Monotype Sorts" charset="2"/>
              <a:buChar char="l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58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  <a:buFont typeface="Webdings" panose="05030102010509060703" pitchFamily="18" charset="2"/>
              <a:buChar char="4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7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hlink"/>
              </a:buClr>
              <a:buChar char="–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716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75000"/>
              <a:buChar char="»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/>
              <a:t>Consider finding the best join-order for </a:t>
            </a:r>
            <a:r>
              <a:rPr lang="en-US" altLang="en-US" sz="2800" i="1" dirty="0"/>
              <a:t>r</a:t>
            </a:r>
            <a:r>
              <a:rPr lang="en-US" altLang="en-US" sz="2800" baseline="-25000" dirty="0"/>
              <a:t>1</a:t>
            </a:r>
            <a:r>
              <a:rPr lang="en-US" altLang="en-US" sz="2800" dirty="0"/>
              <a:t>    </a:t>
            </a:r>
            <a:r>
              <a:rPr lang="en-US" altLang="en-US" sz="2800" i="1" dirty="0"/>
              <a:t>r</a:t>
            </a:r>
            <a:r>
              <a:rPr lang="en-US" altLang="en-US" sz="2800" baseline="-25000" dirty="0"/>
              <a:t>2      </a:t>
            </a:r>
            <a:r>
              <a:rPr lang="en-US" altLang="en-US" sz="2800" dirty="0"/>
              <a:t>. . . </a:t>
            </a:r>
            <a:r>
              <a:rPr lang="en-US" altLang="en-US" sz="2800" i="1" dirty="0" err="1"/>
              <a:t>r</a:t>
            </a:r>
            <a:r>
              <a:rPr lang="en-US" altLang="en-US" sz="2800" i="1" baseline="-25000" dirty="0" err="1"/>
              <a:t>n</a:t>
            </a:r>
            <a:r>
              <a:rPr lang="en-US" altLang="en-US" sz="2800" dirty="0"/>
              <a:t>.</a:t>
            </a:r>
          </a:p>
          <a:p>
            <a:r>
              <a:rPr lang="en-US" altLang="en-US" sz="2800" dirty="0"/>
              <a:t>There are (2(</a:t>
            </a:r>
            <a:r>
              <a:rPr lang="en-US" altLang="en-US" sz="2800" i="1" dirty="0"/>
              <a:t>n</a:t>
            </a:r>
            <a:r>
              <a:rPr lang="en-US" altLang="en-US" sz="2800" dirty="0"/>
              <a:t> – 1))!/(</a:t>
            </a:r>
            <a:r>
              <a:rPr lang="en-US" altLang="en-US" sz="2800" i="1" dirty="0"/>
              <a:t>n</a:t>
            </a:r>
            <a:r>
              <a:rPr lang="en-US" altLang="en-US" sz="2800" dirty="0"/>
              <a:t> – 1)! different join orders for above </a:t>
            </a:r>
            <a:r>
              <a:rPr lang="en-US" altLang="en-US" sz="2800" dirty="0" smtClean="0"/>
              <a:t>expression.</a:t>
            </a:r>
            <a:endParaRPr lang="en-US" altLang="en-US" sz="2800" dirty="0"/>
          </a:p>
          <a:p>
            <a:r>
              <a:rPr lang="en-US" altLang="en-US" sz="2800" dirty="0"/>
              <a:t>No need to generate all the join orders.  Using dynamic programming, the least-cost join order for any subset of </a:t>
            </a:r>
            <a:br>
              <a:rPr lang="en-US" altLang="en-US" sz="2800" dirty="0"/>
            </a:br>
            <a:r>
              <a:rPr lang="en-US" altLang="en-US" sz="2800" dirty="0"/>
              <a:t>{</a:t>
            </a:r>
            <a:r>
              <a:rPr lang="en-US" altLang="en-US" sz="2800" i="1" dirty="0"/>
              <a:t>r</a:t>
            </a:r>
            <a:r>
              <a:rPr lang="en-US" altLang="en-US" sz="2800" baseline="-25000" dirty="0"/>
              <a:t>1</a:t>
            </a:r>
            <a:r>
              <a:rPr lang="en-US" altLang="en-US" sz="2800" dirty="0"/>
              <a:t>, </a:t>
            </a:r>
            <a:r>
              <a:rPr lang="en-US" altLang="en-US" sz="2800" i="1" dirty="0"/>
              <a:t>r</a:t>
            </a:r>
            <a:r>
              <a:rPr lang="en-US" altLang="en-US" sz="2800" baseline="-25000" dirty="0"/>
              <a:t>2</a:t>
            </a:r>
            <a:r>
              <a:rPr lang="en-US" altLang="en-US" sz="2800" dirty="0"/>
              <a:t>, . . . </a:t>
            </a:r>
            <a:r>
              <a:rPr lang="en-US" altLang="en-US" sz="2800" i="1" dirty="0" err="1"/>
              <a:t>r</a:t>
            </a:r>
            <a:r>
              <a:rPr lang="en-US" altLang="en-US" sz="2800" i="1" baseline="-25000" dirty="0" err="1"/>
              <a:t>n</a:t>
            </a:r>
            <a:r>
              <a:rPr lang="en-US" altLang="en-US" sz="2800" dirty="0"/>
              <a:t>} is computed only once and stored for future use. </a:t>
            </a: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 rot="5400000">
            <a:off x="8391239" y="2078861"/>
            <a:ext cx="250650" cy="310972"/>
          </a:xfrm>
          <a:prstGeom prst="flowChartCollat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082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785949" y="290707"/>
            <a:ext cx="11057006" cy="1169383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Cost based Optimization: </a:t>
            </a:r>
            <a:br>
              <a:rPr lang="en-US" sz="3600" dirty="0" smtClean="0"/>
            </a:br>
            <a:r>
              <a:rPr lang="en-US" sz="3600" dirty="0" smtClean="0"/>
              <a:t>Example on Join ordering</a:t>
            </a:r>
            <a:endParaRPr lang="en-US" sz="3600" dirty="0"/>
          </a:p>
        </p:txBody>
      </p:sp>
      <p:sp>
        <p:nvSpPr>
          <p:cNvPr id="5" name="Rectangle 4"/>
          <p:cNvSpPr>
            <a:spLocks noGrp="1" noChangeArrowheads="1"/>
          </p:cNvSpPr>
          <p:nvPr/>
        </p:nvSpPr>
        <p:spPr bwMode="auto">
          <a:xfrm>
            <a:off x="915321" y="1708253"/>
            <a:ext cx="10485182" cy="4825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charset="2"/>
              <a:buChar char="n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Monotype Sorts" charset="2"/>
              <a:buChar char="l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58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  <a:buFont typeface="Webdings" panose="05030102010509060703" pitchFamily="18" charset="2"/>
              <a:buChar char="4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7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hlink"/>
              </a:buClr>
              <a:buChar char="–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716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75000"/>
              <a:buChar char="»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/>
              <a:t>To find best join tree for a set of </a:t>
            </a:r>
            <a:r>
              <a:rPr lang="en-US" altLang="en-US" sz="2800" i="1" dirty="0"/>
              <a:t>n</a:t>
            </a:r>
            <a:r>
              <a:rPr lang="en-US" altLang="en-US" sz="2800" dirty="0"/>
              <a:t> relations:</a:t>
            </a:r>
          </a:p>
          <a:p>
            <a:pPr lvl="1"/>
            <a:r>
              <a:rPr lang="en-US" altLang="en-US" sz="2800" dirty="0"/>
              <a:t>To find best plan for a set </a:t>
            </a:r>
            <a:r>
              <a:rPr lang="en-US" altLang="en-US" sz="2800" i="1" dirty="0"/>
              <a:t>S</a:t>
            </a:r>
            <a:r>
              <a:rPr lang="en-US" altLang="en-US" sz="2800" dirty="0"/>
              <a:t> of </a:t>
            </a:r>
            <a:r>
              <a:rPr lang="en-US" altLang="en-US" sz="2800" i="1" dirty="0"/>
              <a:t>n</a:t>
            </a:r>
            <a:r>
              <a:rPr lang="en-US" altLang="en-US" sz="2800" dirty="0"/>
              <a:t> relations, consider all possible plans of the form:  </a:t>
            </a:r>
            <a:r>
              <a:rPr lang="en-US" altLang="en-US" sz="2800" i="1" dirty="0"/>
              <a:t>S</a:t>
            </a:r>
            <a:r>
              <a:rPr lang="en-US" altLang="en-US" sz="2800" baseline="-25000" dirty="0"/>
              <a:t>1</a:t>
            </a:r>
            <a:r>
              <a:rPr lang="en-US" altLang="en-US" sz="2800" dirty="0"/>
              <a:t>     (</a:t>
            </a:r>
            <a:r>
              <a:rPr lang="en-US" altLang="en-US" sz="2800" i="1" dirty="0"/>
              <a:t>S – S</a:t>
            </a:r>
            <a:r>
              <a:rPr lang="en-US" altLang="en-US" sz="2800" baseline="-25000" dirty="0"/>
              <a:t>1</a:t>
            </a:r>
            <a:r>
              <a:rPr lang="en-US" altLang="en-US" sz="2800" dirty="0"/>
              <a:t>) where </a:t>
            </a:r>
            <a:r>
              <a:rPr lang="en-US" altLang="en-US" sz="2800" i="1" dirty="0"/>
              <a:t>S</a:t>
            </a:r>
            <a:r>
              <a:rPr lang="en-US" altLang="en-US" sz="2800" baseline="-25000" dirty="0"/>
              <a:t>1</a:t>
            </a:r>
            <a:r>
              <a:rPr lang="en-US" altLang="en-US" sz="2800" dirty="0"/>
              <a:t> is any non-empty subset of </a:t>
            </a:r>
            <a:r>
              <a:rPr lang="en-US" altLang="en-US" sz="2800" i="1" dirty="0"/>
              <a:t>S</a:t>
            </a:r>
            <a:r>
              <a:rPr lang="en-US" altLang="en-US" sz="2800" dirty="0"/>
              <a:t>.</a:t>
            </a:r>
          </a:p>
          <a:p>
            <a:pPr lvl="1"/>
            <a:r>
              <a:rPr lang="en-US" altLang="en-US" sz="2800" dirty="0"/>
              <a:t>Recursively compute costs for joining subsets of </a:t>
            </a:r>
            <a:r>
              <a:rPr lang="en-US" altLang="en-US" sz="2800" i="1" dirty="0"/>
              <a:t>S</a:t>
            </a:r>
            <a:r>
              <a:rPr lang="en-US" altLang="en-US" sz="2800" dirty="0"/>
              <a:t> to find the cost of each plan.  </a:t>
            </a:r>
            <a:endParaRPr lang="en-US" altLang="en-US" sz="2800" dirty="0" smtClean="0"/>
          </a:p>
          <a:p>
            <a:pPr lvl="1"/>
            <a:r>
              <a:rPr lang="en-US" altLang="en-US" sz="2800" dirty="0" smtClean="0"/>
              <a:t>Choose </a:t>
            </a:r>
            <a:r>
              <a:rPr lang="en-US" altLang="en-US" sz="2800" dirty="0"/>
              <a:t>the cheapest of the 2</a:t>
            </a:r>
            <a:r>
              <a:rPr lang="en-US" altLang="en-US" sz="2800" i="1" baseline="30000" dirty="0"/>
              <a:t>n</a:t>
            </a:r>
            <a:r>
              <a:rPr lang="en-US" altLang="en-US" sz="2800" i="1" dirty="0"/>
              <a:t> </a:t>
            </a:r>
            <a:r>
              <a:rPr lang="en-US" altLang="en-US" sz="2800" dirty="0"/>
              <a:t>– 1 alternatives.</a:t>
            </a:r>
          </a:p>
          <a:p>
            <a:pPr lvl="1"/>
            <a:r>
              <a:rPr lang="en-US" altLang="en-US" sz="2800" dirty="0" smtClean="0"/>
              <a:t>Store and reuse the cost of common sub-expressions.</a:t>
            </a:r>
            <a:endParaRPr lang="en-US" altLang="en-US" sz="2800" dirty="0"/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 rot="5400000">
            <a:off x="6854773" y="2857961"/>
            <a:ext cx="205070" cy="243835"/>
          </a:xfrm>
          <a:prstGeom prst="flowChartCollat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526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638464" y="0"/>
            <a:ext cx="11204491" cy="1169383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Cost based Optimization: Join ordering algorithm</a:t>
            </a:r>
            <a:endParaRPr lang="en-US" sz="3600" dirty="0"/>
          </a:p>
        </p:txBody>
      </p:sp>
      <p:sp>
        <p:nvSpPr>
          <p:cNvPr id="6" name="Rectangle 5"/>
          <p:cNvSpPr>
            <a:spLocks noGrp="1" noChangeArrowheads="1"/>
          </p:cNvSpPr>
          <p:nvPr/>
        </p:nvSpPr>
        <p:spPr bwMode="auto">
          <a:xfrm>
            <a:off x="771951" y="977653"/>
            <a:ext cx="11071004" cy="5452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charset="2"/>
              <a:buChar char="n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Monotype Sorts" charset="2"/>
              <a:buChar char="l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58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  <a:buFont typeface="Webdings" panose="05030102010509060703" pitchFamily="18" charset="2"/>
              <a:buChar char="4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7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hlink"/>
              </a:buClr>
              <a:buChar char="–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716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75000"/>
              <a:buChar char="»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Monotype Sorts" charset="2"/>
              <a:buNone/>
            </a:pPr>
            <a:r>
              <a:rPr lang="en-US" altLang="en-US" sz="1600" dirty="0"/>
              <a:t>procedure </a:t>
            </a:r>
            <a:r>
              <a:rPr lang="en-US" altLang="en-US" sz="1600" dirty="0" err="1"/>
              <a:t>findbestplan</a:t>
            </a:r>
            <a:r>
              <a:rPr lang="en-US" altLang="en-US" sz="1600" dirty="0"/>
              <a:t>(</a:t>
            </a:r>
            <a:r>
              <a:rPr lang="en-US" altLang="en-US" sz="1600" i="1" dirty="0"/>
              <a:t>S</a:t>
            </a:r>
            <a:r>
              <a:rPr lang="en-US" altLang="en-US" sz="1600" dirty="0"/>
              <a:t>)</a:t>
            </a:r>
            <a:br>
              <a:rPr lang="en-US" altLang="en-US" sz="1600" dirty="0"/>
            </a:br>
            <a:r>
              <a:rPr lang="en-US" altLang="en-US" sz="1600" dirty="0"/>
              <a:t>if (</a:t>
            </a:r>
            <a:r>
              <a:rPr lang="en-US" altLang="en-US" sz="1600" i="1" dirty="0" err="1"/>
              <a:t>bestplan</a:t>
            </a:r>
            <a:r>
              <a:rPr lang="en-US" altLang="en-US" sz="1600" dirty="0"/>
              <a:t>[</a:t>
            </a:r>
            <a:r>
              <a:rPr lang="en-US" altLang="en-US" sz="1600" i="1" dirty="0"/>
              <a:t>S</a:t>
            </a:r>
            <a:r>
              <a:rPr lang="en-US" altLang="en-US" sz="1600" dirty="0"/>
              <a:t>].</a:t>
            </a:r>
            <a:r>
              <a:rPr lang="en-US" altLang="en-US" sz="1600" i="1" dirty="0"/>
              <a:t>cost </a:t>
            </a:r>
            <a:r>
              <a:rPr lang="en-US" altLang="en-US" sz="1600" dirty="0">
                <a:sym typeface="Symbol" panose="05050102010706020507" pitchFamily="18" charset="2"/>
              </a:rPr>
              <a:t> )</a:t>
            </a:r>
            <a:br>
              <a:rPr lang="en-US" altLang="en-US" sz="1600" dirty="0">
                <a:sym typeface="Symbol" panose="05050102010706020507" pitchFamily="18" charset="2"/>
              </a:rPr>
            </a:br>
            <a:r>
              <a:rPr lang="en-US" altLang="en-US" sz="1600" dirty="0">
                <a:sym typeface="Symbol" panose="05050102010706020507" pitchFamily="18" charset="2"/>
              </a:rPr>
              <a:t>	</a:t>
            </a:r>
            <a:r>
              <a:rPr lang="en-US" altLang="en-US" sz="1600" b="1" dirty="0">
                <a:sym typeface="Symbol" panose="05050102010706020507" pitchFamily="18" charset="2"/>
              </a:rPr>
              <a:t>return </a:t>
            </a:r>
            <a:r>
              <a:rPr lang="en-US" altLang="en-US" sz="1600" i="1" dirty="0" err="1">
                <a:sym typeface="Symbol" panose="05050102010706020507" pitchFamily="18" charset="2"/>
              </a:rPr>
              <a:t>bestplan</a:t>
            </a:r>
            <a:r>
              <a:rPr lang="en-US" altLang="en-US" sz="1600" dirty="0">
                <a:sym typeface="Symbol" panose="05050102010706020507" pitchFamily="18" charset="2"/>
              </a:rPr>
              <a:t>[</a:t>
            </a:r>
            <a:r>
              <a:rPr lang="en-US" altLang="en-US" sz="1600" i="1" dirty="0">
                <a:sym typeface="Symbol" panose="05050102010706020507" pitchFamily="18" charset="2"/>
              </a:rPr>
              <a:t>S</a:t>
            </a:r>
            <a:r>
              <a:rPr lang="en-US" altLang="en-US" sz="1600" dirty="0">
                <a:sym typeface="Symbol" panose="05050102010706020507" pitchFamily="18" charset="2"/>
              </a:rPr>
              <a:t>]</a:t>
            </a:r>
            <a:br>
              <a:rPr lang="en-US" altLang="en-US" sz="1600" dirty="0">
                <a:sym typeface="Symbol" panose="05050102010706020507" pitchFamily="18" charset="2"/>
              </a:rPr>
            </a:br>
            <a:r>
              <a:rPr lang="en-US" altLang="en-US" sz="1600" dirty="0">
                <a:sym typeface="Symbol" panose="05050102010706020507" pitchFamily="18" charset="2"/>
              </a:rPr>
              <a:t>// else </a:t>
            </a:r>
            <a:r>
              <a:rPr lang="en-US" altLang="en-US" sz="1600" i="1" dirty="0" err="1">
                <a:sym typeface="Symbol" panose="05050102010706020507" pitchFamily="18" charset="2"/>
              </a:rPr>
              <a:t>bestplan</a:t>
            </a:r>
            <a:r>
              <a:rPr lang="en-US" altLang="en-US" sz="1600" dirty="0">
                <a:sym typeface="Symbol" panose="05050102010706020507" pitchFamily="18" charset="2"/>
              </a:rPr>
              <a:t>[</a:t>
            </a:r>
            <a:r>
              <a:rPr lang="en-US" altLang="en-US" sz="1600" i="1" dirty="0">
                <a:sym typeface="Symbol" panose="05050102010706020507" pitchFamily="18" charset="2"/>
              </a:rPr>
              <a:t>S</a:t>
            </a:r>
            <a:r>
              <a:rPr lang="en-US" altLang="en-US" sz="1600" dirty="0">
                <a:sym typeface="Symbol" panose="05050102010706020507" pitchFamily="18" charset="2"/>
              </a:rPr>
              <a:t>] has not been computed earlier, compute it now</a:t>
            </a:r>
            <a:br>
              <a:rPr lang="en-US" altLang="en-US" sz="1600" dirty="0">
                <a:sym typeface="Symbol" panose="05050102010706020507" pitchFamily="18" charset="2"/>
              </a:rPr>
            </a:br>
            <a:r>
              <a:rPr lang="en-US" altLang="en-US" sz="1600" b="1" dirty="0">
                <a:sym typeface="Symbol" panose="05050102010706020507" pitchFamily="18" charset="2"/>
              </a:rPr>
              <a:t>if</a:t>
            </a:r>
            <a:r>
              <a:rPr lang="en-US" altLang="en-US" sz="1600" dirty="0">
                <a:sym typeface="Symbol" panose="05050102010706020507" pitchFamily="18" charset="2"/>
              </a:rPr>
              <a:t> (</a:t>
            </a:r>
            <a:r>
              <a:rPr lang="en-US" altLang="en-US" sz="1600" i="1" dirty="0">
                <a:sym typeface="Symbol" panose="05050102010706020507" pitchFamily="18" charset="2"/>
              </a:rPr>
              <a:t>S</a:t>
            </a:r>
            <a:r>
              <a:rPr lang="en-US" altLang="en-US" sz="1600" dirty="0">
                <a:sym typeface="Symbol" panose="05050102010706020507" pitchFamily="18" charset="2"/>
              </a:rPr>
              <a:t> contains only 1 relation)</a:t>
            </a:r>
            <a:br>
              <a:rPr lang="en-US" altLang="en-US" sz="1600" dirty="0">
                <a:sym typeface="Symbol" panose="05050102010706020507" pitchFamily="18" charset="2"/>
              </a:rPr>
            </a:br>
            <a:r>
              <a:rPr lang="en-US" altLang="en-US" sz="1600" dirty="0">
                <a:sym typeface="Symbol" panose="05050102010706020507" pitchFamily="18" charset="2"/>
              </a:rPr>
              <a:t>   </a:t>
            </a:r>
            <a:r>
              <a:rPr lang="en-US" altLang="en-US" sz="1600" dirty="0" smtClean="0">
                <a:sym typeface="Symbol" panose="05050102010706020507" pitchFamily="18" charset="2"/>
              </a:rPr>
              <a:t>      </a:t>
            </a:r>
            <a:r>
              <a:rPr lang="en-US" altLang="en-US" sz="1600" dirty="0">
                <a:sym typeface="Symbol" panose="05050102010706020507" pitchFamily="18" charset="2"/>
              </a:rPr>
              <a:t>set </a:t>
            </a:r>
            <a:r>
              <a:rPr lang="en-US" altLang="en-US" sz="1600" i="1" dirty="0" err="1">
                <a:sym typeface="Symbol" panose="05050102010706020507" pitchFamily="18" charset="2"/>
              </a:rPr>
              <a:t>bestplan</a:t>
            </a:r>
            <a:r>
              <a:rPr lang="en-US" altLang="en-US" sz="1600" dirty="0">
                <a:sym typeface="Symbol" panose="05050102010706020507" pitchFamily="18" charset="2"/>
              </a:rPr>
              <a:t>[</a:t>
            </a:r>
            <a:r>
              <a:rPr lang="en-US" altLang="en-US" sz="1600" i="1" dirty="0">
                <a:sym typeface="Symbol" panose="05050102010706020507" pitchFamily="18" charset="2"/>
              </a:rPr>
              <a:t>S</a:t>
            </a:r>
            <a:r>
              <a:rPr lang="en-US" altLang="en-US" sz="1600" dirty="0">
                <a:sym typeface="Symbol" panose="05050102010706020507" pitchFamily="18" charset="2"/>
              </a:rPr>
              <a:t>].</a:t>
            </a:r>
            <a:r>
              <a:rPr lang="en-US" altLang="en-US" sz="1600" i="1" dirty="0">
                <a:sym typeface="Symbol" panose="05050102010706020507" pitchFamily="18" charset="2"/>
              </a:rPr>
              <a:t>plan</a:t>
            </a:r>
            <a:r>
              <a:rPr lang="en-US" altLang="en-US" sz="1600" dirty="0">
                <a:sym typeface="Symbol" panose="05050102010706020507" pitchFamily="18" charset="2"/>
              </a:rPr>
              <a:t> and </a:t>
            </a:r>
            <a:r>
              <a:rPr lang="en-US" altLang="en-US" sz="1600" i="1" dirty="0" err="1">
                <a:sym typeface="Symbol" panose="05050102010706020507" pitchFamily="18" charset="2"/>
              </a:rPr>
              <a:t>bestplan</a:t>
            </a:r>
            <a:r>
              <a:rPr lang="en-US" altLang="en-US" sz="1600" dirty="0">
                <a:sym typeface="Symbol" panose="05050102010706020507" pitchFamily="18" charset="2"/>
              </a:rPr>
              <a:t>[</a:t>
            </a:r>
            <a:r>
              <a:rPr lang="en-US" altLang="en-US" sz="1600" i="1" dirty="0">
                <a:sym typeface="Symbol" panose="05050102010706020507" pitchFamily="18" charset="2"/>
              </a:rPr>
              <a:t>S</a:t>
            </a:r>
            <a:r>
              <a:rPr lang="en-US" altLang="en-US" sz="1600" dirty="0">
                <a:sym typeface="Symbol" panose="05050102010706020507" pitchFamily="18" charset="2"/>
              </a:rPr>
              <a:t>].</a:t>
            </a:r>
            <a:r>
              <a:rPr lang="en-US" altLang="en-US" sz="1600" i="1" dirty="0">
                <a:sym typeface="Symbol" panose="05050102010706020507" pitchFamily="18" charset="2"/>
              </a:rPr>
              <a:t>cost</a:t>
            </a:r>
            <a:r>
              <a:rPr lang="en-US" altLang="en-US" sz="1600" dirty="0">
                <a:sym typeface="Symbol" panose="05050102010706020507" pitchFamily="18" charset="2"/>
              </a:rPr>
              <a:t> based on the best way </a:t>
            </a:r>
            <a:br>
              <a:rPr lang="en-US" altLang="en-US" sz="1600" dirty="0">
                <a:sym typeface="Symbol" panose="05050102010706020507" pitchFamily="18" charset="2"/>
              </a:rPr>
            </a:br>
            <a:r>
              <a:rPr lang="en-US" altLang="en-US" sz="1600" dirty="0">
                <a:sym typeface="Symbol" panose="05050102010706020507" pitchFamily="18" charset="2"/>
              </a:rPr>
              <a:t>         of accessing </a:t>
            </a:r>
            <a:r>
              <a:rPr lang="en-US" altLang="en-US" sz="1600" i="1" dirty="0">
                <a:sym typeface="Symbol" panose="05050102010706020507" pitchFamily="18" charset="2"/>
              </a:rPr>
              <a:t>S  /* Using selections on S and indices on S */</a:t>
            </a:r>
          </a:p>
          <a:p>
            <a:pPr>
              <a:buFont typeface="Monotype Sorts" charset="2"/>
              <a:buNone/>
            </a:pPr>
            <a:r>
              <a:rPr lang="en-US" altLang="en-US" sz="2400" dirty="0">
                <a:sym typeface="Symbol" panose="05050102010706020507" pitchFamily="18" charset="2"/>
              </a:rPr>
              <a:t>     </a:t>
            </a:r>
            <a:r>
              <a:rPr lang="en-US" altLang="en-US" sz="2400" b="1" dirty="0">
                <a:sym typeface="Symbol" panose="05050102010706020507" pitchFamily="18" charset="2"/>
              </a:rPr>
              <a:t>else for each </a:t>
            </a:r>
            <a:r>
              <a:rPr lang="en-US" altLang="en-US" sz="2400" dirty="0">
                <a:sym typeface="Symbol" panose="05050102010706020507" pitchFamily="18" charset="2"/>
              </a:rPr>
              <a:t>non-empty subset </a:t>
            </a:r>
            <a:r>
              <a:rPr lang="en-US" altLang="en-US" sz="2400" i="1" dirty="0">
                <a:sym typeface="Symbol" panose="05050102010706020507" pitchFamily="18" charset="2"/>
              </a:rPr>
              <a:t>S</a:t>
            </a:r>
            <a:r>
              <a:rPr lang="en-US" altLang="en-US" sz="2400" dirty="0">
                <a:sym typeface="Symbol" panose="05050102010706020507" pitchFamily="18" charset="2"/>
              </a:rPr>
              <a:t>1 of </a:t>
            </a:r>
            <a:r>
              <a:rPr lang="en-US" altLang="en-US" sz="2400" i="1" dirty="0">
                <a:sym typeface="Symbol" panose="05050102010706020507" pitchFamily="18" charset="2"/>
              </a:rPr>
              <a:t>S </a:t>
            </a:r>
            <a:r>
              <a:rPr lang="en-US" altLang="en-US" sz="2400" dirty="0">
                <a:sym typeface="Symbol" panose="05050102010706020507" pitchFamily="18" charset="2"/>
              </a:rPr>
              <a:t>such that </a:t>
            </a:r>
            <a:r>
              <a:rPr lang="en-US" altLang="en-US" sz="2400" i="1" dirty="0">
                <a:sym typeface="Symbol" panose="05050102010706020507" pitchFamily="18" charset="2"/>
              </a:rPr>
              <a:t>S</a:t>
            </a:r>
            <a:r>
              <a:rPr lang="en-US" altLang="en-US" sz="2400" dirty="0">
                <a:sym typeface="Symbol" panose="05050102010706020507" pitchFamily="18" charset="2"/>
              </a:rPr>
              <a:t>1  </a:t>
            </a:r>
            <a:r>
              <a:rPr lang="en-US" altLang="en-US" sz="2400" i="1" dirty="0">
                <a:sym typeface="Symbol" panose="05050102010706020507" pitchFamily="18" charset="2"/>
              </a:rPr>
              <a:t>S</a:t>
            </a:r>
            <a:br>
              <a:rPr lang="en-US" altLang="en-US" sz="2400" i="1" dirty="0">
                <a:sym typeface="Symbol" panose="05050102010706020507" pitchFamily="18" charset="2"/>
              </a:rPr>
            </a:br>
            <a:r>
              <a:rPr lang="en-US" altLang="en-US" sz="2400" i="1" dirty="0">
                <a:sym typeface="Symbol" panose="05050102010706020507" pitchFamily="18" charset="2"/>
              </a:rPr>
              <a:t>	</a:t>
            </a:r>
            <a:r>
              <a:rPr lang="en-US" altLang="en-US" sz="2400" b="1" dirty="0">
                <a:solidFill>
                  <a:srgbClr val="7030A0"/>
                </a:solidFill>
                <a:sym typeface="Symbol" panose="05050102010706020507" pitchFamily="18" charset="2"/>
              </a:rPr>
              <a:t>P1= </a:t>
            </a:r>
            <a:r>
              <a:rPr lang="en-US" altLang="en-US" sz="2400" b="1" dirty="0" err="1">
                <a:solidFill>
                  <a:srgbClr val="7030A0"/>
                </a:solidFill>
                <a:sym typeface="Symbol" panose="05050102010706020507" pitchFamily="18" charset="2"/>
              </a:rPr>
              <a:t>findbestplan</a:t>
            </a:r>
            <a:r>
              <a:rPr lang="en-US" altLang="en-US" sz="2400" b="1" dirty="0">
                <a:solidFill>
                  <a:srgbClr val="7030A0"/>
                </a:solidFill>
                <a:sym typeface="Symbol" panose="05050102010706020507" pitchFamily="18" charset="2"/>
              </a:rPr>
              <a:t>(</a:t>
            </a:r>
            <a:r>
              <a:rPr lang="en-US" altLang="en-US" sz="2400" b="1" i="1" dirty="0">
                <a:solidFill>
                  <a:srgbClr val="7030A0"/>
                </a:solidFill>
                <a:sym typeface="Symbol" panose="05050102010706020507" pitchFamily="18" charset="2"/>
              </a:rPr>
              <a:t>S</a:t>
            </a:r>
            <a:r>
              <a:rPr lang="en-US" altLang="en-US" sz="2400" b="1" dirty="0">
                <a:solidFill>
                  <a:srgbClr val="7030A0"/>
                </a:solidFill>
                <a:sym typeface="Symbol" panose="05050102010706020507" pitchFamily="18" charset="2"/>
              </a:rPr>
              <a:t>1)</a:t>
            </a:r>
            <a:br>
              <a:rPr lang="en-US" altLang="en-US" sz="2400" b="1" dirty="0">
                <a:solidFill>
                  <a:srgbClr val="7030A0"/>
                </a:solidFill>
                <a:sym typeface="Symbol" panose="05050102010706020507" pitchFamily="18" charset="2"/>
              </a:rPr>
            </a:br>
            <a:r>
              <a:rPr lang="en-US" altLang="en-US" sz="2400" b="1" dirty="0">
                <a:solidFill>
                  <a:srgbClr val="7030A0"/>
                </a:solidFill>
                <a:sym typeface="Symbol" panose="05050102010706020507" pitchFamily="18" charset="2"/>
              </a:rPr>
              <a:t>	P2= </a:t>
            </a:r>
            <a:r>
              <a:rPr lang="en-US" altLang="en-US" sz="2400" b="1" dirty="0" err="1">
                <a:solidFill>
                  <a:srgbClr val="7030A0"/>
                </a:solidFill>
                <a:sym typeface="Symbol" panose="05050102010706020507" pitchFamily="18" charset="2"/>
              </a:rPr>
              <a:t>findbestplan</a:t>
            </a:r>
            <a:r>
              <a:rPr lang="en-US" altLang="en-US" sz="2400" b="1" dirty="0">
                <a:solidFill>
                  <a:srgbClr val="7030A0"/>
                </a:solidFill>
                <a:sym typeface="Symbol" panose="05050102010706020507" pitchFamily="18" charset="2"/>
              </a:rPr>
              <a:t>(</a:t>
            </a:r>
            <a:r>
              <a:rPr lang="en-US" altLang="en-US" sz="2400" b="1" i="1" dirty="0">
                <a:solidFill>
                  <a:srgbClr val="7030A0"/>
                </a:solidFill>
                <a:sym typeface="Symbol" panose="05050102010706020507" pitchFamily="18" charset="2"/>
              </a:rPr>
              <a:t>S</a:t>
            </a:r>
            <a:r>
              <a:rPr lang="en-US" altLang="en-US" sz="2400" b="1" dirty="0">
                <a:solidFill>
                  <a:srgbClr val="7030A0"/>
                </a:solidFill>
                <a:sym typeface="Symbol" panose="05050102010706020507" pitchFamily="18" charset="2"/>
              </a:rPr>
              <a:t> - </a:t>
            </a:r>
            <a:r>
              <a:rPr lang="en-US" altLang="en-US" sz="2400" b="1" i="1" dirty="0">
                <a:solidFill>
                  <a:srgbClr val="7030A0"/>
                </a:solidFill>
                <a:sym typeface="Symbol" panose="05050102010706020507" pitchFamily="18" charset="2"/>
              </a:rPr>
              <a:t>S</a:t>
            </a:r>
            <a:r>
              <a:rPr lang="en-US" altLang="en-US" sz="2400" b="1" dirty="0">
                <a:solidFill>
                  <a:srgbClr val="7030A0"/>
                </a:solidFill>
                <a:sym typeface="Symbol" panose="05050102010706020507" pitchFamily="18" charset="2"/>
              </a:rPr>
              <a:t>1)</a:t>
            </a:r>
            <a:br>
              <a:rPr lang="en-US" altLang="en-US" sz="2400" b="1" dirty="0">
                <a:solidFill>
                  <a:srgbClr val="7030A0"/>
                </a:solidFill>
                <a:sym typeface="Symbol" panose="05050102010706020507" pitchFamily="18" charset="2"/>
              </a:rPr>
            </a:br>
            <a:r>
              <a:rPr lang="en-US" altLang="en-US" sz="2400" b="1" dirty="0">
                <a:solidFill>
                  <a:srgbClr val="7030A0"/>
                </a:solidFill>
                <a:sym typeface="Symbol" panose="05050102010706020507" pitchFamily="18" charset="2"/>
              </a:rPr>
              <a:t>	A = best algorithm for joining results of </a:t>
            </a:r>
            <a:r>
              <a:rPr lang="en-US" altLang="en-US" sz="2400" b="1" i="1" dirty="0">
                <a:solidFill>
                  <a:srgbClr val="7030A0"/>
                </a:solidFill>
                <a:sym typeface="Symbol" panose="05050102010706020507" pitchFamily="18" charset="2"/>
              </a:rPr>
              <a:t>P</a:t>
            </a:r>
            <a:r>
              <a:rPr lang="en-US" altLang="en-US" sz="2400" b="1" dirty="0">
                <a:solidFill>
                  <a:srgbClr val="7030A0"/>
                </a:solidFill>
                <a:sym typeface="Symbol" panose="05050102010706020507" pitchFamily="18" charset="2"/>
              </a:rPr>
              <a:t>1 and </a:t>
            </a:r>
            <a:r>
              <a:rPr lang="en-US" altLang="en-US" sz="2400" b="1" i="1" dirty="0">
                <a:solidFill>
                  <a:srgbClr val="7030A0"/>
                </a:solidFill>
                <a:sym typeface="Symbol" panose="05050102010706020507" pitchFamily="18" charset="2"/>
              </a:rPr>
              <a:t>P</a:t>
            </a:r>
            <a:r>
              <a:rPr lang="en-US" altLang="en-US" sz="2400" b="1" dirty="0">
                <a:solidFill>
                  <a:srgbClr val="7030A0"/>
                </a:solidFill>
                <a:sym typeface="Symbol" panose="05050102010706020507" pitchFamily="18" charset="2"/>
              </a:rPr>
              <a:t>2</a:t>
            </a:r>
            <a:br>
              <a:rPr lang="en-US" altLang="en-US" sz="2400" b="1" dirty="0">
                <a:solidFill>
                  <a:srgbClr val="7030A0"/>
                </a:solidFill>
                <a:sym typeface="Symbol" panose="05050102010706020507" pitchFamily="18" charset="2"/>
              </a:rPr>
            </a:br>
            <a:r>
              <a:rPr lang="en-US" altLang="en-US" sz="2400" b="1" dirty="0">
                <a:solidFill>
                  <a:srgbClr val="7030A0"/>
                </a:solidFill>
                <a:sym typeface="Symbol" panose="05050102010706020507" pitchFamily="18" charset="2"/>
              </a:rPr>
              <a:t>	cost = </a:t>
            </a:r>
            <a:r>
              <a:rPr lang="en-US" altLang="en-US" sz="2400" b="1" i="1" dirty="0">
                <a:solidFill>
                  <a:srgbClr val="7030A0"/>
                </a:solidFill>
                <a:sym typeface="Symbol" panose="05050102010706020507" pitchFamily="18" charset="2"/>
              </a:rPr>
              <a:t>P</a:t>
            </a:r>
            <a:r>
              <a:rPr lang="en-US" altLang="en-US" sz="2400" b="1" dirty="0">
                <a:solidFill>
                  <a:srgbClr val="7030A0"/>
                </a:solidFill>
                <a:sym typeface="Symbol" panose="05050102010706020507" pitchFamily="18" charset="2"/>
              </a:rPr>
              <a:t>1.</a:t>
            </a:r>
            <a:r>
              <a:rPr lang="en-US" altLang="en-US" sz="2400" b="1" i="1" dirty="0">
                <a:solidFill>
                  <a:srgbClr val="7030A0"/>
                </a:solidFill>
                <a:sym typeface="Symbol" panose="05050102010706020507" pitchFamily="18" charset="2"/>
              </a:rPr>
              <a:t>cost</a:t>
            </a:r>
            <a:r>
              <a:rPr lang="en-US" altLang="en-US" sz="2400" b="1" dirty="0">
                <a:solidFill>
                  <a:srgbClr val="7030A0"/>
                </a:solidFill>
                <a:sym typeface="Symbol" panose="05050102010706020507" pitchFamily="18" charset="2"/>
              </a:rPr>
              <a:t> + </a:t>
            </a:r>
            <a:r>
              <a:rPr lang="en-US" altLang="en-US" sz="2400" b="1" i="1" dirty="0">
                <a:solidFill>
                  <a:srgbClr val="7030A0"/>
                </a:solidFill>
                <a:sym typeface="Symbol" panose="05050102010706020507" pitchFamily="18" charset="2"/>
              </a:rPr>
              <a:t>P</a:t>
            </a:r>
            <a:r>
              <a:rPr lang="en-US" altLang="en-US" sz="2400" b="1" dirty="0">
                <a:solidFill>
                  <a:srgbClr val="7030A0"/>
                </a:solidFill>
                <a:sym typeface="Symbol" panose="05050102010706020507" pitchFamily="18" charset="2"/>
              </a:rPr>
              <a:t>2.</a:t>
            </a:r>
            <a:r>
              <a:rPr lang="en-US" altLang="en-US" sz="2400" b="1" i="1" dirty="0">
                <a:solidFill>
                  <a:srgbClr val="7030A0"/>
                </a:solidFill>
                <a:sym typeface="Symbol" panose="05050102010706020507" pitchFamily="18" charset="2"/>
              </a:rPr>
              <a:t>cost </a:t>
            </a:r>
            <a:r>
              <a:rPr lang="en-US" altLang="en-US" sz="2400" b="1" dirty="0">
                <a:solidFill>
                  <a:srgbClr val="7030A0"/>
                </a:solidFill>
                <a:sym typeface="Symbol" panose="05050102010706020507" pitchFamily="18" charset="2"/>
              </a:rPr>
              <a:t>+ cost of </a:t>
            </a:r>
            <a:r>
              <a:rPr lang="en-US" altLang="en-US" sz="2400" b="1" i="1" dirty="0">
                <a:solidFill>
                  <a:srgbClr val="7030A0"/>
                </a:solidFill>
                <a:sym typeface="Symbol" panose="05050102010706020507" pitchFamily="18" charset="2"/>
              </a:rPr>
              <a:t>A</a:t>
            </a:r>
            <a:r>
              <a:rPr lang="en-US" altLang="en-US" sz="2400" b="1" dirty="0">
                <a:solidFill>
                  <a:srgbClr val="7030A0"/>
                </a:solidFill>
                <a:sym typeface="Symbol" panose="05050102010706020507" pitchFamily="18" charset="2"/>
              </a:rPr>
              <a:t/>
            </a:r>
            <a:br>
              <a:rPr lang="en-US" altLang="en-US" sz="2400" b="1" dirty="0">
                <a:solidFill>
                  <a:srgbClr val="7030A0"/>
                </a:solidFill>
                <a:sym typeface="Symbol" panose="05050102010706020507" pitchFamily="18" charset="2"/>
              </a:rPr>
            </a:br>
            <a:r>
              <a:rPr lang="en-US" altLang="en-US" sz="2400" b="1" dirty="0">
                <a:solidFill>
                  <a:srgbClr val="7030A0"/>
                </a:solidFill>
                <a:sym typeface="Symbol" panose="05050102010706020507" pitchFamily="18" charset="2"/>
              </a:rPr>
              <a:t>	if </a:t>
            </a:r>
            <a:r>
              <a:rPr lang="en-US" altLang="en-US" sz="2400" b="1" i="1" dirty="0">
                <a:solidFill>
                  <a:srgbClr val="7030A0"/>
                </a:solidFill>
                <a:sym typeface="Symbol" panose="05050102010706020507" pitchFamily="18" charset="2"/>
              </a:rPr>
              <a:t>cost </a:t>
            </a:r>
            <a:r>
              <a:rPr lang="en-US" altLang="en-US" sz="2400" b="1" dirty="0">
                <a:solidFill>
                  <a:srgbClr val="7030A0"/>
                </a:solidFill>
                <a:sym typeface="Symbol" panose="05050102010706020507" pitchFamily="18" charset="2"/>
              </a:rPr>
              <a:t>&lt; </a:t>
            </a:r>
            <a:r>
              <a:rPr lang="en-US" altLang="en-US" sz="2400" b="1" i="1" dirty="0" err="1">
                <a:solidFill>
                  <a:srgbClr val="7030A0"/>
                </a:solidFill>
                <a:sym typeface="Symbol" panose="05050102010706020507" pitchFamily="18" charset="2"/>
              </a:rPr>
              <a:t>bestplan</a:t>
            </a:r>
            <a:r>
              <a:rPr lang="en-US" altLang="en-US" sz="2400" b="1" dirty="0">
                <a:solidFill>
                  <a:srgbClr val="7030A0"/>
                </a:solidFill>
                <a:sym typeface="Symbol" panose="05050102010706020507" pitchFamily="18" charset="2"/>
              </a:rPr>
              <a:t>[</a:t>
            </a:r>
            <a:r>
              <a:rPr lang="en-US" altLang="en-US" sz="2400" b="1" i="1" dirty="0">
                <a:solidFill>
                  <a:srgbClr val="7030A0"/>
                </a:solidFill>
                <a:sym typeface="Symbol" panose="05050102010706020507" pitchFamily="18" charset="2"/>
              </a:rPr>
              <a:t>S</a:t>
            </a:r>
            <a:r>
              <a:rPr lang="en-US" altLang="en-US" sz="2400" b="1" dirty="0">
                <a:solidFill>
                  <a:srgbClr val="7030A0"/>
                </a:solidFill>
                <a:sym typeface="Symbol" panose="05050102010706020507" pitchFamily="18" charset="2"/>
              </a:rPr>
              <a:t>].</a:t>
            </a:r>
            <a:r>
              <a:rPr lang="en-US" altLang="en-US" sz="2400" b="1" i="1" dirty="0">
                <a:solidFill>
                  <a:srgbClr val="7030A0"/>
                </a:solidFill>
                <a:sym typeface="Symbol" panose="05050102010706020507" pitchFamily="18" charset="2"/>
              </a:rPr>
              <a:t>cost </a:t>
            </a:r>
            <a:r>
              <a:rPr lang="en-US" altLang="en-US" sz="2400" b="1" dirty="0">
                <a:solidFill>
                  <a:srgbClr val="7030A0"/>
                </a:solidFill>
                <a:sym typeface="Symbol" panose="05050102010706020507" pitchFamily="18" charset="2"/>
              </a:rPr>
              <a:t/>
            </a:r>
            <a:br>
              <a:rPr lang="en-US" altLang="en-US" sz="2400" b="1" dirty="0">
                <a:solidFill>
                  <a:srgbClr val="7030A0"/>
                </a:solidFill>
                <a:sym typeface="Symbol" panose="05050102010706020507" pitchFamily="18" charset="2"/>
              </a:rPr>
            </a:br>
            <a:r>
              <a:rPr lang="en-US" altLang="en-US" sz="2400" b="1" dirty="0">
                <a:solidFill>
                  <a:srgbClr val="7030A0"/>
                </a:solidFill>
                <a:sym typeface="Symbol" panose="05050102010706020507" pitchFamily="18" charset="2"/>
              </a:rPr>
              <a:t> 		</a:t>
            </a:r>
            <a:r>
              <a:rPr lang="en-US" altLang="en-US" sz="2400" b="1" i="1" dirty="0" err="1">
                <a:solidFill>
                  <a:srgbClr val="7030A0"/>
                </a:solidFill>
                <a:sym typeface="Symbol" panose="05050102010706020507" pitchFamily="18" charset="2"/>
              </a:rPr>
              <a:t>bestplan</a:t>
            </a:r>
            <a:r>
              <a:rPr lang="en-US" altLang="en-US" sz="2400" b="1" dirty="0">
                <a:solidFill>
                  <a:srgbClr val="7030A0"/>
                </a:solidFill>
                <a:sym typeface="Symbol" panose="05050102010706020507" pitchFamily="18" charset="2"/>
              </a:rPr>
              <a:t>[</a:t>
            </a:r>
            <a:r>
              <a:rPr lang="en-US" altLang="en-US" sz="2400" b="1" i="1" dirty="0">
                <a:solidFill>
                  <a:srgbClr val="7030A0"/>
                </a:solidFill>
                <a:sym typeface="Symbol" panose="05050102010706020507" pitchFamily="18" charset="2"/>
              </a:rPr>
              <a:t>S</a:t>
            </a:r>
            <a:r>
              <a:rPr lang="en-US" altLang="en-US" sz="2400" b="1" dirty="0">
                <a:solidFill>
                  <a:srgbClr val="7030A0"/>
                </a:solidFill>
                <a:sym typeface="Symbol" panose="05050102010706020507" pitchFamily="18" charset="2"/>
              </a:rPr>
              <a:t>].</a:t>
            </a:r>
            <a:r>
              <a:rPr lang="en-US" altLang="en-US" sz="2400" b="1" i="1" dirty="0">
                <a:solidFill>
                  <a:srgbClr val="7030A0"/>
                </a:solidFill>
                <a:sym typeface="Symbol" panose="05050102010706020507" pitchFamily="18" charset="2"/>
              </a:rPr>
              <a:t>cost </a:t>
            </a:r>
            <a:r>
              <a:rPr lang="en-US" altLang="en-US" sz="2400" b="1" dirty="0">
                <a:solidFill>
                  <a:srgbClr val="7030A0"/>
                </a:solidFill>
                <a:sym typeface="Symbol" panose="05050102010706020507" pitchFamily="18" charset="2"/>
              </a:rPr>
              <a:t>= cost</a:t>
            </a:r>
            <a:br>
              <a:rPr lang="en-US" altLang="en-US" sz="2400" b="1" dirty="0">
                <a:solidFill>
                  <a:srgbClr val="7030A0"/>
                </a:solidFill>
                <a:sym typeface="Symbol" panose="05050102010706020507" pitchFamily="18" charset="2"/>
              </a:rPr>
            </a:br>
            <a:r>
              <a:rPr lang="en-US" altLang="en-US" sz="2400" b="1" dirty="0">
                <a:solidFill>
                  <a:srgbClr val="7030A0"/>
                </a:solidFill>
                <a:sym typeface="Symbol" panose="05050102010706020507" pitchFamily="18" charset="2"/>
              </a:rPr>
              <a:t>		</a:t>
            </a:r>
            <a:r>
              <a:rPr lang="en-US" altLang="en-US" sz="2400" b="1" i="1" dirty="0" err="1">
                <a:solidFill>
                  <a:srgbClr val="7030A0"/>
                </a:solidFill>
                <a:sym typeface="Symbol" panose="05050102010706020507" pitchFamily="18" charset="2"/>
              </a:rPr>
              <a:t>bestplan</a:t>
            </a:r>
            <a:r>
              <a:rPr lang="en-US" altLang="en-US" sz="2400" b="1" dirty="0">
                <a:solidFill>
                  <a:srgbClr val="7030A0"/>
                </a:solidFill>
                <a:sym typeface="Symbol" panose="05050102010706020507" pitchFamily="18" charset="2"/>
              </a:rPr>
              <a:t>[</a:t>
            </a:r>
            <a:r>
              <a:rPr lang="en-US" altLang="en-US" sz="2400" b="1" i="1" dirty="0">
                <a:solidFill>
                  <a:srgbClr val="7030A0"/>
                </a:solidFill>
                <a:sym typeface="Symbol" panose="05050102010706020507" pitchFamily="18" charset="2"/>
              </a:rPr>
              <a:t>S</a:t>
            </a:r>
            <a:r>
              <a:rPr lang="en-US" altLang="en-US" sz="2400" b="1" dirty="0">
                <a:solidFill>
                  <a:srgbClr val="7030A0"/>
                </a:solidFill>
                <a:sym typeface="Symbol" panose="05050102010706020507" pitchFamily="18" charset="2"/>
              </a:rPr>
              <a:t>].</a:t>
            </a:r>
            <a:r>
              <a:rPr lang="en-US" altLang="en-US" sz="2400" b="1" i="1" dirty="0">
                <a:solidFill>
                  <a:srgbClr val="7030A0"/>
                </a:solidFill>
                <a:sym typeface="Symbol" panose="05050102010706020507" pitchFamily="18" charset="2"/>
              </a:rPr>
              <a:t>plan </a:t>
            </a:r>
            <a:r>
              <a:rPr lang="en-US" altLang="en-US" sz="2400" b="1" dirty="0">
                <a:solidFill>
                  <a:srgbClr val="7030A0"/>
                </a:solidFill>
                <a:sym typeface="Symbol" panose="05050102010706020507" pitchFamily="18" charset="2"/>
              </a:rPr>
              <a:t>= “execute </a:t>
            </a:r>
            <a:r>
              <a:rPr lang="en-US" altLang="en-US" sz="2400" b="1" i="1" dirty="0">
                <a:solidFill>
                  <a:srgbClr val="7030A0"/>
                </a:solidFill>
                <a:sym typeface="Symbol" panose="05050102010706020507" pitchFamily="18" charset="2"/>
              </a:rPr>
              <a:t>P</a:t>
            </a:r>
            <a:r>
              <a:rPr lang="en-US" altLang="en-US" sz="2400" b="1" dirty="0">
                <a:solidFill>
                  <a:srgbClr val="7030A0"/>
                </a:solidFill>
                <a:sym typeface="Symbol" panose="05050102010706020507" pitchFamily="18" charset="2"/>
              </a:rPr>
              <a:t>1.</a:t>
            </a:r>
            <a:r>
              <a:rPr lang="en-US" altLang="en-US" sz="2400" b="1" i="1" dirty="0">
                <a:solidFill>
                  <a:srgbClr val="7030A0"/>
                </a:solidFill>
                <a:sym typeface="Symbol" panose="05050102010706020507" pitchFamily="18" charset="2"/>
              </a:rPr>
              <a:t>plan</a:t>
            </a:r>
            <a:r>
              <a:rPr lang="en-US" altLang="en-US" sz="2400" b="1" dirty="0">
                <a:solidFill>
                  <a:srgbClr val="7030A0"/>
                </a:solidFill>
                <a:sym typeface="Symbol" panose="05050102010706020507" pitchFamily="18" charset="2"/>
              </a:rPr>
              <a:t>; execute </a:t>
            </a:r>
            <a:r>
              <a:rPr lang="en-US" altLang="en-US" sz="2400" b="1" i="1" dirty="0">
                <a:solidFill>
                  <a:srgbClr val="7030A0"/>
                </a:solidFill>
                <a:sym typeface="Symbol" panose="05050102010706020507" pitchFamily="18" charset="2"/>
              </a:rPr>
              <a:t>P</a:t>
            </a:r>
            <a:r>
              <a:rPr lang="en-US" altLang="en-US" sz="2400" b="1" dirty="0">
                <a:solidFill>
                  <a:srgbClr val="7030A0"/>
                </a:solidFill>
                <a:sym typeface="Symbol" panose="05050102010706020507" pitchFamily="18" charset="2"/>
              </a:rPr>
              <a:t>2.</a:t>
            </a:r>
            <a:r>
              <a:rPr lang="en-US" altLang="en-US" sz="2400" b="1" i="1" dirty="0">
                <a:solidFill>
                  <a:srgbClr val="7030A0"/>
                </a:solidFill>
                <a:sym typeface="Symbol" panose="05050102010706020507" pitchFamily="18" charset="2"/>
              </a:rPr>
              <a:t>plan</a:t>
            </a:r>
            <a:r>
              <a:rPr lang="en-US" altLang="en-US" sz="2400" b="1" dirty="0">
                <a:solidFill>
                  <a:srgbClr val="7030A0"/>
                </a:solidFill>
                <a:sym typeface="Symbol" panose="05050102010706020507" pitchFamily="18" charset="2"/>
              </a:rPr>
              <a:t>;</a:t>
            </a:r>
            <a:br>
              <a:rPr lang="en-US" altLang="en-US" sz="2400" b="1" dirty="0">
                <a:solidFill>
                  <a:srgbClr val="7030A0"/>
                </a:solidFill>
                <a:sym typeface="Symbol" panose="05050102010706020507" pitchFamily="18" charset="2"/>
              </a:rPr>
            </a:br>
            <a:r>
              <a:rPr lang="en-US" altLang="en-US" sz="2400" b="1" dirty="0">
                <a:solidFill>
                  <a:srgbClr val="7030A0"/>
                </a:solidFill>
                <a:sym typeface="Symbol" panose="05050102010706020507" pitchFamily="18" charset="2"/>
              </a:rPr>
              <a:t>				     join results of </a:t>
            </a:r>
            <a:r>
              <a:rPr lang="en-US" altLang="en-US" sz="2400" b="1" i="1" dirty="0">
                <a:solidFill>
                  <a:srgbClr val="7030A0"/>
                </a:solidFill>
                <a:sym typeface="Symbol" panose="05050102010706020507" pitchFamily="18" charset="2"/>
              </a:rPr>
              <a:t>P</a:t>
            </a:r>
            <a:r>
              <a:rPr lang="en-US" altLang="en-US" sz="2400" b="1" dirty="0">
                <a:solidFill>
                  <a:srgbClr val="7030A0"/>
                </a:solidFill>
                <a:sym typeface="Symbol" panose="05050102010706020507" pitchFamily="18" charset="2"/>
              </a:rPr>
              <a:t>1 and </a:t>
            </a:r>
            <a:r>
              <a:rPr lang="en-US" altLang="en-US" sz="2400" b="1" i="1" dirty="0">
                <a:solidFill>
                  <a:srgbClr val="7030A0"/>
                </a:solidFill>
                <a:sym typeface="Symbol" panose="05050102010706020507" pitchFamily="18" charset="2"/>
              </a:rPr>
              <a:t>P</a:t>
            </a:r>
            <a:r>
              <a:rPr lang="en-US" altLang="en-US" sz="2400" b="1" dirty="0">
                <a:solidFill>
                  <a:srgbClr val="7030A0"/>
                </a:solidFill>
                <a:sym typeface="Symbol" panose="05050102010706020507" pitchFamily="18" charset="2"/>
              </a:rPr>
              <a:t>2 using </a:t>
            </a:r>
            <a:r>
              <a:rPr lang="en-US" altLang="en-US" sz="2400" b="1" i="1" dirty="0">
                <a:solidFill>
                  <a:srgbClr val="7030A0"/>
                </a:solidFill>
                <a:sym typeface="Symbol" panose="05050102010706020507" pitchFamily="18" charset="2"/>
              </a:rPr>
              <a:t>A</a:t>
            </a:r>
            <a:r>
              <a:rPr lang="en-US" altLang="en-US" sz="2400" b="1" dirty="0">
                <a:solidFill>
                  <a:srgbClr val="7030A0"/>
                </a:solidFill>
                <a:sym typeface="Symbol" panose="05050102010706020507" pitchFamily="18" charset="2"/>
              </a:rPr>
              <a:t>”</a:t>
            </a:r>
            <a:br>
              <a:rPr lang="en-US" altLang="en-US" sz="2400" b="1" dirty="0">
                <a:solidFill>
                  <a:srgbClr val="7030A0"/>
                </a:solidFill>
                <a:sym typeface="Symbol" panose="05050102010706020507" pitchFamily="18" charset="2"/>
              </a:rPr>
            </a:br>
            <a:r>
              <a:rPr lang="en-US" altLang="en-US" sz="2100" b="1" dirty="0">
                <a:sym typeface="Symbol" panose="05050102010706020507" pitchFamily="18" charset="2"/>
              </a:rPr>
              <a:t>return</a:t>
            </a:r>
            <a:r>
              <a:rPr lang="en-US" altLang="en-US" sz="2100" dirty="0">
                <a:sym typeface="Symbol" panose="05050102010706020507" pitchFamily="18" charset="2"/>
              </a:rPr>
              <a:t> </a:t>
            </a:r>
            <a:r>
              <a:rPr lang="en-US" altLang="en-US" sz="2100" i="1" dirty="0" err="1">
                <a:sym typeface="Symbol" panose="05050102010706020507" pitchFamily="18" charset="2"/>
              </a:rPr>
              <a:t>bestplan</a:t>
            </a:r>
            <a:r>
              <a:rPr lang="en-US" altLang="en-US" sz="2100" dirty="0">
                <a:sym typeface="Symbol" panose="05050102010706020507" pitchFamily="18" charset="2"/>
              </a:rPr>
              <a:t>[</a:t>
            </a:r>
            <a:r>
              <a:rPr lang="en-US" altLang="en-US" sz="2100" i="1" dirty="0">
                <a:sym typeface="Symbol" panose="05050102010706020507" pitchFamily="18" charset="2"/>
              </a:rPr>
              <a:t>S</a:t>
            </a:r>
            <a:r>
              <a:rPr lang="en-US" altLang="en-US" sz="2100" dirty="0">
                <a:sym typeface="Symbol" panose="05050102010706020507" pitchFamily="18" charset="2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094859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638464" y="0"/>
            <a:ext cx="11204491" cy="1169383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Cost based Optimization: Join ordering algorithm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2" t="21428" r="618" b="21979"/>
          <a:stretch>
            <a:fillRect/>
          </a:stretch>
        </p:blipFill>
        <p:spPr bwMode="auto">
          <a:xfrm>
            <a:off x="1408075" y="1057736"/>
            <a:ext cx="9948105" cy="4266432"/>
          </a:xfrm>
          <a:prstGeom prst="rect">
            <a:avLst/>
          </a:prstGeom>
          <a:noFill/>
          <a:ln w="38100" cmpd="dbl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Left Brace 2"/>
          <p:cNvSpPr/>
          <p:nvPr/>
        </p:nvSpPr>
        <p:spPr>
          <a:xfrm rot="16200000">
            <a:off x="2903499" y="3491325"/>
            <a:ext cx="813163" cy="4195891"/>
          </a:xfrm>
          <a:prstGeom prst="leftBrace">
            <a:avLst>
              <a:gd name="adj1" fmla="val 8333"/>
              <a:gd name="adj2" fmla="val 49892"/>
            </a:avLst>
          </a:prstGeom>
          <a:ln w="349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12135" y="6035738"/>
            <a:ext cx="4444085" cy="692331"/>
          </a:xfrm>
          <a:prstGeom prst="rect">
            <a:avLst/>
          </a:prstGeom>
          <a:noFill/>
          <a:ln w="25400"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7030A0"/>
                </a:solidFill>
              </a:rPr>
              <a:t>Preferred by most query optimizers</a:t>
            </a:r>
            <a:endParaRPr lang="en-US" sz="2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755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785949" y="290707"/>
            <a:ext cx="11057006" cy="712183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Heuristic Based Optimization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/>
        </p:nvSpPr>
        <p:spPr bwMode="auto">
          <a:xfrm>
            <a:off x="918685" y="1566351"/>
            <a:ext cx="11057006" cy="4991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charset="2"/>
              <a:buChar char="n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Monotype Sorts" charset="2"/>
              <a:buChar char="l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58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  <a:buFont typeface="Webdings" panose="05030102010509060703" pitchFamily="18" charset="2"/>
              <a:buChar char="4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7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hlink"/>
              </a:buClr>
              <a:buChar char="–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716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75000"/>
              <a:buChar char="»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altLang="en-US" sz="2800" dirty="0"/>
              <a:t>Cost-based optimization is expensive, even with dynamic programming</a:t>
            </a:r>
            <a:r>
              <a:rPr lang="en-US" altLang="en-US" sz="2800" dirty="0" smtClean="0"/>
              <a:t>.</a:t>
            </a:r>
          </a:p>
          <a:p>
            <a:pPr>
              <a:spcAft>
                <a:spcPts val="1200"/>
              </a:spcAft>
            </a:pPr>
            <a:r>
              <a:rPr lang="en-US" altLang="en-US" sz="2800" dirty="0"/>
              <a:t>but worthwhile for </a:t>
            </a:r>
            <a:r>
              <a:rPr lang="en-US" altLang="en-US" sz="2800" dirty="0" smtClean="0"/>
              <a:t>frequently used queries </a:t>
            </a:r>
            <a:r>
              <a:rPr lang="en-US" altLang="en-US" sz="2800" dirty="0"/>
              <a:t>on large datasets </a:t>
            </a:r>
          </a:p>
          <a:p>
            <a:pPr>
              <a:spcAft>
                <a:spcPts val="1200"/>
              </a:spcAft>
            </a:pPr>
            <a:r>
              <a:rPr lang="en-US" altLang="en-US" sz="2800" dirty="0"/>
              <a:t>Systems may use </a:t>
            </a:r>
            <a:r>
              <a:rPr lang="en-US" altLang="en-US" sz="2800" i="1" dirty="0"/>
              <a:t>heuristics </a:t>
            </a:r>
            <a:r>
              <a:rPr lang="en-US" altLang="en-US" sz="2800" dirty="0"/>
              <a:t>to reduce the number of choices that must be made in a cost-based fashion.</a:t>
            </a:r>
          </a:p>
          <a:p>
            <a:pPr>
              <a:spcAft>
                <a:spcPts val="1200"/>
              </a:spcAft>
            </a:pPr>
            <a:r>
              <a:rPr lang="en-US" altLang="en-US" sz="2800" dirty="0"/>
              <a:t>Heuristic optimization transforms the query-tree by using a set of rules that typically (but not in all cases) improve execution performance</a:t>
            </a:r>
            <a:r>
              <a:rPr lang="en-US" altLang="en-US" sz="2800" dirty="0" smtClean="0"/>
              <a:t>: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508742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667962" y="290707"/>
            <a:ext cx="11292980" cy="712183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Heuristic Based Optimization (Refer your Textbook)</a:t>
            </a:r>
            <a:endParaRPr lang="en-US" sz="3600" dirty="0"/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>
          <a:xfrm>
            <a:off x="785949" y="1462548"/>
            <a:ext cx="11057006" cy="48792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0" indent="-381000">
              <a:lnSpc>
                <a:spcPct val="80000"/>
              </a:lnSpc>
              <a:spcAft>
                <a:spcPts val="600"/>
              </a:spcAft>
              <a:buFont typeface="Wingdings" panose="05000000000000000000" pitchFamily="2" charset="2"/>
              <a:buAutoNum type="arabicPeriod"/>
            </a:pPr>
            <a:r>
              <a:rPr lang="en-US" altLang="en-US" sz="2400" dirty="0" smtClean="0"/>
              <a:t>Break up any select operations with conjunctive conditions into a cascade of select operations. 	</a:t>
            </a:r>
          </a:p>
          <a:p>
            <a:pPr marL="381000" indent="-381000">
              <a:lnSpc>
                <a:spcPct val="80000"/>
              </a:lnSpc>
              <a:spcAft>
                <a:spcPts val="600"/>
              </a:spcAft>
              <a:buFont typeface="Wingdings" panose="05000000000000000000" pitchFamily="2" charset="2"/>
              <a:buAutoNum type="arabicPeriod"/>
            </a:pPr>
            <a:r>
              <a:rPr lang="en-US" altLang="en-US" sz="2400" dirty="0" smtClean="0"/>
              <a:t>Move each select operation as far down the query tree as is permitted by the attributes involved in the select condition. </a:t>
            </a:r>
          </a:p>
          <a:p>
            <a:pPr marL="381000" indent="-381000">
              <a:lnSpc>
                <a:spcPct val="80000"/>
              </a:lnSpc>
              <a:spcAft>
                <a:spcPts val="600"/>
              </a:spcAft>
              <a:buFont typeface="Wingdings" panose="05000000000000000000" pitchFamily="2" charset="2"/>
              <a:buAutoNum type="arabicPeriod"/>
            </a:pPr>
            <a:r>
              <a:rPr lang="en-US" altLang="en-US" sz="2400" dirty="0" smtClean="0"/>
              <a:t>Rearrange the leaf nodes of the tree so that the leaf node relations with the most restrictive select operations are executed first in the query tree representation. </a:t>
            </a:r>
          </a:p>
          <a:p>
            <a:pPr marL="381000" indent="-381000">
              <a:lnSpc>
                <a:spcPct val="80000"/>
              </a:lnSpc>
              <a:spcAft>
                <a:spcPts val="600"/>
              </a:spcAft>
              <a:buFont typeface="Wingdings" panose="05000000000000000000" pitchFamily="2" charset="2"/>
              <a:buAutoNum type="arabicPeriod"/>
            </a:pPr>
            <a:r>
              <a:rPr lang="en-US" altLang="en-US" sz="2400" dirty="0" smtClean="0"/>
              <a:t>Combine a Cartesian product operation with a subsequent select operation in the tree into a join operation. </a:t>
            </a:r>
          </a:p>
          <a:p>
            <a:pPr marL="381000" indent="-381000">
              <a:lnSpc>
                <a:spcPct val="80000"/>
              </a:lnSpc>
              <a:spcAft>
                <a:spcPts val="600"/>
              </a:spcAft>
              <a:buFont typeface="Wingdings" panose="05000000000000000000" pitchFamily="2" charset="2"/>
              <a:buAutoNum type="arabicPeriod"/>
            </a:pPr>
            <a:r>
              <a:rPr lang="en-US" altLang="en-US" sz="2400" dirty="0" smtClean="0"/>
              <a:t>Break down and move lists of projection attributes down the tree as far as possible by creating new project operations as needed. 	</a:t>
            </a:r>
          </a:p>
          <a:p>
            <a:pPr marL="381000" indent="-381000">
              <a:lnSpc>
                <a:spcPct val="80000"/>
              </a:lnSpc>
              <a:spcAft>
                <a:spcPts val="600"/>
              </a:spcAft>
              <a:buFont typeface="Wingdings" panose="05000000000000000000" pitchFamily="2" charset="2"/>
              <a:buAutoNum type="arabicPeriod"/>
            </a:pPr>
            <a:r>
              <a:rPr lang="en-US" altLang="en-US" sz="2400" dirty="0" smtClean="0"/>
              <a:t>Identify subtrees that represent groups of operations that can be executed by a single algorithm. </a:t>
            </a:r>
          </a:p>
        </p:txBody>
      </p:sp>
    </p:spTree>
    <p:extLst>
      <p:ext uri="{BB962C8B-B14F-4D97-AF65-F5344CB8AC3E}">
        <p14:creationId xmlns:p14="http://schemas.microsoft.com/office/powerpoint/2010/main" val="2494449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2462"/>
            <a:ext cx="10515600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Query Optimization: Introduction</a:t>
            </a:r>
            <a:endParaRPr lang="en-US" sz="4200" dirty="0"/>
          </a:p>
        </p:txBody>
      </p:sp>
      <p:sp>
        <p:nvSpPr>
          <p:cNvPr id="5" name="Rectangle 4"/>
          <p:cNvSpPr>
            <a:spLocks noGrp="1" noChangeArrowheads="1"/>
          </p:cNvSpPr>
          <p:nvPr/>
        </p:nvSpPr>
        <p:spPr bwMode="auto">
          <a:xfrm>
            <a:off x="838200" y="902369"/>
            <a:ext cx="9790226" cy="1191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charset="2"/>
              <a:buChar char="n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Monotype Sorts" charset="2"/>
              <a:buChar char="l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58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  <a:buFont typeface="Webdings" panose="05030102010509060703" pitchFamily="18" charset="2"/>
              <a:buChar char="4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7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hlink"/>
              </a:buClr>
              <a:buChar char="–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716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75000"/>
              <a:buChar char="»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600" dirty="0"/>
              <a:t>Alternative ways of evaluating a given query</a:t>
            </a:r>
          </a:p>
          <a:p>
            <a:pPr lvl="1"/>
            <a:r>
              <a:rPr lang="en-US" altLang="en-US" sz="2600" dirty="0"/>
              <a:t>Equivalent expressions</a:t>
            </a:r>
          </a:p>
          <a:p>
            <a:pPr lvl="1"/>
            <a:r>
              <a:rPr lang="en-US" altLang="en-US" sz="2600" dirty="0"/>
              <a:t>Different algorithms for each operation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65" t="20247" r="16487" b="40082"/>
          <a:stretch>
            <a:fillRect/>
          </a:stretch>
        </p:blipFill>
        <p:spPr bwMode="auto">
          <a:xfrm>
            <a:off x="838200" y="2815046"/>
            <a:ext cx="9626291" cy="3847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ounded Rectangle 1"/>
          <p:cNvSpPr/>
          <p:nvPr/>
        </p:nvSpPr>
        <p:spPr>
          <a:xfrm>
            <a:off x="8242663" y="1502229"/>
            <a:ext cx="3710994" cy="176348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Which execution plan is most likely to be more efficient?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--- Your best intuition</a:t>
            </a:r>
          </a:p>
        </p:txBody>
      </p:sp>
    </p:spTree>
    <p:extLst>
      <p:ext uri="{BB962C8B-B14F-4D97-AF65-F5344CB8AC3E}">
        <p14:creationId xmlns:p14="http://schemas.microsoft.com/office/powerpoint/2010/main" val="319771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1188719" y="133954"/>
            <a:ext cx="10328085" cy="51919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Heuristic Based Optimization Example</a:t>
            </a:r>
            <a:endParaRPr lang="en-US" sz="3600" dirty="0"/>
          </a:p>
        </p:txBody>
      </p:sp>
      <p:sp>
        <p:nvSpPr>
          <p:cNvPr id="6" name="Rectangle 7"/>
          <p:cNvSpPr txBox="1">
            <a:spLocks noChangeArrowheads="1"/>
          </p:cNvSpPr>
          <p:nvPr/>
        </p:nvSpPr>
        <p:spPr>
          <a:xfrm>
            <a:off x="1036547" y="820010"/>
            <a:ext cx="10171384" cy="173906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Wingdings" panose="05000000000000000000" pitchFamily="2" charset="2"/>
              <a:buNone/>
            </a:pPr>
            <a:r>
              <a:rPr lang="en-US" altLang="en-US" sz="2200" dirty="0"/>
              <a:t>	</a:t>
            </a:r>
            <a:r>
              <a:rPr lang="en-US" altLang="en-US" sz="2200" dirty="0" smtClean="0"/>
              <a:t> 	</a:t>
            </a:r>
            <a:r>
              <a:rPr lang="en-US" altLang="en-US" sz="2200" b="1" dirty="0" smtClean="0">
                <a:solidFill>
                  <a:srgbClr val="7030A0"/>
                </a:solidFill>
              </a:rPr>
              <a:t>SELECT</a:t>
            </a:r>
            <a:r>
              <a:rPr lang="en-US" altLang="en-US" sz="2200" dirty="0" smtClean="0"/>
              <a:t> 	             LNAME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2200" dirty="0" smtClean="0"/>
              <a:t>		</a:t>
            </a:r>
            <a:r>
              <a:rPr lang="en-US" altLang="en-US" sz="2200" b="1" dirty="0" smtClean="0">
                <a:solidFill>
                  <a:srgbClr val="7030A0"/>
                </a:solidFill>
              </a:rPr>
              <a:t>FROM</a:t>
            </a:r>
            <a:r>
              <a:rPr lang="en-US" altLang="en-US" sz="2200" dirty="0" smtClean="0"/>
              <a:t> 	  	EMPLOYEE, WORKS_ON, PROJECT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2200" dirty="0" smtClean="0"/>
              <a:t>		</a:t>
            </a:r>
            <a:r>
              <a:rPr lang="en-US" altLang="en-US" sz="2200" b="1" dirty="0" smtClean="0">
                <a:solidFill>
                  <a:srgbClr val="7030A0"/>
                </a:solidFill>
              </a:rPr>
              <a:t>WHERE  </a:t>
            </a:r>
            <a:r>
              <a:rPr lang="en-US" altLang="en-US" sz="2200" dirty="0" smtClean="0"/>
              <a:t>	PNAME = ‘AQUARIUS’ AND 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2200" dirty="0" smtClean="0"/>
              <a:t> 				PNMUBER=PNO AND ESSN=SSN 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2200" dirty="0" smtClean="0"/>
              <a:t>				AND BDATE &gt; ‘1957-12-31’;</a:t>
            </a:r>
          </a:p>
        </p:txBody>
      </p:sp>
      <p:sp>
        <p:nvSpPr>
          <p:cNvPr id="2" name="Oval 1"/>
          <p:cNvSpPr/>
          <p:nvPr/>
        </p:nvSpPr>
        <p:spPr>
          <a:xfrm>
            <a:off x="1036547" y="5980086"/>
            <a:ext cx="2390502" cy="548640"/>
          </a:xfrm>
          <a:prstGeom prst="ellipse">
            <a:avLst/>
          </a:prstGeom>
          <a:noFill/>
          <a:ln w="25400">
            <a:solidFill>
              <a:srgbClr val="00206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EMPLOYEE</a:t>
            </a:r>
            <a:endParaRPr lang="en-US" sz="2400" b="1" dirty="0"/>
          </a:p>
        </p:txBody>
      </p:sp>
      <p:sp>
        <p:nvSpPr>
          <p:cNvPr id="7" name="Oval 6"/>
          <p:cNvSpPr/>
          <p:nvPr/>
        </p:nvSpPr>
        <p:spPr>
          <a:xfrm>
            <a:off x="4342050" y="5964020"/>
            <a:ext cx="2673606" cy="548640"/>
          </a:xfrm>
          <a:prstGeom prst="ellipse">
            <a:avLst/>
          </a:prstGeom>
          <a:noFill/>
          <a:ln w="25400">
            <a:solidFill>
              <a:srgbClr val="00206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WORKS_ON</a:t>
            </a:r>
            <a:endParaRPr lang="en-US" sz="2400" b="1" dirty="0"/>
          </a:p>
        </p:txBody>
      </p:sp>
      <p:sp>
        <p:nvSpPr>
          <p:cNvPr id="8" name="Oval 7"/>
          <p:cNvSpPr/>
          <p:nvPr/>
        </p:nvSpPr>
        <p:spPr>
          <a:xfrm>
            <a:off x="8214838" y="5259635"/>
            <a:ext cx="2390502" cy="548640"/>
          </a:xfrm>
          <a:prstGeom prst="ellipse">
            <a:avLst/>
          </a:prstGeom>
          <a:noFill/>
          <a:ln w="25400">
            <a:solidFill>
              <a:srgbClr val="00206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PROJECT</a:t>
            </a:r>
            <a:endParaRPr lang="en-US" sz="2400" b="1" dirty="0"/>
          </a:p>
        </p:txBody>
      </p:sp>
      <p:sp>
        <p:nvSpPr>
          <p:cNvPr id="3" name="Multiply 2"/>
          <p:cNvSpPr/>
          <p:nvPr/>
        </p:nvSpPr>
        <p:spPr>
          <a:xfrm>
            <a:off x="3584704" y="4957430"/>
            <a:ext cx="621388" cy="599089"/>
          </a:xfrm>
          <a:prstGeom prst="mathMultiply">
            <a:avLst>
              <a:gd name="adj1" fmla="val 7731"/>
            </a:avLst>
          </a:prstGeom>
          <a:solidFill>
            <a:srgbClr val="7030A0"/>
          </a:solidFill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endCxn id="7" idx="0"/>
          </p:cNvCxnSpPr>
          <p:nvPr/>
        </p:nvCxnSpPr>
        <p:spPr>
          <a:xfrm>
            <a:off x="4206092" y="5282199"/>
            <a:ext cx="1472761" cy="681821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endCxn id="2" idx="0"/>
          </p:cNvCxnSpPr>
          <p:nvPr/>
        </p:nvCxnSpPr>
        <p:spPr>
          <a:xfrm flipH="1">
            <a:off x="2231798" y="5282199"/>
            <a:ext cx="1331209" cy="697887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Multiply 14"/>
          <p:cNvSpPr/>
          <p:nvPr/>
        </p:nvSpPr>
        <p:spPr>
          <a:xfrm>
            <a:off x="5811545" y="4137387"/>
            <a:ext cx="621388" cy="599089"/>
          </a:xfrm>
          <a:prstGeom prst="mathMultiply">
            <a:avLst>
              <a:gd name="adj1" fmla="val 7731"/>
            </a:avLst>
          </a:prstGeom>
          <a:solidFill>
            <a:srgbClr val="7030A0"/>
          </a:solidFill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4227790" y="4436931"/>
            <a:ext cx="1583755" cy="645571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8" idx="0"/>
          </p:cNvCxnSpPr>
          <p:nvPr/>
        </p:nvCxnSpPr>
        <p:spPr>
          <a:xfrm flipH="1" flipV="1">
            <a:off x="6432933" y="4436931"/>
            <a:ext cx="2977156" cy="822704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772997" y="3338581"/>
            <a:ext cx="10698481" cy="42899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en-US" sz="3200" dirty="0" smtClean="0">
                <a:sym typeface="Symbol" panose="05050102010706020507" pitchFamily="18" charset="2"/>
              </a:rPr>
              <a:t></a:t>
            </a:r>
            <a:r>
              <a:rPr lang="en-US" altLang="en-US" sz="3200" baseline="-25000" dirty="0" err="1" smtClean="0">
                <a:sym typeface="Symbol" panose="05050102010706020507" pitchFamily="18" charset="2"/>
              </a:rPr>
              <a:t>Pname</a:t>
            </a:r>
            <a:r>
              <a:rPr lang="en-US" altLang="en-US" sz="3200" baseline="-25000" dirty="0" smtClean="0">
                <a:sym typeface="Symbol" panose="05050102010706020507" pitchFamily="18" charset="2"/>
              </a:rPr>
              <a:t> </a:t>
            </a:r>
            <a:r>
              <a:rPr lang="en-US" altLang="en-US" sz="3200" baseline="-25000" dirty="0">
                <a:sym typeface="Symbol" panose="05050102010706020507" pitchFamily="18" charset="2"/>
              </a:rPr>
              <a:t>= </a:t>
            </a:r>
            <a:r>
              <a:rPr lang="en-US" altLang="en-US" sz="3200" baseline="-25000" dirty="0" smtClean="0">
                <a:sym typeface="Symbol" panose="05050102010706020507" pitchFamily="18" charset="2"/>
              </a:rPr>
              <a:t>“</a:t>
            </a:r>
            <a:r>
              <a:rPr lang="en-US" altLang="en-US" sz="3200" baseline="-25000" dirty="0" err="1" smtClean="0">
                <a:sym typeface="Symbol" panose="05050102010706020507" pitchFamily="18" charset="2"/>
              </a:rPr>
              <a:t>Aquaris</a:t>
            </a:r>
            <a:r>
              <a:rPr lang="en-US" altLang="en-US" sz="3200" baseline="-25000" dirty="0" smtClean="0">
                <a:sym typeface="Symbol" panose="05050102010706020507" pitchFamily="18" charset="2"/>
              </a:rPr>
              <a:t>” And </a:t>
            </a:r>
            <a:r>
              <a:rPr lang="en-US" altLang="en-US" sz="3200" baseline="-25000" dirty="0" err="1" smtClean="0">
                <a:sym typeface="Symbol" panose="05050102010706020507" pitchFamily="18" charset="2"/>
              </a:rPr>
              <a:t>Pnumber</a:t>
            </a:r>
            <a:r>
              <a:rPr lang="en-US" altLang="en-US" sz="3200" baseline="-25000" dirty="0" smtClean="0">
                <a:sym typeface="Symbol" panose="05050102010706020507" pitchFamily="18" charset="2"/>
              </a:rPr>
              <a:t> = </a:t>
            </a:r>
            <a:r>
              <a:rPr lang="en-US" altLang="en-US" sz="3200" baseline="-25000" dirty="0" err="1" smtClean="0">
                <a:sym typeface="Symbol" panose="05050102010706020507" pitchFamily="18" charset="2"/>
              </a:rPr>
              <a:t>Pno</a:t>
            </a:r>
            <a:r>
              <a:rPr lang="en-US" altLang="en-US" sz="3200" baseline="-25000" dirty="0" smtClean="0">
                <a:sym typeface="Symbol" panose="05050102010706020507" pitchFamily="18" charset="2"/>
              </a:rPr>
              <a:t> And </a:t>
            </a:r>
            <a:r>
              <a:rPr lang="en-US" altLang="en-US" sz="3200" baseline="-25000" dirty="0" err="1" smtClean="0">
                <a:sym typeface="Symbol" panose="05050102010706020507" pitchFamily="18" charset="2"/>
              </a:rPr>
              <a:t>Essn</a:t>
            </a:r>
            <a:r>
              <a:rPr lang="en-US" altLang="en-US" sz="3200" baseline="-25000" dirty="0" smtClean="0">
                <a:sym typeface="Symbol" panose="05050102010706020507" pitchFamily="18" charset="2"/>
              </a:rPr>
              <a:t>=</a:t>
            </a:r>
            <a:r>
              <a:rPr lang="en-US" altLang="en-US" sz="3200" baseline="-25000" dirty="0" err="1" smtClean="0">
                <a:sym typeface="Symbol" panose="05050102010706020507" pitchFamily="18" charset="2"/>
              </a:rPr>
              <a:t>SSn</a:t>
            </a:r>
            <a:r>
              <a:rPr lang="en-US" altLang="en-US" sz="3200" baseline="-25000" dirty="0" smtClean="0">
                <a:sym typeface="Symbol" panose="05050102010706020507" pitchFamily="18" charset="2"/>
              </a:rPr>
              <a:t> And </a:t>
            </a:r>
            <a:r>
              <a:rPr lang="en-US" altLang="en-US" sz="3200" baseline="-25000" dirty="0" err="1" smtClean="0">
                <a:sym typeface="Symbol" panose="05050102010706020507" pitchFamily="18" charset="2"/>
              </a:rPr>
              <a:t>Bdate</a:t>
            </a:r>
            <a:r>
              <a:rPr lang="en-US" altLang="en-US" sz="3200" baseline="-25000" dirty="0" smtClean="0">
                <a:sym typeface="Symbol" panose="05050102010706020507" pitchFamily="18" charset="2"/>
              </a:rPr>
              <a:t>&gt;1957-12-31 </a:t>
            </a:r>
            <a:endParaRPr lang="en-US" sz="3200" baseline="-25000" dirty="0"/>
          </a:p>
        </p:txBody>
      </p:sp>
      <p:sp>
        <p:nvSpPr>
          <p:cNvPr id="22" name="Rectangle 21"/>
          <p:cNvSpPr/>
          <p:nvPr/>
        </p:nvSpPr>
        <p:spPr>
          <a:xfrm>
            <a:off x="5217626" y="2499195"/>
            <a:ext cx="1530016" cy="603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dirty="0" smtClean="0">
                <a:sym typeface="Symbol" panose="05050102010706020507" pitchFamily="18" charset="2"/>
              </a:rPr>
              <a:t></a:t>
            </a:r>
            <a:r>
              <a:rPr lang="en-US" altLang="en-US" sz="3200" i="1" baseline="-25000" dirty="0" err="1" smtClean="0">
                <a:sym typeface="Symbol" panose="05050102010706020507" pitchFamily="18" charset="2"/>
              </a:rPr>
              <a:t>Lname</a:t>
            </a:r>
            <a:endParaRPr lang="en-US" sz="3200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6122238" y="3102400"/>
            <a:ext cx="0" cy="41485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122238" y="3929959"/>
            <a:ext cx="0" cy="41485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5131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1188719" y="133954"/>
            <a:ext cx="10328085" cy="51919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Heuristic Based Optimization Example</a:t>
            </a:r>
            <a:endParaRPr lang="en-US" sz="3600" dirty="0"/>
          </a:p>
        </p:txBody>
      </p:sp>
      <p:sp>
        <p:nvSpPr>
          <p:cNvPr id="6" name="Rectangle 7"/>
          <p:cNvSpPr txBox="1">
            <a:spLocks noChangeArrowheads="1"/>
          </p:cNvSpPr>
          <p:nvPr/>
        </p:nvSpPr>
        <p:spPr>
          <a:xfrm>
            <a:off x="944544" y="891177"/>
            <a:ext cx="10976777" cy="14963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0" indent="-381000">
              <a:lnSpc>
                <a:spcPct val="80000"/>
              </a:lnSpc>
              <a:spcAft>
                <a:spcPts val="600"/>
              </a:spcAft>
              <a:buFont typeface="Wingdings" panose="05000000000000000000" pitchFamily="2" charset="2"/>
              <a:buAutoNum type="arabicPeriod"/>
            </a:pPr>
            <a:r>
              <a:rPr lang="en-US" altLang="en-US" sz="2400" b="1" dirty="0">
                <a:solidFill>
                  <a:srgbClr val="7030A0"/>
                </a:solidFill>
              </a:rPr>
              <a:t>Break up any select operations with conjunctive conditions into a cascade of select operations. </a:t>
            </a:r>
            <a:r>
              <a:rPr lang="en-US" altLang="en-US" sz="2400" dirty="0"/>
              <a:t>	</a:t>
            </a:r>
          </a:p>
          <a:p>
            <a:pPr marL="381000" indent="-381000">
              <a:lnSpc>
                <a:spcPct val="80000"/>
              </a:lnSpc>
              <a:spcAft>
                <a:spcPts val="600"/>
              </a:spcAft>
              <a:buFont typeface="Wingdings" panose="05000000000000000000" pitchFamily="2" charset="2"/>
              <a:buAutoNum type="arabicPeriod"/>
            </a:pPr>
            <a:r>
              <a:rPr lang="en-US" altLang="en-US" sz="2400" dirty="0"/>
              <a:t>Move each select operation as far down the query tree as is permitted by the attributes involved in the select condition. </a:t>
            </a:r>
          </a:p>
        </p:txBody>
      </p:sp>
      <p:sp>
        <p:nvSpPr>
          <p:cNvPr id="2" name="Oval 1"/>
          <p:cNvSpPr/>
          <p:nvPr/>
        </p:nvSpPr>
        <p:spPr>
          <a:xfrm>
            <a:off x="1036547" y="5980086"/>
            <a:ext cx="2390502" cy="548640"/>
          </a:xfrm>
          <a:prstGeom prst="ellipse">
            <a:avLst/>
          </a:prstGeom>
          <a:noFill/>
          <a:ln w="25400">
            <a:solidFill>
              <a:srgbClr val="00206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EMPLOYEE</a:t>
            </a:r>
            <a:endParaRPr lang="en-US" sz="2400" b="1" dirty="0"/>
          </a:p>
        </p:txBody>
      </p:sp>
      <p:sp>
        <p:nvSpPr>
          <p:cNvPr id="7" name="Oval 6"/>
          <p:cNvSpPr/>
          <p:nvPr/>
        </p:nvSpPr>
        <p:spPr>
          <a:xfrm>
            <a:off x="4342050" y="5964020"/>
            <a:ext cx="2673606" cy="548640"/>
          </a:xfrm>
          <a:prstGeom prst="ellipse">
            <a:avLst/>
          </a:prstGeom>
          <a:noFill/>
          <a:ln w="25400">
            <a:solidFill>
              <a:srgbClr val="00206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WORKS_ON</a:t>
            </a:r>
            <a:endParaRPr lang="en-US" sz="2400" b="1" dirty="0"/>
          </a:p>
        </p:txBody>
      </p:sp>
      <p:sp>
        <p:nvSpPr>
          <p:cNvPr id="8" name="Oval 7"/>
          <p:cNvSpPr/>
          <p:nvPr/>
        </p:nvSpPr>
        <p:spPr>
          <a:xfrm>
            <a:off x="8214838" y="5259635"/>
            <a:ext cx="2390502" cy="548640"/>
          </a:xfrm>
          <a:prstGeom prst="ellipse">
            <a:avLst/>
          </a:prstGeom>
          <a:noFill/>
          <a:ln w="25400">
            <a:solidFill>
              <a:srgbClr val="00206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PROJECT</a:t>
            </a:r>
            <a:endParaRPr lang="en-US" sz="2400" b="1" dirty="0"/>
          </a:p>
        </p:txBody>
      </p:sp>
      <p:sp>
        <p:nvSpPr>
          <p:cNvPr id="3" name="Multiply 2"/>
          <p:cNvSpPr/>
          <p:nvPr/>
        </p:nvSpPr>
        <p:spPr>
          <a:xfrm>
            <a:off x="3584704" y="4957430"/>
            <a:ext cx="621388" cy="599089"/>
          </a:xfrm>
          <a:prstGeom prst="mathMultiply">
            <a:avLst>
              <a:gd name="adj1" fmla="val 7731"/>
            </a:avLst>
          </a:prstGeom>
          <a:solidFill>
            <a:srgbClr val="7030A0"/>
          </a:solidFill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endCxn id="7" idx="0"/>
          </p:cNvCxnSpPr>
          <p:nvPr/>
        </p:nvCxnSpPr>
        <p:spPr>
          <a:xfrm>
            <a:off x="4206092" y="5282199"/>
            <a:ext cx="1472761" cy="681821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endCxn id="2" idx="0"/>
          </p:cNvCxnSpPr>
          <p:nvPr/>
        </p:nvCxnSpPr>
        <p:spPr>
          <a:xfrm flipH="1">
            <a:off x="2231798" y="5282199"/>
            <a:ext cx="1331209" cy="697887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Multiply 14"/>
          <p:cNvSpPr/>
          <p:nvPr/>
        </p:nvSpPr>
        <p:spPr>
          <a:xfrm>
            <a:off x="5811545" y="4137387"/>
            <a:ext cx="621388" cy="599089"/>
          </a:xfrm>
          <a:prstGeom prst="mathMultiply">
            <a:avLst>
              <a:gd name="adj1" fmla="val 7731"/>
            </a:avLst>
          </a:prstGeom>
          <a:solidFill>
            <a:srgbClr val="7030A0"/>
          </a:solidFill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4227790" y="4436931"/>
            <a:ext cx="1583755" cy="645571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8" idx="0"/>
          </p:cNvCxnSpPr>
          <p:nvPr/>
        </p:nvCxnSpPr>
        <p:spPr>
          <a:xfrm flipH="1" flipV="1">
            <a:off x="6432933" y="4436931"/>
            <a:ext cx="2977156" cy="822704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772997" y="3321780"/>
            <a:ext cx="10698481" cy="42899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en-US" sz="3200" dirty="0" smtClean="0">
                <a:sym typeface="Symbol" panose="05050102010706020507" pitchFamily="18" charset="2"/>
              </a:rPr>
              <a:t></a:t>
            </a:r>
            <a:r>
              <a:rPr lang="en-US" altLang="en-US" sz="3200" baseline="-25000" dirty="0" err="1" smtClean="0">
                <a:sym typeface="Symbol" panose="05050102010706020507" pitchFamily="18" charset="2"/>
              </a:rPr>
              <a:t>Pname</a:t>
            </a:r>
            <a:r>
              <a:rPr lang="en-US" altLang="en-US" sz="3200" baseline="-25000" dirty="0" smtClean="0">
                <a:sym typeface="Symbol" panose="05050102010706020507" pitchFamily="18" charset="2"/>
              </a:rPr>
              <a:t> </a:t>
            </a:r>
            <a:r>
              <a:rPr lang="en-US" altLang="en-US" sz="3200" baseline="-25000" dirty="0">
                <a:sym typeface="Symbol" panose="05050102010706020507" pitchFamily="18" charset="2"/>
              </a:rPr>
              <a:t>= </a:t>
            </a:r>
            <a:r>
              <a:rPr lang="en-US" altLang="en-US" sz="3200" baseline="-25000" dirty="0" smtClean="0">
                <a:sym typeface="Symbol" panose="05050102010706020507" pitchFamily="18" charset="2"/>
              </a:rPr>
              <a:t>“</a:t>
            </a:r>
            <a:r>
              <a:rPr lang="en-US" altLang="en-US" sz="3200" baseline="-25000" dirty="0" err="1" smtClean="0">
                <a:sym typeface="Symbol" panose="05050102010706020507" pitchFamily="18" charset="2"/>
              </a:rPr>
              <a:t>Aquaris</a:t>
            </a:r>
            <a:r>
              <a:rPr lang="en-US" altLang="en-US" sz="3200" baseline="-25000" dirty="0" smtClean="0">
                <a:sym typeface="Symbol" panose="05050102010706020507" pitchFamily="18" charset="2"/>
              </a:rPr>
              <a:t>” And </a:t>
            </a:r>
            <a:r>
              <a:rPr lang="en-US" altLang="en-US" sz="3200" baseline="-25000" dirty="0" err="1" smtClean="0">
                <a:sym typeface="Symbol" panose="05050102010706020507" pitchFamily="18" charset="2"/>
              </a:rPr>
              <a:t>Pnumber</a:t>
            </a:r>
            <a:r>
              <a:rPr lang="en-US" altLang="en-US" sz="3200" baseline="-25000" dirty="0" smtClean="0">
                <a:sym typeface="Symbol" panose="05050102010706020507" pitchFamily="18" charset="2"/>
              </a:rPr>
              <a:t> = </a:t>
            </a:r>
            <a:r>
              <a:rPr lang="en-US" altLang="en-US" sz="3200" baseline="-25000" dirty="0" err="1" smtClean="0">
                <a:sym typeface="Symbol" panose="05050102010706020507" pitchFamily="18" charset="2"/>
              </a:rPr>
              <a:t>Pno</a:t>
            </a:r>
            <a:r>
              <a:rPr lang="en-US" altLang="en-US" sz="3200" baseline="-25000" dirty="0" smtClean="0">
                <a:sym typeface="Symbol" panose="05050102010706020507" pitchFamily="18" charset="2"/>
              </a:rPr>
              <a:t> And </a:t>
            </a:r>
            <a:r>
              <a:rPr lang="en-US" altLang="en-US" sz="3200" baseline="-25000" dirty="0" err="1" smtClean="0">
                <a:sym typeface="Symbol" panose="05050102010706020507" pitchFamily="18" charset="2"/>
              </a:rPr>
              <a:t>Essn</a:t>
            </a:r>
            <a:r>
              <a:rPr lang="en-US" altLang="en-US" sz="3200" baseline="-25000" dirty="0" smtClean="0">
                <a:sym typeface="Symbol" panose="05050102010706020507" pitchFamily="18" charset="2"/>
              </a:rPr>
              <a:t>=</a:t>
            </a:r>
            <a:r>
              <a:rPr lang="en-US" altLang="en-US" sz="3200" baseline="-25000" dirty="0" err="1" smtClean="0">
                <a:sym typeface="Symbol" panose="05050102010706020507" pitchFamily="18" charset="2"/>
              </a:rPr>
              <a:t>SSn</a:t>
            </a:r>
            <a:r>
              <a:rPr lang="en-US" altLang="en-US" sz="3200" baseline="-25000" dirty="0" smtClean="0">
                <a:sym typeface="Symbol" panose="05050102010706020507" pitchFamily="18" charset="2"/>
              </a:rPr>
              <a:t> And </a:t>
            </a:r>
            <a:r>
              <a:rPr lang="en-US" altLang="en-US" sz="3200" baseline="-25000" dirty="0" err="1" smtClean="0">
                <a:sym typeface="Symbol" panose="05050102010706020507" pitchFamily="18" charset="2"/>
              </a:rPr>
              <a:t>Bdate</a:t>
            </a:r>
            <a:r>
              <a:rPr lang="en-US" altLang="en-US" sz="3200" baseline="-25000" dirty="0" smtClean="0">
                <a:sym typeface="Symbol" panose="05050102010706020507" pitchFamily="18" charset="2"/>
              </a:rPr>
              <a:t>&gt;1957-12-31 </a:t>
            </a:r>
            <a:endParaRPr lang="en-US" sz="3200" baseline="-25000" dirty="0"/>
          </a:p>
        </p:txBody>
      </p:sp>
      <p:sp>
        <p:nvSpPr>
          <p:cNvPr id="22" name="Rectangle 21"/>
          <p:cNvSpPr/>
          <p:nvPr/>
        </p:nvSpPr>
        <p:spPr>
          <a:xfrm>
            <a:off x="5357230" y="2453999"/>
            <a:ext cx="1530016" cy="603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dirty="0" smtClean="0">
                <a:sym typeface="Symbol" panose="05050102010706020507" pitchFamily="18" charset="2"/>
              </a:rPr>
              <a:t></a:t>
            </a:r>
            <a:r>
              <a:rPr lang="en-US" altLang="en-US" sz="3200" i="1" baseline="-25000" dirty="0" err="1" smtClean="0">
                <a:sym typeface="Symbol" panose="05050102010706020507" pitchFamily="18" charset="2"/>
              </a:rPr>
              <a:t>Lname</a:t>
            </a:r>
            <a:endParaRPr lang="en-US" sz="3200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6122238" y="3057204"/>
            <a:ext cx="0" cy="41485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122238" y="3929959"/>
            <a:ext cx="0" cy="41485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ight Arrow 4"/>
          <p:cNvSpPr/>
          <p:nvPr/>
        </p:nvSpPr>
        <p:spPr>
          <a:xfrm>
            <a:off x="79315" y="839262"/>
            <a:ext cx="873409" cy="433126"/>
          </a:xfrm>
          <a:prstGeom prst="rightArrow">
            <a:avLst/>
          </a:prstGeom>
          <a:solidFill>
            <a:srgbClr val="7030A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226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1188719" y="133954"/>
            <a:ext cx="10328085" cy="51919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Heuristic Based Optimization Example</a:t>
            </a:r>
            <a:endParaRPr lang="en-US" sz="3600" dirty="0"/>
          </a:p>
        </p:txBody>
      </p:sp>
      <p:sp>
        <p:nvSpPr>
          <p:cNvPr id="6" name="Rectangle 7"/>
          <p:cNvSpPr txBox="1">
            <a:spLocks noChangeArrowheads="1"/>
          </p:cNvSpPr>
          <p:nvPr/>
        </p:nvSpPr>
        <p:spPr>
          <a:xfrm>
            <a:off x="944544" y="891177"/>
            <a:ext cx="10976777" cy="14963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0" indent="-381000">
              <a:lnSpc>
                <a:spcPct val="80000"/>
              </a:lnSpc>
              <a:spcAft>
                <a:spcPts val="600"/>
              </a:spcAft>
              <a:buFont typeface="Wingdings" panose="05000000000000000000" pitchFamily="2" charset="2"/>
              <a:buAutoNum type="arabicPeriod"/>
            </a:pPr>
            <a:r>
              <a:rPr lang="en-US" altLang="en-US" sz="2400" b="1" dirty="0">
                <a:solidFill>
                  <a:srgbClr val="7030A0"/>
                </a:solidFill>
              </a:rPr>
              <a:t>Break up any select operations with conjunctive conditions into a cascade of select operations. </a:t>
            </a:r>
            <a:r>
              <a:rPr lang="en-US" altLang="en-US" sz="2400" dirty="0"/>
              <a:t>	</a:t>
            </a:r>
          </a:p>
          <a:p>
            <a:pPr marL="381000" indent="-381000">
              <a:lnSpc>
                <a:spcPct val="80000"/>
              </a:lnSpc>
              <a:spcAft>
                <a:spcPts val="600"/>
              </a:spcAft>
              <a:buFont typeface="Wingdings" panose="05000000000000000000" pitchFamily="2" charset="2"/>
              <a:buAutoNum type="arabicPeriod"/>
            </a:pPr>
            <a:r>
              <a:rPr lang="en-US" altLang="en-US" sz="2400" dirty="0"/>
              <a:t>Move each select operation as far down the query tree as is permitted by the attributes involved in the select condition. </a:t>
            </a:r>
          </a:p>
        </p:txBody>
      </p:sp>
      <p:sp>
        <p:nvSpPr>
          <p:cNvPr id="2" name="Oval 1"/>
          <p:cNvSpPr/>
          <p:nvPr/>
        </p:nvSpPr>
        <p:spPr>
          <a:xfrm>
            <a:off x="1036547" y="5980086"/>
            <a:ext cx="2390502" cy="548640"/>
          </a:xfrm>
          <a:prstGeom prst="ellipse">
            <a:avLst/>
          </a:prstGeom>
          <a:noFill/>
          <a:ln w="25400">
            <a:solidFill>
              <a:srgbClr val="00206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EMPLOYEE</a:t>
            </a:r>
            <a:endParaRPr lang="en-US" sz="2400" b="1" dirty="0"/>
          </a:p>
        </p:txBody>
      </p:sp>
      <p:sp>
        <p:nvSpPr>
          <p:cNvPr id="7" name="Oval 6"/>
          <p:cNvSpPr/>
          <p:nvPr/>
        </p:nvSpPr>
        <p:spPr>
          <a:xfrm>
            <a:off x="4342050" y="5964020"/>
            <a:ext cx="2673606" cy="548640"/>
          </a:xfrm>
          <a:prstGeom prst="ellipse">
            <a:avLst/>
          </a:prstGeom>
          <a:noFill/>
          <a:ln w="25400">
            <a:solidFill>
              <a:srgbClr val="00206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WORKS_ON</a:t>
            </a:r>
            <a:endParaRPr lang="en-US" sz="2400" b="1" dirty="0"/>
          </a:p>
        </p:txBody>
      </p:sp>
      <p:sp>
        <p:nvSpPr>
          <p:cNvPr id="8" name="Oval 7"/>
          <p:cNvSpPr/>
          <p:nvPr/>
        </p:nvSpPr>
        <p:spPr>
          <a:xfrm>
            <a:off x="8214838" y="5259635"/>
            <a:ext cx="2390502" cy="548640"/>
          </a:xfrm>
          <a:prstGeom prst="ellipse">
            <a:avLst/>
          </a:prstGeom>
          <a:noFill/>
          <a:ln w="25400">
            <a:solidFill>
              <a:srgbClr val="00206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PROJECT</a:t>
            </a:r>
            <a:endParaRPr lang="en-US" sz="2400" b="1" dirty="0"/>
          </a:p>
        </p:txBody>
      </p:sp>
      <p:sp>
        <p:nvSpPr>
          <p:cNvPr id="3" name="Multiply 2"/>
          <p:cNvSpPr/>
          <p:nvPr/>
        </p:nvSpPr>
        <p:spPr>
          <a:xfrm>
            <a:off x="3584704" y="4957430"/>
            <a:ext cx="621388" cy="599089"/>
          </a:xfrm>
          <a:prstGeom prst="mathMultiply">
            <a:avLst>
              <a:gd name="adj1" fmla="val 7731"/>
            </a:avLst>
          </a:prstGeom>
          <a:solidFill>
            <a:srgbClr val="7030A0"/>
          </a:solidFill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endCxn id="7" idx="0"/>
          </p:cNvCxnSpPr>
          <p:nvPr/>
        </p:nvCxnSpPr>
        <p:spPr>
          <a:xfrm>
            <a:off x="4206092" y="5282199"/>
            <a:ext cx="1472761" cy="681821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endCxn id="2" idx="0"/>
          </p:cNvCxnSpPr>
          <p:nvPr/>
        </p:nvCxnSpPr>
        <p:spPr>
          <a:xfrm flipH="1">
            <a:off x="2231798" y="5282199"/>
            <a:ext cx="1331209" cy="697887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Multiply 14"/>
          <p:cNvSpPr/>
          <p:nvPr/>
        </p:nvSpPr>
        <p:spPr>
          <a:xfrm>
            <a:off x="5811545" y="4137387"/>
            <a:ext cx="621388" cy="599089"/>
          </a:xfrm>
          <a:prstGeom prst="mathMultiply">
            <a:avLst>
              <a:gd name="adj1" fmla="val 7731"/>
            </a:avLst>
          </a:prstGeom>
          <a:solidFill>
            <a:srgbClr val="7030A0"/>
          </a:solidFill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4227790" y="4436931"/>
            <a:ext cx="1583755" cy="645571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8" idx="0"/>
          </p:cNvCxnSpPr>
          <p:nvPr/>
        </p:nvCxnSpPr>
        <p:spPr>
          <a:xfrm flipH="1" flipV="1">
            <a:off x="6432933" y="4436931"/>
            <a:ext cx="2977156" cy="822704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5233391" y="2354221"/>
            <a:ext cx="1530016" cy="603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dirty="0" smtClean="0">
                <a:sym typeface="Symbol" panose="05050102010706020507" pitchFamily="18" charset="2"/>
              </a:rPr>
              <a:t></a:t>
            </a:r>
            <a:r>
              <a:rPr lang="en-US" altLang="en-US" sz="3200" i="1" baseline="-25000" dirty="0" err="1" smtClean="0">
                <a:sym typeface="Symbol" panose="05050102010706020507" pitchFamily="18" charset="2"/>
              </a:rPr>
              <a:t>Lname</a:t>
            </a:r>
            <a:endParaRPr lang="en-US" sz="3200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6122237" y="3003591"/>
            <a:ext cx="0" cy="41485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122238" y="3929959"/>
            <a:ext cx="0" cy="41485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ight Arrow 4"/>
          <p:cNvSpPr/>
          <p:nvPr/>
        </p:nvSpPr>
        <p:spPr>
          <a:xfrm>
            <a:off x="79315" y="839262"/>
            <a:ext cx="873409" cy="433126"/>
          </a:xfrm>
          <a:prstGeom prst="rightArrow">
            <a:avLst/>
          </a:prstGeom>
          <a:solidFill>
            <a:srgbClr val="7030A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72996" y="3273928"/>
            <a:ext cx="10698481" cy="42899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en-US" sz="3200" dirty="0" smtClean="0">
                <a:sym typeface="Symbol" panose="05050102010706020507" pitchFamily="18" charset="2"/>
              </a:rPr>
              <a:t></a:t>
            </a:r>
            <a:r>
              <a:rPr lang="en-US" altLang="en-US" sz="3200" baseline="-25000" dirty="0" err="1" smtClean="0">
                <a:sym typeface="Symbol" panose="05050102010706020507" pitchFamily="18" charset="2"/>
              </a:rPr>
              <a:t>Pname</a:t>
            </a:r>
            <a:r>
              <a:rPr lang="en-US" altLang="en-US" sz="3200" baseline="-25000" dirty="0" smtClean="0">
                <a:sym typeface="Symbol" panose="05050102010706020507" pitchFamily="18" charset="2"/>
              </a:rPr>
              <a:t> </a:t>
            </a:r>
            <a:r>
              <a:rPr lang="en-US" altLang="en-US" sz="3200" baseline="-25000" dirty="0">
                <a:sym typeface="Symbol" panose="05050102010706020507" pitchFamily="18" charset="2"/>
              </a:rPr>
              <a:t>= </a:t>
            </a:r>
            <a:r>
              <a:rPr lang="en-US" altLang="en-US" sz="3200" baseline="-25000" dirty="0" smtClean="0">
                <a:sym typeface="Symbol" panose="05050102010706020507" pitchFamily="18" charset="2"/>
              </a:rPr>
              <a:t>“</a:t>
            </a:r>
            <a:r>
              <a:rPr lang="en-US" altLang="en-US" sz="3200" baseline="-25000" dirty="0" err="1" smtClean="0">
                <a:sym typeface="Symbol" panose="05050102010706020507" pitchFamily="18" charset="2"/>
              </a:rPr>
              <a:t>Aquaris</a:t>
            </a:r>
            <a:r>
              <a:rPr lang="en-US" altLang="en-US" sz="3200" baseline="-25000" dirty="0" smtClean="0">
                <a:sym typeface="Symbol" panose="05050102010706020507" pitchFamily="18" charset="2"/>
              </a:rPr>
              <a:t>” </a:t>
            </a:r>
            <a:r>
              <a:rPr lang="en-US" altLang="en-US" sz="3200" dirty="0" smtClean="0">
                <a:sym typeface="Symbol" panose="05050102010706020507" pitchFamily="18" charset="2"/>
              </a:rPr>
              <a:t>(</a:t>
            </a:r>
            <a:r>
              <a:rPr lang="en-US" altLang="en-US" sz="3200" dirty="0">
                <a:sym typeface="Symbol" panose="05050102010706020507" pitchFamily="18" charset="2"/>
              </a:rPr>
              <a:t></a:t>
            </a:r>
            <a:r>
              <a:rPr lang="en-US" altLang="en-US" sz="3200" baseline="-25000" dirty="0" smtClean="0">
                <a:sym typeface="Symbol" panose="05050102010706020507" pitchFamily="18" charset="2"/>
              </a:rPr>
              <a:t> </a:t>
            </a:r>
            <a:r>
              <a:rPr lang="en-US" altLang="en-US" sz="3200" baseline="-25000" dirty="0" err="1" smtClean="0">
                <a:sym typeface="Symbol" panose="05050102010706020507" pitchFamily="18" charset="2"/>
              </a:rPr>
              <a:t>Pnumber</a:t>
            </a:r>
            <a:r>
              <a:rPr lang="en-US" altLang="en-US" sz="3200" baseline="-25000" dirty="0" smtClean="0">
                <a:sym typeface="Symbol" panose="05050102010706020507" pitchFamily="18" charset="2"/>
              </a:rPr>
              <a:t> = </a:t>
            </a:r>
            <a:r>
              <a:rPr lang="en-US" altLang="en-US" sz="3200" baseline="-25000" dirty="0" err="1" smtClean="0">
                <a:sym typeface="Symbol" panose="05050102010706020507" pitchFamily="18" charset="2"/>
              </a:rPr>
              <a:t>Pno</a:t>
            </a:r>
            <a:r>
              <a:rPr lang="en-US" altLang="en-US" sz="3200" baseline="-25000" dirty="0" smtClean="0">
                <a:sym typeface="Symbol" panose="05050102010706020507" pitchFamily="18" charset="2"/>
              </a:rPr>
              <a:t> </a:t>
            </a:r>
            <a:r>
              <a:rPr lang="en-US" altLang="en-US" sz="3200" dirty="0" smtClean="0">
                <a:sym typeface="Symbol" panose="05050102010706020507" pitchFamily="18" charset="2"/>
              </a:rPr>
              <a:t>(</a:t>
            </a:r>
            <a:r>
              <a:rPr lang="en-US" altLang="en-US" sz="3200" dirty="0">
                <a:sym typeface="Symbol" panose="05050102010706020507" pitchFamily="18" charset="2"/>
              </a:rPr>
              <a:t></a:t>
            </a:r>
            <a:r>
              <a:rPr lang="en-US" altLang="en-US" sz="3200" baseline="-25000" dirty="0" smtClean="0">
                <a:sym typeface="Symbol" panose="05050102010706020507" pitchFamily="18" charset="2"/>
              </a:rPr>
              <a:t> </a:t>
            </a:r>
            <a:r>
              <a:rPr lang="en-US" altLang="en-US" sz="3200" baseline="-25000" dirty="0" err="1" smtClean="0">
                <a:sym typeface="Symbol" panose="05050102010706020507" pitchFamily="18" charset="2"/>
              </a:rPr>
              <a:t>Essn</a:t>
            </a:r>
            <a:r>
              <a:rPr lang="en-US" altLang="en-US" sz="3200" baseline="-25000" dirty="0" smtClean="0">
                <a:sym typeface="Symbol" panose="05050102010706020507" pitchFamily="18" charset="2"/>
              </a:rPr>
              <a:t>=</a:t>
            </a:r>
            <a:r>
              <a:rPr lang="en-US" altLang="en-US" sz="3200" baseline="-25000" dirty="0" err="1" smtClean="0">
                <a:sym typeface="Symbol" panose="05050102010706020507" pitchFamily="18" charset="2"/>
              </a:rPr>
              <a:t>SSn</a:t>
            </a:r>
            <a:r>
              <a:rPr lang="en-US" altLang="en-US" sz="3200" baseline="-25000" dirty="0" smtClean="0">
                <a:sym typeface="Symbol" panose="05050102010706020507" pitchFamily="18" charset="2"/>
              </a:rPr>
              <a:t> </a:t>
            </a:r>
            <a:r>
              <a:rPr lang="en-US" altLang="en-US" sz="3200" dirty="0" smtClean="0">
                <a:sym typeface="Symbol" panose="05050102010706020507" pitchFamily="18" charset="2"/>
              </a:rPr>
              <a:t>(</a:t>
            </a:r>
            <a:r>
              <a:rPr lang="en-US" altLang="en-US" sz="3200" dirty="0">
                <a:sym typeface="Symbol" panose="05050102010706020507" pitchFamily="18" charset="2"/>
              </a:rPr>
              <a:t></a:t>
            </a:r>
            <a:r>
              <a:rPr lang="en-US" altLang="en-US" sz="3200" baseline="-25000" dirty="0" smtClean="0">
                <a:sym typeface="Symbol" panose="05050102010706020507" pitchFamily="18" charset="2"/>
              </a:rPr>
              <a:t> </a:t>
            </a:r>
            <a:r>
              <a:rPr lang="en-US" altLang="en-US" sz="3200" baseline="-25000" dirty="0" err="1" smtClean="0">
                <a:sym typeface="Symbol" panose="05050102010706020507" pitchFamily="18" charset="2"/>
              </a:rPr>
              <a:t>Bdate</a:t>
            </a:r>
            <a:r>
              <a:rPr lang="en-US" altLang="en-US" sz="3200" baseline="-25000" dirty="0" smtClean="0">
                <a:sym typeface="Symbol" panose="05050102010706020507" pitchFamily="18" charset="2"/>
              </a:rPr>
              <a:t>&gt;1957-12-31</a:t>
            </a:r>
            <a:r>
              <a:rPr lang="en-US" altLang="en-US" sz="3200" dirty="0" smtClean="0">
                <a:sym typeface="Symbol" panose="05050102010706020507" pitchFamily="18" charset="2"/>
              </a:rPr>
              <a:t>)))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60090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1188719" y="133954"/>
            <a:ext cx="10328085" cy="51919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Heuristic Based Optimization Example</a:t>
            </a:r>
            <a:endParaRPr lang="en-US" sz="3600" dirty="0"/>
          </a:p>
        </p:txBody>
      </p:sp>
      <p:sp>
        <p:nvSpPr>
          <p:cNvPr id="6" name="Rectangle 7"/>
          <p:cNvSpPr txBox="1">
            <a:spLocks noChangeArrowheads="1"/>
          </p:cNvSpPr>
          <p:nvPr/>
        </p:nvSpPr>
        <p:spPr>
          <a:xfrm>
            <a:off x="944544" y="891177"/>
            <a:ext cx="10976777" cy="14963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0" indent="-381000">
              <a:lnSpc>
                <a:spcPct val="80000"/>
              </a:lnSpc>
              <a:spcAft>
                <a:spcPts val="600"/>
              </a:spcAft>
              <a:buFont typeface="Wingdings" panose="05000000000000000000" pitchFamily="2" charset="2"/>
              <a:buAutoNum type="arabicPeriod"/>
            </a:pPr>
            <a:r>
              <a:rPr lang="en-US" altLang="en-US" sz="2400" dirty="0"/>
              <a:t>Break up any select operations with conjunctive conditions into a cascade of select operations. 	</a:t>
            </a:r>
          </a:p>
          <a:p>
            <a:pPr marL="381000" indent="-381000">
              <a:lnSpc>
                <a:spcPct val="80000"/>
              </a:lnSpc>
              <a:spcAft>
                <a:spcPts val="600"/>
              </a:spcAft>
              <a:buFont typeface="Wingdings" panose="05000000000000000000" pitchFamily="2" charset="2"/>
              <a:buAutoNum type="arabicPeriod"/>
            </a:pPr>
            <a:r>
              <a:rPr lang="en-US" altLang="en-US" sz="2400" b="1" dirty="0">
                <a:solidFill>
                  <a:srgbClr val="7030A0"/>
                </a:solidFill>
              </a:rPr>
              <a:t>Move each select operation as far down the query tree as is permitted by the attributes involved in the select condition. </a:t>
            </a:r>
          </a:p>
        </p:txBody>
      </p:sp>
      <p:sp>
        <p:nvSpPr>
          <p:cNvPr id="2" name="Oval 1"/>
          <p:cNvSpPr/>
          <p:nvPr/>
        </p:nvSpPr>
        <p:spPr>
          <a:xfrm>
            <a:off x="1036547" y="5980086"/>
            <a:ext cx="2390502" cy="548640"/>
          </a:xfrm>
          <a:prstGeom prst="ellipse">
            <a:avLst/>
          </a:prstGeom>
          <a:noFill/>
          <a:ln w="25400">
            <a:solidFill>
              <a:srgbClr val="00206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EMPLOYEE</a:t>
            </a:r>
            <a:endParaRPr lang="en-US" sz="2400" b="1" dirty="0"/>
          </a:p>
        </p:txBody>
      </p:sp>
      <p:sp>
        <p:nvSpPr>
          <p:cNvPr id="7" name="Oval 6"/>
          <p:cNvSpPr/>
          <p:nvPr/>
        </p:nvSpPr>
        <p:spPr>
          <a:xfrm>
            <a:off x="4342050" y="5964020"/>
            <a:ext cx="2673606" cy="548640"/>
          </a:xfrm>
          <a:prstGeom prst="ellipse">
            <a:avLst/>
          </a:prstGeom>
          <a:noFill/>
          <a:ln w="25400">
            <a:solidFill>
              <a:srgbClr val="00206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WORKS_ON</a:t>
            </a:r>
            <a:endParaRPr lang="en-US" sz="2400" b="1" dirty="0"/>
          </a:p>
        </p:txBody>
      </p:sp>
      <p:sp>
        <p:nvSpPr>
          <p:cNvPr id="8" name="Oval 7"/>
          <p:cNvSpPr/>
          <p:nvPr/>
        </p:nvSpPr>
        <p:spPr>
          <a:xfrm>
            <a:off x="8214838" y="5259635"/>
            <a:ext cx="2390502" cy="548640"/>
          </a:xfrm>
          <a:prstGeom prst="ellipse">
            <a:avLst/>
          </a:prstGeom>
          <a:noFill/>
          <a:ln w="25400">
            <a:solidFill>
              <a:srgbClr val="00206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PROJECT</a:t>
            </a:r>
            <a:endParaRPr lang="en-US" sz="2400" b="1" dirty="0"/>
          </a:p>
        </p:txBody>
      </p:sp>
      <p:sp>
        <p:nvSpPr>
          <p:cNvPr id="3" name="Multiply 2"/>
          <p:cNvSpPr/>
          <p:nvPr/>
        </p:nvSpPr>
        <p:spPr>
          <a:xfrm>
            <a:off x="3584704" y="4957430"/>
            <a:ext cx="621388" cy="599089"/>
          </a:xfrm>
          <a:prstGeom prst="mathMultiply">
            <a:avLst>
              <a:gd name="adj1" fmla="val 7731"/>
            </a:avLst>
          </a:prstGeom>
          <a:solidFill>
            <a:srgbClr val="7030A0"/>
          </a:solidFill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endCxn id="7" idx="0"/>
          </p:cNvCxnSpPr>
          <p:nvPr/>
        </p:nvCxnSpPr>
        <p:spPr>
          <a:xfrm>
            <a:off x="4206092" y="5282199"/>
            <a:ext cx="1472761" cy="681821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endCxn id="2" idx="0"/>
          </p:cNvCxnSpPr>
          <p:nvPr/>
        </p:nvCxnSpPr>
        <p:spPr>
          <a:xfrm flipH="1">
            <a:off x="2231798" y="5282199"/>
            <a:ext cx="1331209" cy="697887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Multiply 14"/>
          <p:cNvSpPr/>
          <p:nvPr/>
        </p:nvSpPr>
        <p:spPr>
          <a:xfrm>
            <a:off x="5811545" y="4137387"/>
            <a:ext cx="621388" cy="599089"/>
          </a:xfrm>
          <a:prstGeom prst="mathMultiply">
            <a:avLst>
              <a:gd name="adj1" fmla="val 7731"/>
            </a:avLst>
          </a:prstGeom>
          <a:solidFill>
            <a:srgbClr val="7030A0"/>
          </a:solidFill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4227790" y="4436931"/>
            <a:ext cx="1583755" cy="645571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8" idx="0"/>
          </p:cNvCxnSpPr>
          <p:nvPr/>
        </p:nvCxnSpPr>
        <p:spPr>
          <a:xfrm flipH="1" flipV="1">
            <a:off x="6432933" y="4436931"/>
            <a:ext cx="2977156" cy="822704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5233391" y="2354221"/>
            <a:ext cx="1530016" cy="603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dirty="0" smtClean="0">
                <a:sym typeface="Symbol" panose="05050102010706020507" pitchFamily="18" charset="2"/>
              </a:rPr>
              <a:t></a:t>
            </a:r>
            <a:r>
              <a:rPr lang="en-US" altLang="en-US" sz="3200" i="1" baseline="-25000" dirty="0" err="1" smtClean="0">
                <a:sym typeface="Symbol" panose="05050102010706020507" pitchFamily="18" charset="2"/>
              </a:rPr>
              <a:t>Lname</a:t>
            </a:r>
            <a:endParaRPr lang="en-US" sz="3200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6122237" y="3003591"/>
            <a:ext cx="0" cy="41485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122238" y="3929959"/>
            <a:ext cx="0" cy="41485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ight Arrow 4"/>
          <p:cNvSpPr/>
          <p:nvPr/>
        </p:nvSpPr>
        <p:spPr>
          <a:xfrm>
            <a:off x="71135" y="1694650"/>
            <a:ext cx="873409" cy="433126"/>
          </a:xfrm>
          <a:prstGeom prst="rightArrow">
            <a:avLst/>
          </a:prstGeom>
          <a:solidFill>
            <a:srgbClr val="7030A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72996" y="3273928"/>
            <a:ext cx="10698481" cy="42899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en-US" sz="3200" dirty="0" smtClean="0">
                <a:sym typeface="Symbol" panose="05050102010706020507" pitchFamily="18" charset="2"/>
              </a:rPr>
              <a:t></a:t>
            </a:r>
            <a:r>
              <a:rPr lang="en-US" altLang="en-US" sz="3200" baseline="-25000" dirty="0" err="1" smtClean="0">
                <a:sym typeface="Symbol" panose="05050102010706020507" pitchFamily="18" charset="2"/>
              </a:rPr>
              <a:t>Pname</a:t>
            </a:r>
            <a:r>
              <a:rPr lang="en-US" altLang="en-US" sz="3200" baseline="-25000" dirty="0" smtClean="0">
                <a:sym typeface="Symbol" panose="05050102010706020507" pitchFamily="18" charset="2"/>
              </a:rPr>
              <a:t> </a:t>
            </a:r>
            <a:r>
              <a:rPr lang="en-US" altLang="en-US" sz="3200" baseline="-25000" dirty="0">
                <a:sym typeface="Symbol" panose="05050102010706020507" pitchFamily="18" charset="2"/>
              </a:rPr>
              <a:t>= </a:t>
            </a:r>
            <a:r>
              <a:rPr lang="en-US" altLang="en-US" sz="3200" baseline="-25000" dirty="0" smtClean="0">
                <a:sym typeface="Symbol" panose="05050102010706020507" pitchFamily="18" charset="2"/>
              </a:rPr>
              <a:t>“</a:t>
            </a:r>
            <a:r>
              <a:rPr lang="en-US" altLang="en-US" sz="3200" baseline="-25000" dirty="0" err="1" smtClean="0">
                <a:sym typeface="Symbol" panose="05050102010706020507" pitchFamily="18" charset="2"/>
              </a:rPr>
              <a:t>Aquaris</a:t>
            </a:r>
            <a:r>
              <a:rPr lang="en-US" altLang="en-US" sz="3200" baseline="-25000" dirty="0" smtClean="0">
                <a:sym typeface="Symbol" panose="05050102010706020507" pitchFamily="18" charset="2"/>
              </a:rPr>
              <a:t>” </a:t>
            </a:r>
            <a:r>
              <a:rPr lang="en-US" altLang="en-US" sz="3200" dirty="0" smtClean="0">
                <a:sym typeface="Symbol" panose="05050102010706020507" pitchFamily="18" charset="2"/>
              </a:rPr>
              <a:t>(</a:t>
            </a:r>
            <a:r>
              <a:rPr lang="en-US" altLang="en-US" sz="3200" dirty="0">
                <a:sym typeface="Symbol" panose="05050102010706020507" pitchFamily="18" charset="2"/>
              </a:rPr>
              <a:t></a:t>
            </a:r>
            <a:r>
              <a:rPr lang="en-US" altLang="en-US" sz="3200" baseline="-25000" dirty="0" smtClean="0">
                <a:sym typeface="Symbol" panose="05050102010706020507" pitchFamily="18" charset="2"/>
              </a:rPr>
              <a:t> </a:t>
            </a:r>
            <a:r>
              <a:rPr lang="en-US" altLang="en-US" sz="3200" baseline="-25000" dirty="0" err="1" smtClean="0">
                <a:sym typeface="Symbol" panose="05050102010706020507" pitchFamily="18" charset="2"/>
              </a:rPr>
              <a:t>Pnumber</a:t>
            </a:r>
            <a:r>
              <a:rPr lang="en-US" altLang="en-US" sz="3200" baseline="-25000" dirty="0" smtClean="0">
                <a:sym typeface="Symbol" panose="05050102010706020507" pitchFamily="18" charset="2"/>
              </a:rPr>
              <a:t> = </a:t>
            </a:r>
            <a:r>
              <a:rPr lang="en-US" altLang="en-US" sz="3200" baseline="-25000" dirty="0" err="1" smtClean="0">
                <a:sym typeface="Symbol" panose="05050102010706020507" pitchFamily="18" charset="2"/>
              </a:rPr>
              <a:t>Pno</a:t>
            </a:r>
            <a:r>
              <a:rPr lang="en-US" altLang="en-US" sz="3200" baseline="-25000" dirty="0" smtClean="0">
                <a:sym typeface="Symbol" panose="05050102010706020507" pitchFamily="18" charset="2"/>
              </a:rPr>
              <a:t> </a:t>
            </a:r>
            <a:r>
              <a:rPr lang="en-US" altLang="en-US" sz="3200" dirty="0" smtClean="0">
                <a:sym typeface="Symbol" panose="05050102010706020507" pitchFamily="18" charset="2"/>
              </a:rPr>
              <a:t>(</a:t>
            </a:r>
            <a:r>
              <a:rPr lang="en-US" altLang="en-US" sz="3200" dirty="0">
                <a:sym typeface="Symbol" panose="05050102010706020507" pitchFamily="18" charset="2"/>
              </a:rPr>
              <a:t></a:t>
            </a:r>
            <a:r>
              <a:rPr lang="en-US" altLang="en-US" sz="3200" baseline="-25000" dirty="0" smtClean="0">
                <a:sym typeface="Symbol" panose="05050102010706020507" pitchFamily="18" charset="2"/>
              </a:rPr>
              <a:t> </a:t>
            </a:r>
            <a:r>
              <a:rPr lang="en-US" altLang="en-US" sz="3200" baseline="-25000" dirty="0" err="1" smtClean="0">
                <a:sym typeface="Symbol" panose="05050102010706020507" pitchFamily="18" charset="2"/>
              </a:rPr>
              <a:t>Essn</a:t>
            </a:r>
            <a:r>
              <a:rPr lang="en-US" altLang="en-US" sz="3200" baseline="-25000" dirty="0" smtClean="0">
                <a:sym typeface="Symbol" panose="05050102010706020507" pitchFamily="18" charset="2"/>
              </a:rPr>
              <a:t>=</a:t>
            </a:r>
            <a:r>
              <a:rPr lang="en-US" altLang="en-US" sz="3200" baseline="-25000" dirty="0" err="1" smtClean="0">
                <a:sym typeface="Symbol" panose="05050102010706020507" pitchFamily="18" charset="2"/>
              </a:rPr>
              <a:t>SSn</a:t>
            </a:r>
            <a:r>
              <a:rPr lang="en-US" altLang="en-US" sz="3200" baseline="-25000" dirty="0" smtClean="0">
                <a:sym typeface="Symbol" panose="05050102010706020507" pitchFamily="18" charset="2"/>
              </a:rPr>
              <a:t> </a:t>
            </a:r>
            <a:r>
              <a:rPr lang="en-US" altLang="en-US" sz="3200" dirty="0" smtClean="0">
                <a:sym typeface="Symbol" panose="05050102010706020507" pitchFamily="18" charset="2"/>
              </a:rPr>
              <a:t>(</a:t>
            </a:r>
            <a:r>
              <a:rPr lang="en-US" altLang="en-US" sz="3200" dirty="0">
                <a:sym typeface="Symbol" panose="05050102010706020507" pitchFamily="18" charset="2"/>
              </a:rPr>
              <a:t></a:t>
            </a:r>
            <a:r>
              <a:rPr lang="en-US" altLang="en-US" sz="3200" baseline="-25000" dirty="0" smtClean="0">
                <a:sym typeface="Symbol" panose="05050102010706020507" pitchFamily="18" charset="2"/>
              </a:rPr>
              <a:t> </a:t>
            </a:r>
            <a:r>
              <a:rPr lang="en-US" altLang="en-US" sz="3200" baseline="-25000" dirty="0" err="1" smtClean="0">
                <a:sym typeface="Symbol" panose="05050102010706020507" pitchFamily="18" charset="2"/>
              </a:rPr>
              <a:t>Bdate</a:t>
            </a:r>
            <a:r>
              <a:rPr lang="en-US" altLang="en-US" sz="3200" baseline="-25000" dirty="0" smtClean="0">
                <a:sym typeface="Symbol" panose="05050102010706020507" pitchFamily="18" charset="2"/>
              </a:rPr>
              <a:t>&gt;1957-12-31</a:t>
            </a:r>
            <a:r>
              <a:rPr lang="en-US" altLang="en-US" sz="3200" dirty="0" smtClean="0">
                <a:sym typeface="Symbol" panose="05050102010706020507" pitchFamily="18" charset="2"/>
              </a:rPr>
              <a:t>)))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66847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1188719" y="133954"/>
            <a:ext cx="10328085" cy="51919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Heuristic Based Optimization Example</a:t>
            </a:r>
            <a:endParaRPr lang="en-US" sz="3600" dirty="0"/>
          </a:p>
        </p:txBody>
      </p:sp>
      <p:sp>
        <p:nvSpPr>
          <p:cNvPr id="6" name="Rectangle 7"/>
          <p:cNvSpPr txBox="1">
            <a:spLocks noChangeArrowheads="1"/>
          </p:cNvSpPr>
          <p:nvPr/>
        </p:nvSpPr>
        <p:spPr>
          <a:xfrm>
            <a:off x="944544" y="891177"/>
            <a:ext cx="10976777" cy="14963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0" indent="-381000">
              <a:lnSpc>
                <a:spcPct val="80000"/>
              </a:lnSpc>
              <a:spcAft>
                <a:spcPts val="600"/>
              </a:spcAft>
              <a:buFont typeface="Wingdings" panose="05000000000000000000" pitchFamily="2" charset="2"/>
              <a:buAutoNum type="arabicPeriod"/>
            </a:pPr>
            <a:r>
              <a:rPr lang="en-US" altLang="en-US" sz="2400" dirty="0"/>
              <a:t>Break up any select operations with conjunctive conditions into a cascade of select operations. 	</a:t>
            </a:r>
          </a:p>
          <a:p>
            <a:pPr marL="381000" indent="-381000">
              <a:lnSpc>
                <a:spcPct val="80000"/>
              </a:lnSpc>
              <a:spcAft>
                <a:spcPts val="600"/>
              </a:spcAft>
              <a:buFont typeface="Wingdings" panose="05000000000000000000" pitchFamily="2" charset="2"/>
              <a:buAutoNum type="arabicPeriod"/>
            </a:pPr>
            <a:r>
              <a:rPr lang="en-US" altLang="en-US" sz="2400" b="1" dirty="0">
                <a:solidFill>
                  <a:srgbClr val="7030A0"/>
                </a:solidFill>
              </a:rPr>
              <a:t>Move each select operation as far down the query tree as is permitted by the attributes involved in the select condition. </a:t>
            </a:r>
          </a:p>
        </p:txBody>
      </p:sp>
      <p:sp>
        <p:nvSpPr>
          <p:cNvPr id="2" name="Oval 1"/>
          <p:cNvSpPr/>
          <p:nvPr/>
        </p:nvSpPr>
        <p:spPr>
          <a:xfrm>
            <a:off x="1036547" y="5980086"/>
            <a:ext cx="2390502" cy="548640"/>
          </a:xfrm>
          <a:prstGeom prst="ellipse">
            <a:avLst/>
          </a:prstGeom>
          <a:noFill/>
          <a:ln w="25400">
            <a:solidFill>
              <a:srgbClr val="00206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EMPLOYEE</a:t>
            </a:r>
            <a:endParaRPr lang="en-US" sz="2400" b="1" dirty="0"/>
          </a:p>
        </p:txBody>
      </p:sp>
      <p:sp>
        <p:nvSpPr>
          <p:cNvPr id="7" name="Oval 6"/>
          <p:cNvSpPr/>
          <p:nvPr/>
        </p:nvSpPr>
        <p:spPr>
          <a:xfrm>
            <a:off x="4342050" y="5964020"/>
            <a:ext cx="2673606" cy="548640"/>
          </a:xfrm>
          <a:prstGeom prst="ellipse">
            <a:avLst/>
          </a:prstGeom>
          <a:noFill/>
          <a:ln w="25400">
            <a:solidFill>
              <a:srgbClr val="00206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WORKS_ON</a:t>
            </a:r>
            <a:endParaRPr lang="en-US" sz="2400" b="1" dirty="0"/>
          </a:p>
        </p:txBody>
      </p:sp>
      <p:sp>
        <p:nvSpPr>
          <p:cNvPr id="8" name="Oval 7"/>
          <p:cNvSpPr/>
          <p:nvPr/>
        </p:nvSpPr>
        <p:spPr>
          <a:xfrm>
            <a:off x="8214838" y="5259635"/>
            <a:ext cx="2390502" cy="548640"/>
          </a:xfrm>
          <a:prstGeom prst="ellipse">
            <a:avLst/>
          </a:prstGeom>
          <a:noFill/>
          <a:ln w="25400">
            <a:solidFill>
              <a:srgbClr val="00206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PROJECT</a:t>
            </a:r>
            <a:endParaRPr lang="en-US" sz="2400" b="1" dirty="0"/>
          </a:p>
        </p:txBody>
      </p:sp>
      <p:sp>
        <p:nvSpPr>
          <p:cNvPr id="3" name="Multiply 2"/>
          <p:cNvSpPr/>
          <p:nvPr/>
        </p:nvSpPr>
        <p:spPr>
          <a:xfrm>
            <a:off x="3584704" y="4957430"/>
            <a:ext cx="621388" cy="599089"/>
          </a:xfrm>
          <a:prstGeom prst="mathMultiply">
            <a:avLst>
              <a:gd name="adj1" fmla="val 7731"/>
            </a:avLst>
          </a:prstGeom>
          <a:solidFill>
            <a:srgbClr val="7030A0"/>
          </a:solidFill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endCxn id="7" idx="0"/>
          </p:cNvCxnSpPr>
          <p:nvPr/>
        </p:nvCxnSpPr>
        <p:spPr>
          <a:xfrm>
            <a:off x="4206092" y="5282199"/>
            <a:ext cx="1472761" cy="681821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endCxn id="2" idx="0"/>
          </p:cNvCxnSpPr>
          <p:nvPr/>
        </p:nvCxnSpPr>
        <p:spPr>
          <a:xfrm flipH="1">
            <a:off x="2231798" y="5282199"/>
            <a:ext cx="1331209" cy="697887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Multiply 14"/>
          <p:cNvSpPr/>
          <p:nvPr/>
        </p:nvSpPr>
        <p:spPr>
          <a:xfrm>
            <a:off x="5811545" y="4137387"/>
            <a:ext cx="621388" cy="599089"/>
          </a:xfrm>
          <a:prstGeom prst="mathMultiply">
            <a:avLst>
              <a:gd name="adj1" fmla="val 7731"/>
            </a:avLst>
          </a:prstGeom>
          <a:solidFill>
            <a:srgbClr val="7030A0"/>
          </a:solidFill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4227790" y="4436931"/>
            <a:ext cx="1583755" cy="645571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8" idx="0"/>
          </p:cNvCxnSpPr>
          <p:nvPr/>
        </p:nvCxnSpPr>
        <p:spPr>
          <a:xfrm flipH="1" flipV="1">
            <a:off x="6432933" y="4436931"/>
            <a:ext cx="2977156" cy="822704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5233391" y="2354221"/>
            <a:ext cx="1530016" cy="603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dirty="0" smtClean="0">
                <a:sym typeface="Symbol" panose="05050102010706020507" pitchFamily="18" charset="2"/>
              </a:rPr>
              <a:t></a:t>
            </a:r>
            <a:r>
              <a:rPr lang="en-US" altLang="en-US" sz="3200" i="1" baseline="-25000" dirty="0" err="1" smtClean="0">
                <a:sym typeface="Symbol" panose="05050102010706020507" pitchFamily="18" charset="2"/>
              </a:rPr>
              <a:t>Lname</a:t>
            </a:r>
            <a:endParaRPr lang="en-US" sz="3200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6122237" y="3003591"/>
            <a:ext cx="0" cy="41485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122238" y="3929959"/>
            <a:ext cx="0" cy="41485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ight Arrow 4"/>
          <p:cNvSpPr/>
          <p:nvPr/>
        </p:nvSpPr>
        <p:spPr>
          <a:xfrm>
            <a:off x="71135" y="1694650"/>
            <a:ext cx="873409" cy="433126"/>
          </a:xfrm>
          <a:prstGeom prst="rightArrow">
            <a:avLst/>
          </a:prstGeom>
          <a:solidFill>
            <a:srgbClr val="7030A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72996" y="3273928"/>
            <a:ext cx="10698481" cy="42899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en-US" sz="3200" dirty="0" smtClean="0">
                <a:sym typeface="Symbol" panose="05050102010706020507" pitchFamily="18" charset="2"/>
              </a:rPr>
              <a:t></a:t>
            </a:r>
            <a:r>
              <a:rPr lang="en-US" altLang="en-US" sz="3200" baseline="-25000" dirty="0" err="1" smtClean="0">
                <a:sym typeface="Symbol" panose="05050102010706020507" pitchFamily="18" charset="2"/>
              </a:rPr>
              <a:t>Pname</a:t>
            </a:r>
            <a:r>
              <a:rPr lang="en-US" altLang="en-US" sz="3200" baseline="-25000" dirty="0" smtClean="0">
                <a:sym typeface="Symbol" panose="05050102010706020507" pitchFamily="18" charset="2"/>
              </a:rPr>
              <a:t> </a:t>
            </a:r>
            <a:r>
              <a:rPr lang="en-US" altLang="en-US" sz="3200" baseline="-25000" dirty="0">
                <a:sym typeface="Symbol" panose="05050102010706020507" pitchFamily="18" charset="2"/>
              </a:rPr>
              <a:t>= </a:t>
            </a:r>
            <a:r>
              <a:rPr lang="en-US" altLang="en-US" sz="3200" baseline="-25000" dirty="0" smtClean="0">
                <a:sym typeface="Symbol" panose="05050102010706020507" pitchFamily="18" charset="2"/>
              </a:rPr>
              <a:t>“</a:t>
            </a:r>
            <a:r>
              <a:rPr lang="en-US" altLang="en-US" sz="3200" baseline="-25000" dirty="0" err="1" smtClean="0">
                <a:sym typeface="Symbol" panose="05050102010706020507" pitchFamily="18" charset="2"/>
              </a:rPr>
              <a:t>Aquaris</a:t>
            </a:r>
            <a:r>
              <a:rPr lang="en-US" altLang="en-US" sz="3200" baseline="-25000" dirty="0" smtClean="0">
                <a:sym typeface="Symbol" panose="05050102010706020507" pitchFamily="18" charset="2"/>
              </a:rPr>
              <a:t>” </a:t>
            </a:r>
            <a:r>
              <a:rPr lang="en-US" altLang="en-US" sz="3200" dirty="0" smtClean="0">
                <a:sym typeface="Symbol" panose="05050102010706020507" pitchFamily="18" charset="2"/>
              </a:rPr>
              <a:t>(</a:t>
            </a:r>
            <a:r>
              <a:rPr lang="en-US" altLang="en-US" sz="3200" dirty="0">
                <a:sym typeface="Symbol" panose="05050102010706020507" pitchFamily="18" charset="2"/>
              </a:rPr>
              <a:t></a:t>
            </a:r>
            <a:r>
              <a:rPr lang="en-US" altLang="en-US" sz="3200" baseline="-25000" dirty="0" smtClean="0">
                <a:sym typeface="Symbol" panose="05050102010706020507" pitchFamily="18" charset="2"/>
              </a:rPr>
              <a:t> </a:t>
            </a:r>
            <a:r>
              <a:rPr lang="en-US" altLang="en-US" sz="3200" baseline="-25000" dirty="0" err="1" smtClean="0">
                <a:sym typeface="Symbol" panose="05050102010706020507" pitchFamily="18" charset="2"/>
              </a:rPr>
              <a:t>Pnumber</a:t>
            </a:r>
            <a:r>
              <a:rPr lang="en-US" altLang="en-US" sz="3200" baseline="-25000" dirty="0" smtClean="0">
                <a:sym typeface="Symbol" panose="05050102010706020507" pitchFamily="18" charset="2"/>
              </a:rPr>
              <a:t> = </a:t>
            </a:r>
            <a:r>
              <a:rPr lang="en-US" altLang="en-US" sz="3200" baseline="-25000" dirty="0" err="1" smtClean="0">
                <a:sym typeface="Symbol" panose="05050102010706020507" pitchFamily="18" charset="2"/>
              </a:rPr>
              <a:t>Pno</a:t>
            </a:r>
            <a:r>
              <a:rPr lang="en-US" altLang="en-US" sz="3200" baseline="-25000" dirty="0" smtClean="0">
                <a:sym typeface="Symbol" panose="05050102010706020507" pitchFamily="18" charset="2"/>
              </a:rPr>
              <a:t> </a:t>
            </a:r>
            <a:r>
              <a:rPr lang="en-US" altLang="en-US" sz="3200" dirty="0" smtClean="0">
                <a:sym typeface="Symbol" panose="05050102010706020507" pitchFamily="18" charset="2"/>
              </a:rPr>
              <a:t>(</a:t>
            </a:r>
            <a:r>
              <a:rPr lang="en-US" altLang="en-US" sz="3200" dirty="0">
                <a:sym typeface="Symbol" panose="05050102010706020507" pitchFamily="18" charset="2"/>
              </a:rPr>
              <a:t></a:t>
            </a:r>
            <a:r>
              <a:rPr lang="en-US" altLang="en-US" sz="3200" baseline="-25000" dirty="0" smtClean="0">
                <a:sym typeface="Symbol" panose="05050102010706020507" pitchFamily="18" charset="2"/>
              </a:rPr>
              <a:t> </a:t>
            </a:r>
            <a:r>
              <a:rPr lang="en-US" altLang="en-US" sz="3200" baseline="-25000" dirty="0" err="1" smtClean="0">
                <a:sym typeface="Symbol" panose="05050102010706020507" pitchFamily="18" charset="2"/>
              </a:rPr>
              <a:t>Essn</a:t>
            </a:r>
            <a:r>
              <a:rPr lang="en-US" altLang="en-US" sz="3200" baseline="-25000" dirty="0" smtClean="0">
                <a:sym typeface="Symbol" panose="05050102010706020507" pitchFamily="18" charset="2"/>
              </a:rPr>
              <a:t>=</a:t>
            </a:r>
            <a:r>
              <a:rPr lang="en-US" altLang="en-US" sz="3200" baseline="-25000" dirty="0" err="1" smtClean="0">
                <a:sym typeface="Symbol" panose="05050102010706020507" pitchFamily="18" charset="2"/>
              </a:rPr>
              <a:t>SSn</a:t>
            </a:r>
            <a:r>
              <a:rPr lang="en-US" altLang="en-US" sz="3200" baseline="-25000" dirty="0" smtClean="0">
                <a:sym typeface="Symbol" panose="05050102010706020507" pitchFamily="18" charset="2"/>
              </a:rPr>
              <a:t> </a:t>
            </a:r>
            <a:r>
              <a:rPr lang="en-US" altLang="en-US" sz="3200" dirty="0" smtClean="0">
                <a:sym typeface="Symbol" panose="05050102010706020507" pitchFamily="18" charset="2"/>
              </a:rPr>
              <a:t>(</a:t>
            </a:r>
            <a:r>
              <a:rPr lang="en-US" altLang="en-US" sz="3200" dirty="0">
                <a:sym typeface="Symbol" panose="05050102010706020507" pitchFamily="18" charset="2"/>
              </a:rPr>
              <a:t></a:t>
            </a:r>
            <a:r>
              <a:rPr lang="en-US" altLang="en-US" sz="3200" baseline="-25000" dirty="0" smtClean="0">
                <a:sym typeface="Symbol" panose="05050102010706020507" pitchFamily="18" charset="2"/>
              </a:rPr>
              <a:t> </a:t>
            </a:r>
            <a:r>
              <a:rPr lang="en-US" altLang="en-US" sz="3200" baseline="-25000" dirty="0" err="1" smtClean="0">
                <a:sym typeface="Symbol" panose="05050102010706020507" pitchFamily="18" charset="2"/>
              </a:rPr>
              <a:t>Bdate</a:t>
            </a:r>
            <a:r>
              <a:rPr lang="en-US" altLang="en-US" sz="3200" baseline="-25000" dirty="0" smtClean="0">
                <a:sym typeface="Symbol" panose="05050102010706020507" pitchFamily="18" charset="2"/>
              </a:rPr>
              <a:t>&gt;1957-12-31</a:t>
            </a:r>
            <a:r>
              <a:rPr lang="en-US" altLang="en-US" sz="3200" dirty="0" smtClean="0">
                <a:sym typeface="Symbol" panose="05050102010706020507" pitchFamily="18" charset="2"/>
              </a:rPr>
              <a:t>))) </a:t>
            </a:r>
            <a:endParaRPr lang="en-US" sz="3200" dirty="0"/>
          </a:p>
        </p:txBody>
      </p:sp>
      <p:sp>
        <p:nvSpPr>
          <p:cNvPr id="9" name="Down Arrow 8"/>
          <p:cNvSpPr/>
          <p:nvPr/>
        </p:nvSpPr>
        <p:spPr>
          <a:xfrm>
            <a:off x="1765738" y="2617076"/>
            <a:ext cx="583324" cy="656852"/>
          </a:xfrm>
          <a:prstGeom prst="downArrow">
            <a:avLst/>
          </a:prstGeom>
          <a:solidFill>
            <a:srgbClr val="FF0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9410089" y="2704041"/>
            <a:ext cx="583324" cy="656852"/>
          </a:xfrm>
          <a:prstGeom prst="downArrow">
            <a:avLst/>
          </a:prstGeom>
          <a:solidFill>
            <a:srgbClr val="007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Down Arrow 20"/>
          <p:cNvSpPr/>
          <p:nvPr/>
        </p:nvSpPr>
        <p:spPr>
          <a:xfrm>
            <a:off x="9371653" y="4507045"/>
            <a:ext cx="583324" cy="656852"/>
          </a:xfrm>
          <a:prstGeom prst="downArrow">
            <a:avLst/>
          </a:prstGeom>
          <a:noFill/>
          <a:ln w="25400">
            <a:solidFill>
              <a:srgbClr val="FF0000"/>
            </a:solidFill>
            <a:prstDash val="dash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own Arrow 23"/>
          <p:cNvSpPr/>
          <p:nvPr/>
        </p:nvSpPr>
        <p:spPr>
          <a:xfrm>
            <a:off x="1743067" y="5205529"/>
            <a:ext cx="583324" cy="656852"/>
          </a:xfrm>
          <a:prstGeom prst="downArrow">
            <a:avLst/>
          </a:prstGeom>
          <a:noFill/>
          <a:ln w="25400">
            <a:solidFill>
              <a:srgbClr val="0070C0"/>
            </a:solidFill>
            <a:prstDash val="dash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563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1188719" y="133954"/>
            <a:ext cx="10328085" cy="51919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Heuristic Based Optimization Example</a:t>
            </a:r>
            <a:endParaRPr lang="en-US" sz="3600" dirty="0"/>
          </a:p>
        </p:txBody>
      </p:sp>
      <p:sp>
        <p:nvSpPr>
          <p:cNvPr id="6" name="Rectangle 7"/>
          <p:cNvSpPr txBox="1">
            <a:spLocks noChangeArrowheads="1"/>
          </p:cNvSpPr>
          <p:nvPr/>
        </p:nvSpPr>
        <p:spPr>
          <a:xfrm>
            <a:off x="944544" y="891177"/>
            <a:ext cx="10976777" cy="14963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0" indent="-381000">
              <a:lnSpc>
                <a:spcPct val="80000"/>
              </a:lnSpc>
              <a:spcAft>
                <a:spcPts val="600"/>
              </a:spcAft>
              <a:buFont typeface="Wingdings" panose="05000000000000000000" pitchFamily="2" charset="2"/>
              <a:buAutoNum type="arabicPeriod"/>
            </a:pPr>
            <a:r>
              <a:rPr lang="en-US" altLang="en-US" sz="2400" dirty="0"/>
              <a:t>Break up any select operations with conjunctive conditions into a cascade of select operations. 	</a:t>
            </a:r>
          </a:p>
          <a:p>
            <a:pPr marL="381000" indent="-381000">
              <a:lnSpc>
                <a:spcPct val="80000"/>
              </a:lnSpc>
              <a:spcAft>
                <a:spcPts val="600"/>
              </a:spcAft>
              <a:buFont typeface="Wingdings" panose="05000000000000000000" pitchFamily="2" charset="2"/>
              <a:buAutoNum type="arabicPeriod"/>
            </a:pPr>
            <a:r>
              <a:rPr lang="en-US" altLang="en-US" sz="2400" b="1" dirty="0">
                <a:solidFill>
                  <a:srgbClr val="7030A0"/>
                </a:solidFill>
              </a:rPr>
              <a:t>Move each select operation as far down the query tree as is permitted by the attributes involved in the select condition. </a:t>
            </a:r>
          </a:p>
        </p:txBody>
      </p:sp>
      <p:sp>
        <p:nvSpPr>
          <p:cNvPr id="2" name="Oval 1"/>
          <p:cNvSpPr/>
          <p:nvPr/>
        </p:nvSpPr>
        <p:spPr>
          <a:xfrm>
            <a:off x="1036547" y="6238340"/>
            <a:ext cx="2390502" cy="548640"/>
          </a:xfrm>
          <a:prstGeom prst="ellipse">
            <a:avLst/>
          </a:prstGeom>
          <a:noFill/>
          <a:ln w="25400">
            <a:solidFill>
              <a:srgbClr val="00206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EMPLOYEE</a:t>
            </a:r>
            <a:endParaRPr lang="en-US" sz="2400" b="1" dirty="0"/>
          </a:p>
        </p:txBody>
      </p:sp>
      <p:sp>
        <p:nvSpPr>
          <p:cNvPr id="7" name="Oval 6"/>
          <p:cNvSpPr/>
          <p:nvPr/>
        </p:nvSpPr>
        <p:spPr>
          <a:xfrm>
            <a:off x="4342050" y="5964020"/>
            <a:ext cx="2673606" cy="548640"/>
          </a:xfrm>
          <a:prstGeom prst="ellipse">
            <a:avLst/>
          </a:prstGeom>
          <a:noFill/>
          <a:ln w="25400">
            <a:solidFill>
              <a:srgbClr val="00206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WORKS_ON</a:t>
            </a:r>
            <a:endParaRPr lang="en-US" sz="2400" b="1" dirty="0"/>
          </a:p>
        </p:txBody>
      </p:sp>
      <p:sp>
        <p:nvSpPr>
          <p:cNvPr id="8" name="Oval 7"/>
          <p:cNvSpPr/>
          <p:nvPr/>
        </p:nvSpPr>
        <p:spPr>
          <a:xfrm>
            <a:off x="8506500" y="6229631"/>
            <a:ext cx="2390502" cy="548640"/>
          </a:xfrm>
          <a:prstGeom prst="ellipse">
            <a:avLst/>
          </a:prstGeom>
          <a:noFill/>
          <a:ln w="25400">
            <a:solidFill>
              <a:srgbClr val="00206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PROJECT</a:t>
            </a:r>
            <a:endParaRPr lang="en-US" sz="2400" b="1" dirty="0"/>
          </a:p>
        </p:txBody>
      </p:sp>
      <p:sp>
        <p:nvSpPr>
          <p:cNvPr id="3" name="Multiply 2"/>
          <p:cNvSpPr/>
          <p:nvPr/>
        </p:nvSpPr>
        <p:spPr>
          <a:xfrm>
            <a:off x="3584704" y="4957430"/>
            <a:ext cx="621388" cy="599089"/>
          </a:xfrm>
          <a:prstGeom prst="mathMultiply">
            <a:avLst>
              <a:gd name="adj1" fmla="val 7731"/>
            </a:avLst>
          </a:prstGeom>
          <a:solidFill>
            <a:srgbClr val="7030A0"/>
          </a:solidFill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endCxn id="7" idx="0"/>
          </p:cNvCxnSpPr>
          <p:nvPr/>
        </p:nvCxnSpPr>
        <p:spPr>
          <a:xfrm>
            <a:off x="4206092" y="5282199"/>
            <a:ext cx="1472761" cy="681821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2869289" y="5282199"/>
            <a:ext cx="693719" cy="27432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Multiply 14"/>
          <p:cNvSpPr/>
          <p:nvPr/>
        </p:nvSpPr>
        <p:spPr>
          <a:xfrm>
            <a:off x="5811545" y="4137387"/>
            <a:ext cx="621388" cy="599089"/>
          </a:xfrm>
          <a:prstGeom prst="mathMultiply">
            <a:avLst>
              <a:gd name="adj1" fmla="val 7731"/>
            </a:avLst>
          </a:prstGeom>
          <a:solidFill>
            <a:srgbClr val="7030A0"/>
          </a:solidFill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4227790" y="4436931"/>
            <a:ext cx="1583755" cy="645571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8" idx="0"/>
          </p:cNvCxnSpPr>
          <p:nvPr/>
        </p:nvCxnSpPr>
        <p:spPr>
          <a:xfrm flipH="1" flipV="1">
            <a:off x="6432933" y="4436931"/>
            <a:ext cx="2977156" cy="822704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5233391" y="2354221"/>
            <a:ext cx="1530016" cy="603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dirty="0" smtClean="0">
                <a:sym typeface="Symbol" panose="05050102010706020507" pitchFamily="18" charset="2"/>
              </a:rPr>
              <a:t></a:t>
            </a:r>
            <a:r>
              <a:rPr lang="en-US" altLang="en-US" sz="3200" i="1" baseline="-25000" dirty="0" err="1" smtClean="0">
                <a:sym typeface="Symbol" panose="05050102010706020507" pitchFamily="18" charset="2"/>
              </a:rPr>
              <a:t>Lname</a:t>
            </a:r>
            <a:endParaRPr lang="en-US" sz="3200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6122237" y="3003591"/>
            <a:ext cx="0" cy="41485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122238" y="3929959"/>
            <a:ext cx="0" cy="41485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ight Arrow 4"/>
          <p:cNvSpPr/>
          <p:nvPr/>
        </p:nvSpPr>
        <p:spPr>
          <a:xfrm>
            <a:off x="71135" y="1694650"/>
            <a:ext cx="873409" cy="433126"/>
          </a:xfrm>
          <a:prstGeom prst="rightArrow">
            <a:avLst/>
          </a:prstGeom>
          <a:solidFill>
            <a:srgbClr val="7030A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72996" y="3273928"/>
            <a:ext cx="10698481" cy="42899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en-US" sz="3200" dirty="0" smtClean="0">
                <a:sym typeface="Symbol" panose="05050102010706020507" pitchFamily="18" charset="2"/>
              </a:rPr>
              <a:t>(</a:t>
            </a:r>
            <a:r>
              <a:rPr lang="en-US" altLang="en-US" sz="3200" dirty="0">
                <a:sym typeface="Symbol" panose="05050102010706020507" pitchFamily="18" charset="2"/>
              </a:rPr>
              <a:t></a:t>
            </a:r>
            <a:r>
              <a:rPr lang="en-US" altLang="en-US" sz="3200" baseline="-25000" dirty="0" smtClean="0">
                <a:sym typeface="Symbol" panose="05050102010706020507" pitchFamily="18" charset="2"/>
              </a:rPr>
              <a:t> </a:t>
            </a:r>
            <a:r>
              <a:rPr lang="en-US" altLang="en-US" sz="3200" baseline="-25000" dirty="0" err="1" smtClean="0">
                <a:sym typeface="Symbol" panose="05050102010706020507" pitchFamily="18" charset="2"/>
              </a:rPr>
              <a:t>Pnumber</a:t>
            </a:r>
            <a:r>
              <a:rPr lang="en-US" altLang="en-US" sz="3200" baseline="-25000" dirty="0" smtClean="0">
                <a:sym typeface="Symbol" panose="05050102010706020507" pitchFamily="18" charset="2"/>
              </a:rPr>
              <a:t> = </a:t>
            </a:r>
            <a:r>
              <a:rPr lang="en-US" altLang="en-US" sz="3200" baseline="-25000" dirty="0" err="1" smtClean="0">
                <a:sym typeface="Symbol" panose="05050102010706020507" pitchFamily="18" charset="2"/>
              </a:rPr>
              <a:t>Pno</a:t>
            </a:r>
            <a:r>
              <a:rPr lang="en-US" altLang="en-US" sz="3200" baseline="-25000" dirty="0" smtClean="0">
                <a:sym typeface="Symbol" panose="05050102010706020507" pitchFamily="18" charset="2"/>
              </a:rPr>
              <a:t> </a:t>
            </a:r>
            <a:r>
              <a:rPr lang="en-US" altLang="en-US" sz="3200" dirty="0" smtClean="0">
                <a:sym typeface="Symbol" panose="05050102010706020507" pitchFamily="18" charset="2"/>
              </a:rPr>
              <a:t>(</a:t>
            </a:r>
            <a:r>
              <a:rPr lang="en-US" altLang="en-US" sz="3200" dirty="0">
                <a:sym typeface="Symbol" panose="05050102010706020507" pitchFamily="18" charset="2"/>
              </a:rPr>
              <a:t></a:t>
            </a:r>
            <a:r>
              <a:rPr lang="en-US" altLang="en-US" sz="3200" baseline="-25000" dirty="0" smtClean="0">
                <a:sym typeface="Symbol" panose="05050102010706020507" pitchFamily="18" charset="2"/>
              </a:rPr>
              <a:t> </a:t>
            </a:r>
            <a:r>
              <a:rPr lang="en-US" altLang="en-US" sz="3200" baseline="-25000" dirty="0" err="1" smtClean="0">
                <a:sym typeface="Symbol" panose="05050102010706020507" pitchFamily="18" charset="2"/>
              </a:rPr>
              <a:t>Essn</a:t>
            </a:r>
            <a:r>
              <a:rPr lang="en-US" altLang="en-US" sz="3200" baseline="-25000" dirty="0" smtClean="0">
                <a:sym typeface="Symbol" panose="05050102010706020507" pitchFamily="18" charset="2"/>
              </a:rPr>
              <a:t>=</a:t>
            </a:r>
            <a:r>
              <a:rPr lang="en-US" altLang="en-US" sz="3200" baseline="-25000" dirty="0" err="1" smtClean="0">
                <a:sym typeface="Symbol" panose="05050102010706020507" pitchFamily="18" charset="2"/>
              </a:rPr>
              <a:t>SSn</a:t>
            </a:r>
            <a:r>
              <a:rPr lang="en-US" altLang="en-US" sz="3200" baseline="-25000" dirty="0" smtClean="0">
                <a:sym typeface="Symbol" panose="05050102010706020507" pitchFamily="18" charset="2"/>
              </a:rPr>
              <a:t> </a:t>
            </a:r>
            <a:r>
              <a:rPr lang="en-US" altLang="en-US" sz="3200" dirty="0" smtClean="0">
                <a:sym typeface="Symbol" panose="05050102010706020507" pitchFamily="18" charset="2"/>
              </a:rPr>
              <a:t>)) </a:t>
            </a:r>
            <a:endParaRPr lang="en-US" sz="3200" dirty="0"/>
          </a:p>
        </p:txBody>
      </p:sp>
      <p:sp>
        <p:nvSpPr>
          <p:cNvPr id="9" name="Down Arrow 8"/>
          <p:cNvSpPr/>
          <p:nvPr/>
        </p:nvSpPr>
        <p:spPr>
          <a:xfrm>
            <a:off x="4507234" y="2744706"/>
            <a:ext cx="583324" cy="656852"/>
          </a:xfrm>
          <a:prstGeom prst="downArrow">
            <a:avLst/>
          </a:prstGeom>
          <a:solidFill>
            <a:srgbClr val="FF0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54885" y="5312654"/>
            <a:ext cx="28549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dirty="0">
                <a:sym typeface="Symbol" panose="05050102010706020507" pitchFamily="18" charset="2"/>
              </a:rPr>
              <a:t></a:t>
            </a:r>
            <a:r>
              <a:rPr lang="en-US" altLang="en-US" sz="3200" baseline="-25000" dirty="0">
                <a:sym typeface="Symbol" panose="05050102010706020507" pitchFamily="18" charset="2"/>
              </a:rPr>
              <a:t> </a:t>
            </a:r>
            <a:r>
              <a:rPr lang="en-US" altLang="en-US" sz="3200" baseline="-25000" dirty="0" err="1">
                <a:sym typeface="Symbol" panose="05050102010706020507" pitchFamily="18" charset="2"/>
              </a:rPr>
              <a:t>Bdate</a:t>
            </a:r>
            <a:r>
              <a:rPr lang="en-US" altLang="en-US" sz="3200" baseline="-25000" dirty="0">
                <a:sym typeface="Symbol" panose="05050102010706020507" pitchFamily="18" charset="2"/>
              </a:rPr>
              <a:t>&gt;1957-12-31</a:t>
            </a:r>
            <a:endParaRPr lang="en-US" sz="3200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2419258" y="5897429"/>
            <a:ext cx="0" cy="41485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8038386" y="5014218"/>
            <a:ext cx="311260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dirty="0">
                <a:sym typeface="Symbol" panose="05050102010706020507" pitchFamily="18" charset="2"/>
              </a:rPr>
              <a:t></a:t>
            </a:r>
            <a:r>
              <a:rPr lang="en-US" altLang="en-US" sz="3200" baseline="-25000" dirty="0" err="1">
                <a:sym typeface="Symbol" panose="05050102010706020507" pitchFamily="18" charset="2"/>
              </a:rPr>
              <a:t>Pname</a:t>
            </a:r>
            <a:r>
              <a:rPr lang="en-US" altLang="en-US" sz="3200" baseline="-25000" dirty="0">
                <a:sym typeface="Symbol" panose="05050102010706020507" pitchFamily="18" charset="2"/>
              </a:rPr>
              <a:t> = “</a:t>
            </a:r>
            <a:r>
              <a:rPr lang="en-US" altLang="en-US" sz="3200" baseline="-25000" dirty="0" err="1">
                <a:sym typeface="Symbol" panose="05050102010706020507" pitchFamily="18" charset="2"/>
              </a:rPr>
              <a:t>Aquaris</a:t>
            </a:r>
            <a:r>
              <a:rPr lang="en-US" altLang="en-US" sz="3200" baseline="-25000" dirty="0">
                <a:sym typeface="Symbol" panose="05050102010706020507" pitchFamily="18" charset="2"/>
              </a:rPr>
              <a:t>” </a:t>
            </a:r>
            <a:endParaRPr lang="en-US" sz="3200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9701751" y="5688348"/>
            <a:ext cx="0" cy="41485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Down Arrow 26"/>
          <p:cNvSpPr/>
          <p:nvPr/>
        </p:nvSpPr>
        <p:spPr>
          <a:xfrm>
            <a:off x="7086191" y="2625572"/>
            <a:ext cx="583324" cy="656852"/>
          </a:xfrm>
          <a:prstGeom prst="downArrow">
            <a:avLst/>
          </a:prstGeom>
          <a:solidFill>
            <a:srgbClr val="007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Down Arrow 27"/>
          <p:cNvSpPr/>
          <p:nvPr/>
        </p:nvSpPr>
        <p:spPr>
          <a:xfrm>
            <a:off x="3603736" y="4285351"/>
            <a:ext cx="583324" cy="656852"/>
          </a:xfrm>
          <a:prstGeom prst="downArrow">
            <a:avLst/>
          </a:prstGeom>
          <a:noFill/>
          <a:ln w="25400">
            <a:solidFill>
              <a:srgbClr val="FF0000"/>
            </a:solidFill>
            <a:prstDash val="dash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wn Arrow 28"/>
          <p:cNvSpPr/>
          <p:nvPr/>
        </p:nvSpPr>
        <p:spPr>
          <a:xfrm rot="7656735">
            <a:off x="6477170" y="4549603"/>
            <a:ext cx="583324" cy="656852"/>
          </a:xfrm>
          <a:prstGeom prst="downArrow">
            <a:avLst/>
          </a:prstGeom>
          <a:noFill/>
          <a:ln w="25400">
            <a:solidFill>
              <a:srgbClr val="0070C0"/>
            </a:solidFill>
            <a:prstDash val="dash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727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1188719" y="133954"/>
            <a:ext cx="10328085" cy="51919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Heuristic Based Optimization Example</a:t>
            </a:r>
            <a:endParaRPr lang="en-US" sz="3600" dirty="0"/>
          </a:p>
        </p:txBody>
      </p:sp>
      <p:sp>
        <p:nvSpPr>
          <p:cNvPr id="6" name="Rectangle 7"/>
          <p:cNvSpPr txBox="1">
            <a:spLocks noChangeArrowheads="1"/>
          </p:cNvSpPr>
          <p:nvPr/>
        </p:nvSpPr>
        <p:spPr>
          <a:xfrm>
            <a:off x="944544" y="891177"/>
            <a:ext cx="10976777" cy="14963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0" indent="-381000">
              <a:lnSpc>
                <a:spcPct val="80000"/>
              </a:lnSpc>
              <a:spcAft>
                <a:spcPts val="600"/>
              </a:spcAft>
              <a:buFont typeface="Wingdings" panose="05000000000000000000" pitchFamily="2" charset="2"/>
              <a:buAutoNum type="arabicPeriod"/>
            </a:pPr>
            <a:r>
              <a:rPr lang="en-US" altLang="en-US" sz="2400" dirty="0"/>
              <a:t>Break up any select operations with conjunctive conditions into a cascade of select operations. 	</a:t>
            </a:r>
          </a:p>
          <a:p>
            <a:pPr marL="381000" indent="-381000">
              <a:lnSpc>
                <a:spcPct val="80000"/>
              </a:lnSpc>
              <a:spcAft>
                <a:spcPts val="600"/>
              </a:spcAft>
              <a:buFont typeface="Wingdings" panose="05000000000000000000" pitchFamily="2" charset="2"/>
              <a:buAutoNum type="arabicPeriod"/>
            </a:pPr>
            <a:r>
              <a:rPr lang="en-US" altLang="en-US" sz="2400" b="1" dirty="0">
                <a:solidFill>
                  <a:srgbClr val="7030A0"/>
                </a:solidFill>
              </a:rPr>
              <a:t>Move each select operation as far down the query tree as is permitted by the attributes involved in the select condition. </a:t>
            </a:r>
          </a:p>
        </p:txBody>
      </p:sp>
      <p:sp>
        <p:nvSpPr>
          <p:cNvPr id="2" name="Oval 1"/>
          <p:cNvSpPr/>
          <p:nvPr/>
        </p:nvSpPr>
        <p:spPr>
          <a:xfrm>
            <a:off x="1036547" y="6238340"/>
            <a:ext cx="2390502" cy="548640"/>
          </a:xfrm>
          <a:prstGeom prst="ellipse">
            <a:avLst/>
          </a:prstGeom>
          <a:noFill/>
          <a:ln w="25400">
            <a:solidFill>
              <a:srgbClr val="00206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EMPLOYEE</a:t>
            </a:r>
            <a:endParaRPr lang="en-US" sz="2400" b="1" dirty="0"/>
          </a:p>
        </p:txBody>
      </p:sp>
      <p:sp>
        <p:nvSpPr>
          <p:cNvPr id="7" name="Oval 6"/>
          <p:cNvSpPr/>
          <p:nvPr/>
        </p:nvSpPr>
        <p:spPr>
          <a:xfrm>
            <a:off x="4342050" y="5964020"/>
            <a:ext cx="2673606" cy="548640"/>
          </a:xfrm>
          <a:prstGeom prst="ellipse">
            <a:avLst/>
          </a:prstGeom>
          <a:noFill/>
          <a:ln w="25400">
            <a:solidFill>
              <a:srgbClr val="00206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WORKS_ON</a:t>
            </a:r>
            <a:endParaRPr lang="en-US" sz="2400" b="1" dirty="0"/>
          </a:p>
        </p:txBody>
      </p:sp>
      <p:sp>
        <p:nvSpPr>
          <p:cNvPr id="8" name="Oval 7"/>
          <p:cNvSpPr/>
          <p:nvPr/>
        </p:nvSpPr>
        <p:spPr>
          <a:xfrm>
            <a:off x="8506500" y="6229631"/>
            <a:ext cx="2390502" cy="548640"/>
          </a:xfrm>
          <a:prstGeom prst="ellipse">
            <a:avLst/>
          </a:prstGeom>
          <a:noFill/>
          <a:ln w="25400">
            <a:solidFill>
              <a:srgbClr val="00206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PROJECT</a:t>
            </a:r>
            <a:endParaRPr lang="en-US" sz="2400" b="1" dirty="0"/>
          </a:p>
        </p:txBody>
      </p:sp>
      <p:sp>
        <p:nvSpPr>
          <p:cNvPr id="3" name="Multiply 2"/>
          <p:cNvSpPr/>
          <p:nvPr/>
        </p:nvSpPr>
        <p:spPr>
          <a:xfrm>
            <a:off x="3584704" y="4957430"/>
            <a:ext cx="621388" cy="599089"/>
          </a:xfrm>
          <a:prstGeom prst="mathMultiply">
            <a:avLst>
              <a:gd name="adj1" fmla="val 7731"/>
            </a:avLst>
          </a:prstGeom>
          <a:solidFill>
            <a:srgbClr val="7030A0"/>
          </a:solidFill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endCxn id="7" idx="0"/>
          </p:cNvCxnSpPr>
          <p:nvPr/>
        </p:nvCxnSpPr>
        <p:spPr>
          <a:xfrm>
            <a:off x="4206092" y="5282199"/>
            <a:ext cx="1472761" cy="681821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2869289" y="5282199"/>
            <a:ext cx="693719" cy="27432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Multiply 14"/>
          <p:cNvSpPr/>
          <p:nvPr/>
        </p:nvSpPr>
        <p:spPr>
          <a:xfrm>
            <a:off x="5811545" y="4137387"/>
            <a:ext cx="621388" cy="599089"/>
          </a:xfrm>
          <a:prstGeom prst="mathMultiply">
            <a:avLst>
              <a:gd name="adj1" fmla="val 7731"/>
            </a:avLst>
          </a:prstGeom>
          <a:solidFill>
            <a:srgbClr val="7030A0"/>
          </a:solidFill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4227790" y="4436931"/>
            <a:ext cx="1583755" cy="645571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8" idx="0"/>
          </p:cNvCxnSpPr>
          <p:nvPr/>
        </p:nvCxnSpPr>
        <p:spPr>
          <a:xfrm flipH="1" flipV="1">
            <a:off x="6432933" y="4436931"/>
            <a:ext cx="2977156" cy="822704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5233391" y="2354221"/>
            <a:ext cx="1530016" cy="603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dirty="0" smtClean="0">
                <a:sym typeface="Symbol" panose="05050102010706020507" pitchFamily="18" charset="2"/>
              </a:rPr>
              <a:t></a:t>
            </a:r>
            <a:r>
              <a:rPr lang="en-US" altLang="en-US" sz="3200" i="1" baseline="-25000" dirty="0" err="1" smtClean="0">
                <a:sym typeface="Symbol" panose="05050102010706020507" pitchFamily="18" charset="2"/>
              </a:rPr>
              <a:t>Lname</a:t>
            </a:r>
            <a:endParaRPr lang="en-US" sz="3200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6122237" y="3003591"/>
            <a:ext cx="0" cy="41485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122238" y="3929959"/>
            <a:ext cx="0" cy="41485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ight Arrow 4"/>
          <p:cNvSpPr/>
          <p:nvPr/>
        </p:nvSpPr>
        <p:spPr>
          <a:xfrm>
            <a:off x="71135" y="1694650"/>
            <a:ext cx="873409" cy="433126"/>
          </a:xfrm>
          <a:prstGeom prst="rightArrow">
            <a:avLst/>
          </a:prstGeom>
          <a:solidFill>
            <a:srgbClr val="7030A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72996" y="3273928"/>
            <a:ext cx="10698481" cy="42899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en-US" sz="3200" dirty="0" smtClean="0">
                <a:sym typeface="Symbol" panose="05050102010706020507" pitchFamily="18" charset="2"/>
              </a:rPr>
              <a:t>(</a:t>
            </a:r>
            <a:r>
              <a:rPr lang="en-US" altLang="en-US" sz="3200" dirty="0">
                <a:sym typeface="Symbol" panose="05050102010706020507" pitchFamily="18" charset="2"/>
              </a:rPr>
              <a:t></a:t>
            </a:r>
            <a:r>
              <a:rPr lang="en-US" altLang="en-US" sz="3200" baseline="-25000" dirty="0" smtClean="0">
                <a:sym typeface="Symbol" panose="05050102010706020507" pitchFamily="18" charset="2"/>
              </a:rPr>
              <a:t> </a:t>
            </a:r>
            <a:r>
              <a:rPr lang="en-US" altLang="en-US" sz="3200" baseline="-25000" dirty="0" err="1" smtClean="0">
                <a:sym typeface="Symbol" panose="05050102010706020507" pitchFamily="18" charset="2"/>
              </a:rPr>
              <a:t>Pnumber</a:t>
            </a:r>
            <a:r>
              <a:rPr lang="en-US" altLang="en-US" sz="3200" baseline="-25000" dirty="0" smtClean="0">
                <a:sym typeface="Symbol" panose="05050102010706020507" pitchFamily="18" charset="2"/>
              </a:rPr>
              <a:t> = </a:t>
            </a:r>
            <a:r>
              <a:rPr lang="en-US" altLang="en-US" sz="3200" baseline="-25000" dirty="0" err="1" smtClean="0">
                <a:sym typeface="Symbol" panose="05050102010706020507" pitchFamily="18" charset="2"/>
              </a:rPr>
              <a:t>Pno</a:t>
            </a:r>
            <a:r>
              <a:rPr lang="en-US" altLang="en-US" sz="3200" baseline="-25000" dirty="0" smtClean="0">
                <a:sym typeface="Symbol" panose="05050102010706020507" pitchFamily="18" charset="2"/>
              </a:rPr>
              <a:t> </a:t>
            </a:r>
            <a:r>
              <a:rPr lang="en-US" altLang="en-US" sz="3200" dirty="0" smtClean="0">
                <a:sym typeface="Symbol" panose="05050102010706020507" pitchFamily="18" charset="2"/>
              </a:rPr>
              <a:t>(</a:t>
            </a:r>
            <a:r>
              <a:rPr lang="en-US" altLang="en-US" sz="3200" dirty="0">
                <a:sym typeface="Symbol" panose="05050102010706020507" pitchFamily="18" charset="2"/>
              </a:rPr>
              <a:t></a:t>
            </a:r>
            <a:r>
              <a:rPr lang="en-US" altLang="en-US" sz="3200" baseline="-25000" dirty="0" smtClean="0">
                <a:sym typeface="Symbol" panose="05050102010706020507" pitchFamily="18" charset="2"/>
              </a:rPr>
              <a:t> </a:t>
            </a:r>
            <a:r>
              <a:rPr lang="en-US" altLang="en-US" sz="3200" baseline="-25000" dirty="0" err="1" smtClean="0">
                <a:sym typeface="Symbol" panose="05050102010706020507" pitchFamily="18" charset="2"/>
              </a:rPr>
              <a:t>Essn</a:t>
            </a:r>
            <a:r>
              <a:rPr lang="en-US" altLang="en-US" sz="3200" baseline="-25000" dirty="0" smtClean="0">
                <a:sym typeface="Symbol" panose="05050102010706020507" pitchFamily="18" charset="2"/>
              </a:rPr>
              <a:t>=</a:t>
            </a:r>
            <a:r>
              <a:rPr lang="en-US" altLang="en-US" sz="3200" baseline="-25000" dirty="0" err="1" smtClean="0">
                <a:sym typeface="Symbol" panose="05050102010706020507" pitchFamily="18" charset="2"/>
              </a:rPr>
              <a:t>SSn</a:t>
            </a:r>
            <a:r>
              <a:rPr lang="en-US" altLang="en-US" sz="3200" baseline="-25000" dirty="0" smtClean="0">
                <a:sym typeface="Symbol" panose="05050102010706020507" pitchFamily="18" charset="2"/>
              </a:rPr>
              <a:t> </a:t>
            </a:r>
            <a:r>
              <a:rPr lang="en-US" altLang="en-US" sz="3200" dirty="0" smtClean="0">
                <a:sym typeface="Symbol" panose="05050102010706020507" pitchFamily="18" charset="2"/>
              </a:rPr>
              <a:t>)) </a:t>
            </a:r>
            <a:endParaRPr lang="en-US" sz="3200" dirty="0"/>
          </a:p>
        </p:txBody>
      </p:sp>
      <p:sp>
        <p:nvSpPr>
          <p:cNvPr id="9" name="Down Arrow 8"/>
          <p:cNvSpPr/>
          <p:nvPr/>
        </p:nvSpPr>
        <p:spPr>
          <a:xfrm>
            <a:off x="4507234" y="2744706"/>
            <a:ext cx="583324" cy="656852"/>
          </a:xfrm>
          <a:prstGeom prst="downArrow">
            <a:avLst/>
          </a:prstGeom>
          <a:solidFill>
            <a:srgbClr val="FF0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54885" y="5312654"/>
            <a:ext cx="28549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dirty="0">
                <a:sym typeface="Symbol" panose="05050102010706020507" pitchFamily="18" charset="2"/>
              </a:rPr>
              <a:t></a:t>
            </a:r>
            <a:r>
              <a:rPr lang="en-US" altLang="en-US" sz="3200" baseline="-25000" dirty="0">
                <a:sym typeface="Symbol" panose="05050102010706020507" pitchFamily="18" charset="2"/>
              </a:rPr>
              <a:t> </a:t>
            </a:r>
            <a:r>
              <a:rPr lang="en-US" altLang="en-US" sz="3200" baseline="-25000" dirty="0" err="1">
                <a:sym typeface="Symbol" panose="05050102010706020507" pitchFamily="18" charset="2"/>
              </a:rPr>
              <a:t>Bdate</a:t>
            </a:r>
            <a:r>
              <a:rPr lang="en-US" altLang="en-US" sz="3200" baseline="-25000" dirty="0">
                <a:sym typeface="Symbol" panose="05050102010706020507" pitchFamily="18" charset="2"/>
              </a:rPr>
              <a:t>&gt;1957-12-31</a:t>
            </a:r>
            <a:endParaRPr lang="en-US" sz="3200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2419258" y="5897429"/>
            <a:ext cx="0" cy="41485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8038386" y="5014218"/>
            <a:ext cx="311260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dirty="0">
                <a:sym typeface="Symbol" panose="05050102010706020507" pitchFamily="18" charset="2"/>
              </a:rPr>
              <a:t></a:t>
            </a:r>
            <a:r>
              <a:rPr lang="en-US" altLang="en-US" sz="3200" baseline="-25000" dirty="0" err="1">
                <a:sym typeface="Symbol" panose="05050102010706020507" pitchFamily="18" charset="2"/>
              </a:rPr>
              <a:t>Pname</a:t>
            </a:r>
            <a:r>
              <a:rPr lang="en-US" altLang="en-US" sz="3200" baseline="-25000" dirty="0">
                <a:sym typeface="Symbol" panose="05050102010706020507" pitchFamily="18" charset="2"/>
              </a:rPr>
              <a:t> = “</a:t>
            </a:r>
            <a:r>
              <a:rPr lang="en-US" altLang="en-US" sz="3200" baseline="-25000" dirty="0" err="1">
                <a:sym typeface="Symbol" panose="05050102010706020507" pitchFamily="18" charset="2"/>
              </a:rPr>
              <a:t>Aquaris</a:t>
            </a:r>
            <a:r>
              <a:rPr lang="en-US" altLang="en-US" sz="3200" baseline="-25000" dirty="0">
                <a:sym typeface="Symbol" panose="05050102010706020507" pitchFamily="18" charset="2"/>
              </a:rPr>
              <a:t>” </a:t>
            </a:r>
            <a:endParaRPr lang="en-US" sz="3200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9701751" y="5688348"/>
            <a:ext cx="0" cy="41485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Down Arrow 26"/>
          <p:cNvSpPr/>
          <p:nvPr/>
        </p:nvSpPr>
        <p:spPr>
          <a:xfrm>
            <a:off x="7086191" y="2625572"/>
            <a:ext cx="583324" cy="656852"/>
          </a:xfrm>
          <a:prstGeom prst="downArrow">
            <a:avLst/>
          </a:prstGeom>
          <a:solidFill>
            <a:srgbClr val="007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Down Arrow 27"/>
          <p:cNvSpPr/>
          <p:nvPr/>
        </p:nvSpPr>
        <p:spPr>
          <a:xfrm rot="7459224">
            <a:off x="6390333" y="4510481"/>
            <a:ext cx="583324" cy="656852"/>
          </a:xfrm>
          <a:prstGeom prst="downArrow">
            <a:avLst/>
          </a:prstGeom>
          <a:noFill/>
          <a:ln w="25400">
            <a:solidFill>
              <a:srgbClr val="FF0000"/>
            </a:solidFill>
            <a:prstDash val="dash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wn Arrow 28"/>
          <p:cNvSpPr/>
          <p:nvPr/>
        </p:nvSpPr>
        <p:spPr>
          <a:xfrm>
            <a:off x="3603736" y="4260884"/>
            <a:ext cx="583324" cy="656852"/>
          </a:xfrm>
          <a:prstGeom prst="downArrow">
            <a:avLst/>
          </a:prstGeom>
          <a:noFill/>
          <a:ln w="25400">
            <a:solidFill>
              <a:srgbClr val="0070C0"/>
            </a:solidFill>
            <a:prstDash val="dash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147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1188719" y="133954"/>
            <a:ext cx="10328085" cy="51919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Heuristic Based Optimization Example</a:t>
            </a:r>
            <a:endParaRPr lang="en-US" sz="3600" dirty="0"/>
          </a:p>
        </p:txBody>
      </p:sp>
      <p:sp>
        <p:nvSpPr>
          <p:cNvPr id="6" name="Rectangle 7"/>
          <p:cNvSpPr txBox="1">
            <a:spLocks noChangeArrowheads="1"/>
          </p:cNvSpPr>
          <p:nvPr/>
        </p:nvSpPr>
        <p:spPr>
          <a:xfrm>
            <a:off x="944544" y="891177"/>
            <a:ext cx="10976777" cy="14963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0" indent="-381000">
              <a:lnSpc>
                <a:spcPct val="80000"/>
              </a:lnSpc>
              <a:spcAft>
                <a:spcPts val="600"/>
              </a:spcAft>
              <a:buFont typeface="Wingdings" panose="05000000000000000000" pitchFamily="2" charset="2"/>
              <a:buAutoNum type="arabicPeriod"/>
            </a:pPr>
            <a:r>
              <a:rPr lang="en-US" altLang="en-US" sz="2400" dirty="0"/>
              <a:t>Break up any select operations with conjunctive conditions into a cascade of select operations. 	</a:t>
            </a:r>
          </a:p>
          <a:p>
            <a:pPr marL="381000" indent="-381000">
              <a:lnSpc>
                <a:spcPct val="80000"/>
              </a:lnSpc>
              <a:spcAft>
                <a:spcPts val="600"/>
              </a:spcAft>
              <a:buFont typeface="Wingdings" panose="05000000000000000000" pitchFamily="2" charset="2"/>
              <a:buAutoNum type="arabicPeriod"/>
            </a:pPr>
            <a:r>
              <a:rPr lang="en-US" altLang="en-US" sz="2400" b="1" dirty="0">
                <a:solidFill>
                  <a:srgbClr val="7030A0"/>
                </a:solidFill>
              </a:rPr>
              <a:t>Move each select operation as far down the query tree as is permitted by the attributes involved in the select condition. </a:t>
            </a:r>
          </a:p>
        </p:txBody>
      </p:sp>
      <p:sp>
        <p:nvSpPr>
          <p:cNvPr id="2" name="Oval 1"/>
          <p:cNvSpPr/>
          <p:nvPr/>
        </p:nvSpPr>
        <p:spPr>
          <a:xfrm>
            <a:off x="1036547" y="6238340"/>
            <a:ext cx="2390502" cy="548640"/>
          </a:xfrm>
          <a:prstGeom prst="ellipse">
            <a:avLst/>
          </a:prstGeom>
          <a:noFill/>
          <a:ln w="25400">
            <a:solidFill>
              <a:srgbClr val="00206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EMPLOYEE</a:t>
            </a:r>
            <a:endParaRPr lang="en-US" sz="2400" b="1" dirty="0"/>
          </a:p>
        </p:txBody>
      </p:sp>
      <p:sp>
        <p:nvSpPr>
          <p:cNvPr id="7" name="Oval 6"/>
          <p:cNvSpPr/>
          <p:nvPr/>
        </p:nvSpPr>
        <p:spPr>
          <a:xfrm>
            <a:off x="4342050" y="5964020"/>
            <a:ext cx="2673606" cy="548640"/>
          </a:xfrm>
          <a:prstGeom prst="ellipse">
            <a:avLst/>
          </a:prstGeom>
          <a:noFill/>
          <a:ln w="25400">
            <a:solidFill>
              <a:srgbClr val="00206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WORKS_ON</a:t>
            </a:r>
            <a:endParaRPr lang="en-US" sz="2400" b="1" dirty="0"/>
          </a:p>
        </p:txBody>
      </p:sp>
      <p:sp>
        <p:nvSpPr>
          <p:cNvPr id="8" name="Oval 7"/>
          <p:cNvSpPr/>
          <p:nvPr/>
        </p:nvSpPr>
        <p:spPr>
          <a:xfrm>
            <a:off x="8506500" y="6229631"/>
            <a:ext cx="2390502" cy="548640"/>
          </a:xfrm>
          <a:prstGeom prst="ellipse">
            <a:avLst/>
          </a:prstGeom>
          <a:noFill/>
          <a:ln w="25400">
            <a:solidFill>
              <a:srgbClr val="00206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PROJECT</a:t>
            </a:r>
            <a:endParaRPr lang="en-US" sz="2400" b="1" dirty="0"/>
          </a:p>
        </p:txBody>
      </p:sp>
      <p:sp>
        <p:nvSpPr>
          <p:cNvPr id="3" name="Multiply 2"/>
          <p:cNvSpPr/>
          <p:nvPr/>
        </p:nvSpPr>
        <p:spPr>
          <a:xfrm>
            <a:off x="3584704" y="4957430"/>
            <a:ext cx="621388" cy="599089"/>
          </a:xfrm>
          <a:prstGeom prst="mathMultiply">
            <a:avLst>
              <a:gd name="adj1" fmla="val 7731"/>
            </a:avLst>
          </a:prstGeom>
          <a:solidFill>
            <a:srgbClr val="7030A0"/>
          </a:solidFill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endCxn id="7" idx="0"/>
          </p:cNvCxnSpPr>
          <p:nvPr/>
        </p:nvCxnSpPr>
        <p:spPr>
          <a:xfrm>
            <a:off x="4206092" y="5282199"/>
            <a:ext cx="1472761" cy="681821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2869289" y="5282199"/>
            <a:ext cx="693719" cy="27432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Multiply 14"/>
          <p:cNvSpPr/>
          <p:nvPr/>
        </p:nvSpPr>
        <p:spPr>
          <a:xfrm>
            <a:off x="5811545" y="4137387"/>
            <a:ext cx="621388" cy="599089"/>
          </a:xfrm>
          <a:prstGeom prst="mathMultiply">
            <a:avLst>
              <a:gd name="adj1" fmla="val 7731"/>
            </a:avLst>
          </a:prstGeom>
          <a:solidFill>
            <a:srgbClr val="7030A0"/>
          </a:solidFill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 flipV="1">
            <a:off x="5178697" y="4344814"/>
            <a:ext cx="632849" cy="92117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8" idx="0"/>
          </p:cNvCxnSpPr>
          <p:nvPr/>
        </p:nvCxnSpPr>
        <p:spPr>
          <a:xfrm flipH="1" flipV="1">
            <a:off x="6432933" y="4436931"/>
            <a:ext cx="2977156" cy="822704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5233391" y="2354221"/>
            <a:ext cx="1530016" cy="603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dirty="0" smtClean="0">
                <a:sym typeface="Symbol" panose="05050102010706020507" pitchFamily="18" charset="2"/>
              </a:rPr>
              <a:t></a:t>
            </a:r>
            <a:r>
              <a:rPr lang="en-US" altLang="en-US" sz="3200" i="1" baseline="-25000" dirty="0" err="1" smtClean="0">
                <a:sym typeface="Symbol" panose="05050102010706020507" pitchFamily="18" charset="2"/>
              </a:rPr>
              <a:t>Lname</a:t>
            </a:r>
            <a:endParaRPr lang="en-US" sz="3200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6122237" y="3003591"/>
            <a:ext cx="0" cy="41485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122238" y="3929959"/>
            <a:ext cx="0" cy="41485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ight Arrow 4"/>
          <p:cNvSpPr/>
          <p:nvPr/>
        </p:nvSpPr>
        <p:spPr>
          <a:xfrm>
            <a:off x="71135" y="1694650"/>
            <a:ext cx="873409" cy="433126"/>
          </a:xfrm>
          <a:prstGeom prst="rightArrow">
            <a:avLst/>
          </a:prstGeom>
          <a:solidFill>
            <a:srgbClr val="7030A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72996" y="3273928"/>
            <a:ext cx="10698481" cy="42899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en-US" sz="3200" dirty="0" smtClean="0">
                <a:sym typeface="Symbol" panose="05050102010706020507" pitchFamily="18" charset="2"/>
              </a:rPr>
              <a:t></a:t>
            </a:r>
            <a:r>
              <a:rPr lang="en-US" altLang="en-US" sz="3200" baseline="-25000" dirty="0" smtClean="0">
                <a:sym typeface="Symbol" panose="05050102010706020507" pitchFamily="18" charset="2"/>
              </a:rPr>
              <a:t> </a:t>
            </a:r>
            <a:r>
              <a:rPr lang="en-US" altLang="en-US" sz="3200" baseline="-25000" dirty="0" err="1" smtClean="0">
                <a:sym typeface="Symbol" panose="05050102010706020507" pitchFamily="18" charset="2"/>
              </a:rPr>
              <a:t>Pnumber</a:t>
            </a:r>
            <a:r>
              <a:rPr lang="en-US" altLang="en-US" sz="3200" baseline="-25000" dirty="0" smtClean="0">
                <a:sym typeface="Symbol" panose="05050102010706020507" pitchFamily="18" charset="2"/>
              </a:rPr>
              <a:t> = </a:t>
            </a:r>
            <a:r>
              <a:rPr lang="en-US" altLang="en-US" sz="3200" baseline="-25000" dirty="0" err="1" smtClean="0">
                <a:sym typeface="Symbol" panose="05050102010706020507" pitchFamily="18" charset="2"/>
              </a:rPr>
              <a:t>Pno</a:t>
            </a:r>
            <a:r>
              <a:rPr lang="en-US" altLang="en-US" sz="3200" dirty="0" smtClean="0">
                <a:sym typeface="Symbol" panose="05050102010706020507" pitchFamily="18" charset="2"/>
              </a:rPr>
              <a:t> </a:t>
            </a:r>
            <a:endParaRPr lang="en-US" sz="3200" dirty="0"/>
          </a:p>
        </p:txBody>
      </p:sp>
      <p:sp>
        <p:nvSpPr>
          <p:cNvPr id="11" name="Rectangle 10"/>
          <p:cNvSpPr/>
          <p:nvPr/>
        </p:nvSpPr>
        <p:spPr>
          <a:xfrm>
            <a:off x="1054885" y="5312654"/>
            <a:ext cx="28549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dirty="0">
                <a:sym typeface="Symbol" panose="05050102010706020507" pitchFamily="18" charset="2"/>
              </a:rPr>
              <a:t></a:t>
            </a:r>
            <a:r>
              <a:rPr lang="en-US" altLang="en-US" sz="3200" baseline="-25000" dirty="0">
                <a:sym typeface="Symbol" panose="05050102010706020507" pitchFamily="18" charset="2"/>
              </a:rPr>
              <a:t> </a:t>
            </a:r>
            <a:r>
              <a:rPr lang="en-US" altLang="en-US" sz="3200" baseline="-25000" dirty="0" err="1">
                <a:sym typeface="Symbol" panose="05050102010706020507" pitchFamily="18" charset="2"/>
              </a:rPr>
              <a:t>Bdate</a:t>
            </a:r>
            <a:r>
              <a:rPr lang="en-US" altLang="en-US" sz="3200" baseline="-25000" dirty="0">
                <a:sym typeface="Symbol" panose="05050102010706020507" pitchFamily="18" charset="2"/>
              </a:rPr>
              <a:t>&gt;1957-12-31</a:t>
            </a:r>
            <a:endParaRPr lang="en-US" sz="3200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2419258" y="5897429"/>
            <a:ext cx="0" cy="41485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8038386" y="5014218"/>
            <a:ext cx="311260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dirty="0">
                <a:sym typeface="Symbol" panose="05050102010706020507" pitchFamily="18" charset="2"/>
              </a:rPr>
              <a:t></a:t>
            </a:r>
            <a:r>
              <a:rPr lang="en-US" altLang="en-US" sz="3200" baseline="-25000" dirty="0" err="1">
                <a:sym typeface="Symbol" panose="05050102010706020507" pitchFamily="18" charset="2"/>
              </a:rPr>
              <a:t>Pname</a:t>
            </a:r>
            <a:r>
              <a:rPr lang="en-US" altLang="en-US" sz="3200" baseline="-25000" dirty="0">
                <a:sym typeface="Symbol" panose="05050102010706020507" pitchFamily="18" charset="2"/>
              </a:rPr>
              <a:t> = “</a:t>
            </a:r>
            <a:r>
              <a:rPr lang="en-US" altLang="en-US" sz="3200" baseline="-25000" dirty="0" err="1">
                <a:sym typeface="Symbol" panose="05050102010706020507" pitchFamily="18" charset="2"/>
              </a:rPr>
              <a:t>Aquaris</a:t>
            </a:r>
            <a:r>
              <a:rPr lang="en-US" altLang="en-US" sz="3200" baseline="-25000" dirty="0">
                <a:sym typeface="Symbol" panose="05050102010706020507" pitchFamily="18" charset="2"/>
              </a:rPr>
              <a:t>” </a:t>
            </a:r>
            <a:endParaRPr lang="en-US" sz="3200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9701751" y="5688348"/>
            <a:ext cx="0" cy="41485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511810" y="3982159"/>
            <a:ext cx="17742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dirty="0">
                <a:sym typeface="Symbol" panose="05050102010706020507" pitchFamily="18" charset="2"/>
              </a:rPr>
              <a:t></a:t>
            </a:r>
            <a:r>
              <a:rPr lang="en-US" altLang="en-US" sz="3200" baseline="-25000" dirty="0">
                <a:sym typeface="Symbol" panose="05050102010706020507" pitchFamily="18" charset="2"/>
              </a:rPr>
              <a:t> </a:t>
            </a:r>
            <a:r>
              <a:rPr lang="en-US" altLang="en-US" sz="3200" baseline="-25000" dirty="0" err="1">
                <a:sym typeface="Symbol" panose="05050102010706020507" pitchFamily="18" charset="2"/>
              </a:rPr>
              <a:t>Essn</a:t>
            </a:r>
            <a:r>
              <a:rPr lang="en-US" altLang="en-US" sz="3200" baseline="-25000" dirty="0">
                <a:sym typeface="Symbol" panose="05050102010706020507" pitchFamily="18" charset="2"/>
              </a:rPr>
              <a:t>=</a:t>
            </a:r>
            <a:r>
              <a:rPr lang="en-US" altLang="en-US" sz="3200" baseline="-25000" dirty="0" err="1">
                <a:sym typeface="Symbol" panose="05050102010706020507" pitchFamily="18" charset="2"/>
              </a:rPr>
              <a:t>SSn</a:t>
            </a:r>
            <a:r>
              <a:rPr lang="en-US" altLang="en-US" sz="3200" baseline="-25000" dirty="0">
                <a:sym typeface="Symbol" panose="05050102010706020507" pitchFamily="18" charset="2"/>
              </a:rPr>
              <a:t> </a:t>
            </a:r>
            <a:endParaRPr lang="en-US" sz="3200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3941324" y="4599363"/>
            <a:ext cx="0" cy="41485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6405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1188719" y="133954"/>
            <a:ext cx="10328085" cy="51919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Heuristic Based Optimization Example</a:t>
            </a:r>
            <a:endParaRPr lang="en-US" sz="3600" dirty="0"/>
          </a:p>
        </p:txBody>
      </p:sp>
      <p:sp>
        <p:nvSpPr>
          <p:cNvPr id="6" name="Rectangle 7"/>
          <p:cNvSpPr txBox="1">
            <a:spLocks noChangeArrowheads="1"/>
          </p:cNvSpPr>
          <p:nvPr/>
        </p:nvSpPr>
        <p:spPr>
          <a:xfrm>
            <a:off x="944544" y="891177"/>
            <a:ext cx="10976777" cy="11465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altLang="en-US" sz="2400" dirty="0" smtClean="0">
                <a:solidFill>
                  <a:schemeClr val="accent2"/>
                </a:solidFill>
              </a:rPr>
              <a:t>3. </a:t>
            </a:r>
            <a:r>
              <a:rPr lang="en-US" altLang="en-US" sz="2400" b="1" dirty="0" smtClean="0">
                <a:solidFill>
                  <a:srgbClr val="7030A0"/>
                </a:solidFill>
              </a:rPr>
              <a:t>Rearrange </a:t>
            </a:r>
            <a:r>
              <a:rPr lang="en-US" altLang="en-US" sz="2400" b="1" dirty="0">
                <a:solidFill>
                  <a:srgbClr val="7030A0"/>
                </a:solidFill>
              </a:rPr>
              <a:t>the leaf nodes of the tree so that the leaf node </a:t>
            </a:r>
            <a:r>
              <a:rPr lang="en-US" altLang="en-US" sz="2400" b="1" dirty="0" smtClean="0">
                <a:solidFill>
                  <a:srgbClr val="7030A0"/>
                </a:solidFill>
              </a:rPr>
              <a:t>relations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altLang="en-US" sz="2400" b="1" dirty="0">
                <a:solidFill>
                  <a:srgbClr val="7030A0"/>
                </a:solidFill>
              </a:rPr>
              <a:t> </a:t>
            </a:r>
            <a:r>
              <a:rPr lang="en-US" altLang="en-US" sz="2400" b="1" dirty="0" smtClean="0">
                <a:solidFill>
                  <a:srgbClr val="7030A0"/>
                </a:solidFill>
              </a:rPr>
              <a:t>   </a:t>
            </a:r>
            <a:r>
              <a:rPr lang="en-US" altLang="en-US" sz="2400" b="1" dirty="0">
                <a:solidFill>
                  <a:srgbClr val="7030A0"/>
                </a:solidFill>
              </a:rPr>
              <a:t>with the most restrictive select operations are executed first in </a:t>
            </a:r>
            <a:r>
              <a:rPr lang="en-US" altLang="en-US" sz="2400" b="1" dirty="0" smtClean="0">
                <a:solidFill>
                  <a:srgbClr val="7030A0"/>
                </a:solidFill>
              </a:rPr>
              <a:t>the 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altLang="en-US" sz="2400" b="1" dirty="0">
                <a:solidFill>
                  <a:srgbClr val="7030A0"/>
                </a:solidFill>
              </a:rPr>
              <a:t> </a:t>
            </a:r>
            <a:r>
              <a:rPr lang="en-US" altLang="en-US" sz="2400" b="1" dirty="0" smtClean="0">
                <a:solidFill>
                  <a:srgbClr val="7030A0"/>
                </a:solidFill>
              </a:rPr>
              <a:t>   </a:t>
            </a:r>
            <a:r>
              <a:rPr lang="en-US" altLang="en-US" sz="2400" b="1" dirty="0">
                <a:solidFill>
                  <a:srgbClr val="7030A0"/>
                </a:solidFill>
              </a:rPr>
              <a:t>query tree representation. </a:t>
            </a:r>
          </a:p>
          <a:p>
            <a:pPr marL="0" indent="0">
              <a:lnSpc>
                <a:spcPct val="80000"/>
              </a:lnSpc>
              <a:spcAft>
                <a:spcPts val="600"/>
              </a:spcAft>
              <a:buNone/>
            </a:pPr>
            <a:endParaRPr lang="en-US" altLang="en-US" sz="2400" dirty="0"/>
          </a:p>
        </p:txBody>
      </p:sp>
      <p:sp>
        <p:nvSpPr>
          <p:cNvPr id="2" name="Oval 1"/>
          <p:cNvSpPr/>
          <p:nvPr/>
        </p:nvSpPr>
        <p:spPr>
          <a:xfrm>
            <a:off x="1036547" y="6238340"/>
            <a:ext cx="2390502" cy="548640"/>
          </a:xfrm>
          <a:prstGeom prst="ellipse">
            <a:avLst/>
          </a:prstGeom>
          <a:noFill/>
          <a:ln w="25400">
            <a:solidFill>
              <a:srgbClr val="00206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EMPLOYEE</a:t>
            </a:r>
            <a:endParaRPr lang="en-US" sz="2400" b="1" dirty="0"/>
          </a:p>
        </p:txBody>
      </p:sp>
      <p:sp>
        <p:nvSpPr>
          <p:cNvPr id="7" name="Oval 6"/>
          <p:cNvSpPr/>
          <p:nvPr/>
        </p:nvSpPr>
        <p:spPr>
          <a:xfrm>
            <a:off x="4342050" y="5964020"/>
            <a:ext cx="2673606" cy="548640"/>
          </a:xfrm>
          <a:prstGeom prst="ellipse">
            <a:avLst/>
          </a:prstGeom>
          <a:noFill/>
          <a:ln w="25400">
            <a:solidFill>
              <a:srgbClr val="00206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WORKS_ON</a:t>
            </a:r>
            <a:endParaRPr lang="en-US" sz="2400" b="1" dirty="0"/>
          </a:p>
        </p:txBody>
      </p:sp>
      <p:sp>
        <p:nvSpPr>
          <p:cNvPr id="8" name="Oval 7"/>
          <p:cNvSpPr/>
          <p:nvPr/>
        </p:nvSpPr>
        <p:spPr>
          <a:xfrm>
            <a:off x="8506500" y="6229631"/>
            <a:ext cx="2390502" cy="548640"/>
          </a:xfrm>
          <a:prstGeom prst="ellipse">
            <a:avLst/>
          </a:prstGeom>
          <a:noFill/>
          <a:ln w="25400">
            <a:solidFill>
              <a:srgbClr val="00206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PROJECT</a:t>
            </a:r>
            <a:endParaRPr lang="en-US" sz="2400" b="1" dirty="0"/>
          </a:p>
        </p:txBody>
      </p:sp>
      <p:sp>
        <p:nvSpPr>
          <p:cNvPr id="3" name="Multiply 2"/>
          <p:cNvSpPr/>
          <p:nvPr/>
        </p:nvSpPr>
        <p:spPr>
          <a:xfrm>
            <a:off x="3584704" y="4957430"/>
            <a:ext cx="621388" cy="599089"/>
          </a:xfrm>
          <a:prstGeom prst="mathMultiply">
            <a:avLst>
              <a:gd name="adj1" fmla="val 7731"/>
            </a:avLst>
          </a:prstGeom>
          <a:solidFill>
            <a:srgbClr val="7030A0"/>
          </a:solidFill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endCxn id="7" idx="0"/>
          </p:cNvCxnSpPr>
          <p:nvPr/>
        </p:nvCxnSpPr>
        <p:spPr>
          <a:xfrm>
            <a:off x="4206092" y="5282199"/>
            <a:ext cx="1472761" cy="681821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2869289" y="5282199"/>
            <a:ext cx="693719" cy="27432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Multiply 14"/>
          <p:cNvSpPr/>
          <p:nvPr/>
        </p:nvSpPr>
        <p:spPr>
          <a:xfrm>
            <a:off x="5811545" y="4137387"/>
            <a:ext cx="621388" cy="599089"/>
          </a:xfrm>
          <a:prstGeom prst="mathMultiply">
            <a:avLst>
              <a:gd name="adj1" fmla="val 7731"/>
            </a:avLst>
          </a:prstGeom>
          <a:solidFill>
            <a:srgbClr val="7030A0"/>
          </a:solidFill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 flipV="1">
            <a:off x="5178697" y="4344814"/>
            <a:ext cx="632849" cy="92117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8" idx="0"/>
          </p:cNvCxnSpPr>
          <p:nvPr/>
        </p:nvCxnSpPr>
        <p:spPr>
          <a:xfrm flipH="1" flipV="1">
            <a:off x="6432933" y="4436931"/>
            <a:ext cx="2977156" cy="822704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5233391" y="2354221"/>
            <a:ext cx="1530016" cy="603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dirty="0" smtClean="0">
                <a:sym typeface="Symbol" panose="05050102010706020507" pitchFamily="18" charset="2"/>
              </a:rPr>
              <a:t></a:t>
            </a:r>
            <a:r>
              <a:rPr lang="en-US" altLang="en-US" sz="3200" i="1" baseline="-25000" dirty="0" err="1" smtClean="0">
                <a:sym typeface="Symbol" panose="05050102010706020507" pitchFamily="18" charset="2"/>
              </a:rPr>
              <a:t>Lname</a:t>
            </a:r>
            <a:endParaRPr lang="en-US" sz="3200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6122237" y="3003591"/>
            <a:ext cx="0" cy="41485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122238" y="3929959"/>
            <a:ext cx="0" cy="41485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ight Arrow 4"/>
          <p:cNvSpPr/>
          <p:nvPr/>
        </p:nvSpPr>
        <p:spPr>
          <a:xfrm>
            <a:off x="0" y="1027285"/>
            <a:ext cx="873409" cy="433126"/>
          </a:xfrm>
          <a:prstGeom prst="rightArrow">
            <a:avLst/>
          </a:prstGeom>
          <a:solidFill>
            <a:srgbClr val="7030A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72996" y="3273928"/>
            <a:ext cx="10698481" cy="42899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en-US" sz="3200" dirty="0" smtClean="0">
                <a:sym typeface="Symbol" panose="05050102010706020507" pitchFamily="18" charset="2"/>
              </a:rPr>
              <a:t></a:t>
            </a:r>
            <a:r>
              <a:rPr lang="en-US" altLang="en-US" sz="3200" baseline="-25000" dirty="0" smtClean="0">
                <a:sym typeface="Symbol" panose="05050102010706020507" pitchFamily="18" charset="2"/>
              </a:rPr>
              <a:t> </a:t>
            </a:r>
            <a:r>
              <a:rPr lang="en-US" altLang="en-US" sz="3200" baseline="-25000" dirty="0" err="1" smtClean="0">
                <a:sym typeface="Symbol" panose="05050102010706020507" pitchFamily="18" charset="2"/>
              </a:rPr>
              <a:t>Pnumber</a:t>
            </a:r>
            <a:r>
              <a:rPr lang="en-US" altLang="en-US" sz="3200" baseline="-25000" dirty="0" smtClean="0">
                <a:sym typeface="Symbol" panose="05050102010706020507" pitchFamily="18" charset="2"/>
              </a:rPr>
              <a:t> = </a:t>
            </a:r>
            <a:r>
              <a:rPr lang="en-US" altLang="en-US" sz="3200" baseline="-25000" dirty="0" err="1" smtClean="0">
                <a:sym typeface="Symbol" panose="05050102010706020507" pitchFamily="18" charset="2"/>
              </a:rPr>
              <a:t>Pno</a:t>
            </a:r>
            <a:r>
              <a:rPr lang="en-US" altLang="en-US" sz="3200" dirty="0" smtClean="0">
                <a:sym typeface="Symbol" panose="05050102010706020507" pitchFamily="18" charset="2"/>
              </a:rPr>
              <a:t> </a:t>
            </a:r>
            <a:endParaRPr lang="en-US" sz="3200" dirty="0"/>
          </a:p>
        </p:txBody>
      </p:sp>
      <p:sp>
        <p:nvSpPr>
          <p:cNvPr id="11" name="Rectangle 10"/>
          <p:cNvSpPr/>
          <p:nvPr/>
        </p:nvSpPr>
        <p:spPr>
          <a:xfrm>
            <a:off x="1054885" y="5312654"/>
            <a:ext cx="28549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dirty="0">
                <a:sym typeface="Symbol" panose="05050102010706020507" pitchFamily="18" charset="2"/>
              </a:rPr>
              <a:t></a:t>
            </a:r>
            <a:r>
              <a:rPr lang="en-US" altLang="en-US" sz="3200" baseline="-25000" dirty="0">
                <a:sym typeface="Symbol" panose="05050102010706020507" pitchFamily="18" charset="2"/>
              </a:rPr>
              <a:t> </a:t>
            </a:r>
            <a:r>
              <a:rPr lang="en-US" altLang="en-US" sz="3200" baseline="-25000" dirty="0" err="1">
                <a:sym typeface="Symbol" panose="05050102010706020507" pitchFamily="18" charset="2"/>
              </a:rPr>
              <a:t>Bdate</a:t>
            </a:r>
            <a:r>
              <a:rPr lang="en-US" altLang="en-US" sz="3200" baseline="-25000" dirty="0">
                <a:sym typeface="Symbol" panose="05050102010706020507" pitchFamily="18" charset="2"/>
              </a:rPr>
              <a:t>&gt;1957-12-31</a:t>
            </a:r>
            <a:endParaRPr lang="en-US" sz="3200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2419258" y="5897429"/>
            <a:ext cx="0" cy="41485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8038386" y="5014218"/>
            <a:ext cx="311260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dirty="0">
                <a:sym typeface="Symbol" panose="05050102010706020507" pitchFamily="18" charset="2"/>
              </a:rPr>
              <a:t></a:t>
            </a:r>
            <a:r>
              <a:rPr lang="en-US" altLang="en-US" sz="3200" baseline="-25000" dirty="0" err="1">
                <a:sym typeface="Symbol" panose="05050102010706020507" pitchFamily="18" charset="2"/>
              </a:rPr>
              <a:t>Pname</a:t>
            </a:r>
            <a:r>
              <a:rPr lang="en-US" altLang="en-US" sz="3200" baseline="-25000" dirty="0">
                <a:sym typeface="Symbol" panose="05050102010706020507" pitchFamily="18" charset="2"/>
              </a:rPr>
              <a:t> = “</a:t>
            </a:r>
            <a:r>
              <a:rPr lang="en-US" altLang="en-US" sz="3200" baseline="-25000" dirty="0" err="1">
                <a:sym typeface="Symbol" panose="05050102010706020507" pitchFamily="18" charset="2"/>
              </a:rPr>
              <a:t>Aquaris</a:t>
            </a:r>
            <a:r>
              <a:rPr lang="en-US" altLang="en-US" sz="3200" baseline="-25000" dirty="0">
                <a:sym typeface="Symbol" panose="05050102010706020507" pitchFamily="18" charset="2"/>
              </a:rPr>
              <a:t>” </a:t>
            </a:r>
            <a:endParaRPr lang="en-US" sz="3200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9701751" y="5688348"/>
            <a:ext cx="0" cy="41485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511810" y="3982159"/>
            <a:ext cx="17742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dirty="0">
                <a:sym typeface="Symbol" panose="05050102010706020507" pitchFamily="18" charset="2"/>
              </a:rPr>
              <a:t></a:t>
            </a:r>
            <a:r>
              <a:rPr lang="en-US" altLang="en-US" sz="3200" baseline="-25000" dirty="0">
                <a:sym typeface="Symbol" panose="05050102010706020507" pitchFamily="18" charset="2"/>
              </a:rPr>
              <a:t> </a:t>
            </a:r>
            <a:r>
              <a:rPr lang="en-US" altLang="en-US" sz="3200" baseline="-25000" dirty="0" err="1">
                <a:sym typeface="Symbol" panose="05050102010706020507" pitchFamily="18" charset="2"/>
              </a:rPr>
              <a:t>Essn</a:t>
            </a:r>
            <a:r>
              <a:rPr lang="en-US" altLang="en-US" sz="3200" baseline="-25000" dirty="0">
                <a:sym typeface="Symbol" panose="05050102010706020507" pitchFamily="18" charset="2"/>
              </a:rPr>
              <a:t>=</a:t>
            </a:r>
            <a:r>
              <a:rPr lang="en-US" altLang="en-US" sz="3200" baseline="-25000" dirty="0" err="1">
                <a:sym typeface="Symbol" panose="05050102010706020507" pitchFamily="18" charset="2"/>
              </a:rPr>
              <a:t>SSn</a:t>
            </a:r>
            <a:r>
              <a:rPr lang="en-US" altLang="en-US" sz="3200" baseline="-25000" dirty="0">
                <a:sym typeface="Symbol" panose="05050102010706020507" pitchFamily="18" charset="2"/>
              </a:rPr>
              <a:t> </a:t>
            </a:r>
            <a:endParaRPr lang="en-US" sz="3200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3941324" y="4599363"/>
            <a:ext cx="0" cy="41485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4034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1188719" y="133954"/>
            <a:ext cx="10328085" cy="51919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Heuristic Based Optimization Example</a:t>
            </a:r>
            <a:endParaRPr lang="en-US" sz="3600" dirty="0"/>
          </a:p>
        </p:txBody>
      </p:sp>
      <p:sp>
        <p:nvSpPr>
          <p:cNvPr id="6" name="Rectangle 7"/>
          <p:cNvSpPr txBox="1">
            <a:spLocks noChangeArrowheads="1"/>
          </p:cNvSpPr>
          <p:nvPr/>
        </p:nvSpPr>
        <p:spPr>
          <a:xfrm>
            <a:off x="944544" y="891176"/>
            <a:ext cx="11068780" cy="14080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altLang="en-US" sz="2400" dirty="0" smtClean="0">
                <a:solidFill>
                  <a:schemeClr val="accent2"/>
                </a:solidFill>
              </a:rPr>
              <a:t>3. </a:t>
            </a:r>
            <a:r>
              <a:rPr lang="en-US" altLang="en-US" sz="2600" b="1" dirty="0" smtClean="0">
                <a:solidFill>
                  <a:srgbClr val="7030A0"/>
                </a:solidFill>
              </a:rPr>
              <a:t>Rearrange </a:t>
            </a:r>
            <a:r>
              <a:rPr lang="en-US" altLang="en-US" sz="2600" b="1" dirty="0">
                <a:solidFill>
                  <a:srgbClr val="7030A0"/>
                </a:solidFill>
              </a:rPr>
              <a:t>the leaf nodes of the tree so that the leaf node </a:t>
            </a:r>
            <a:r>
              <a:rPr lang="en-US" altLang="en-US" sz="2600" b="1" dirty="0" smtClean="0">
                <a:solidFill>
                  <a:srgbClr val="7030A0"/>
                </a:solidFill>
              </a:rPr>
              <a:t>relations with </a:t>
            </a:r>
            <a:r>
              <a:rPr lang="en-US" altLang="en-US" sz="2600" b="1" dirty="0">
                <a:solidFill>
                  <a:srgbClr val="7030A0"/>
                </a:solidFill>
              </a:rPr>
              <a:t>the most restrictive select operations are executed first in </a:t>
            </a:r>
            <a:r>
              <a:rPr lang="en-US" altLang="en-US" sz="2600" b="1" dirty="0" smtClean="0">
                <a:solidFill>
                  <a:srgbClr val="7030A0"/>
                </a:solidFill>
              </a:rPr>
              <a:t>the query </a:t>
            </a:r>
            <a:r>
              <a:rPr lang="en-US" altLang="en-US" sz="2600" b="1" dirty="0">
                <a:solidFill>
                  <a:srgbClr val="7030A0"/>
                </a:solidFill>
              </a:rPr>
              <a:t>tree representation. </a:t>
            </a:r>
          </a:p>
          <a:p>
            <a:pPr marL="0" indent="0">
              <a:lnSpc>
                <a:spcPct val="80000"/>
              </a:lnSpc>
              <a:spcAft>
                <a:spcPts val="600"/>
              </a:spcAft>
              <a:buNone/>
            </a:pPr>
            <a:endParaRPr lang="en-US" altLang="en-US" sz="2400" dirty="0"/>
          </a:p>
        </p:txBody>
      </p:sp>
      <p:sp>
        <p:nvSpPr>
          <p:cNvPr id="2" name="Oval 1"/>
          <p:cNvSpPr/>
          <p:nvPr/>
        </p:nvSpPr>
        <p:spPr>
          <a:xfrm>
            <a:off x="1036547" y="6238340"/>
            <a:ext cx="2390502" cy="548640"/>
          </a:xfrm>
          <a:prstGeom prst="ellipse">
            <a:avLst/>
          </a:prstGeom>
          <a:noFill/>
          <a:ln w="25400">
            <a:solidFill>
              <a:srgbClr val="00206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EMPLOYEE</a:t>
            </a:r>
            <a:endParaRPr lang="en-US" sz="2400" b="1" dirty="0"/>
          </a:p>
        </p:txBody>
      </p:sp>
      <p:sp>
        <p:nvSpPr>
          <p:cNvPr id="7" name="Oval 6"/>
          <p:cNvSpPr/>
          <p:nvPr/>
        </p:nvSpPr>
        <p:spPr>
          <a:xfrm>
            <a:off x="4342050" y="5964020"/>
            <a:ext cx="2673606" cy="548640"/>
          </a:xfrm>
          <a:prstGeom prst="ellipse">
            <a:avLst/>
          </a:prstGeom>
          <a:noFill/>
          <a:ln w="25400">
            <a:solidFill>
              <a:srgbClr val="00206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WORKS_ON</a:t>
            </a:r>
            <a:endParaRPr lang="en-US" sz="2400" b="1" dirty="0"/>
          </a:p>
        </p:txBody>
      </p:sp>
      <p:sp>
        <p:nvSpPr>
          <p:cNvPr id="8" name="Oval 7"/>
          <p:cNvSpPr/>
          <p:nvPr/>
        </p:nvSpPr>
        <p:spPr>
          <a:xfrm>
            <a:off x="8506500" y="6229631"/>
            <a:ext cx="2390502" cy="548640"/>
          </a:xfrm>
          <a:prstGeom prst="ellipse">
            <a:avLst/>
          </a:prstGeom>
          <a:noFill/>
          <a:ln w="25400">
            <a:solidFill>
              <a:srgbClr val="00206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PROJECT</a:t>
            </a:r>
            <a:endParaRPr lang="en-US" sz="2400" b="1" dirty="0"/>
          </a:p>
        </p:txBody>
      </p:sp>
      <p:sp>
        <p:nvSpPr>
          <p:cNvPr id="3" name="Multiply 2"/>
          <p:cNvSpPr/>
          <p:nvPr/>
        </p:nvSpPr>
        <p:spPr>
          <a:xfrm>
            <a:off x="3584704" y="4957430"/>
            <a:ext cx="621388" cy="599089"/>
          </a:xfrm>
          <a:prstGeom prst="mathMultiply">
            <a:avLst>
              <a:gd name="adj1" fmla="val 7731"/>
            </a:avLst>
          </a:prstGeom>
          <a:solidFill>
            <a:srgbClr val="7030A0"/>
          </a:solidFill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endCxn id="7" idx="0"/>
          </p:cNvCxnSpPr>
          <p:nvPr/>
        </p:nvCxnSpPr>
        <p:spPr>
          <a:xfrm>
            <a:off x="4206092" y="5282199"/>
            <a:ext cx="1472761" cy="681821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2869289" y="5282199"/>
            <a:ext cx="693719" cy="27432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Multiply 14"/>
          <p:cNvSpPr/>
          <p:nvPr/>
        </p:nvSpPr>
        <p:spPr>
          <a:xfrm>
            <a:off x="5811545" y="4137387"/>
            <a:ext cx="621388" cy="599089"/>
          </a:xfrm>
          <a:prstGeom prst="mathMultiply">
            <a:avLst>
              <a:gd name="adj1" fmla="val 7731"/>
            </a:avLst>
          </a:prstGeom>
          <a:solidFill>
            <a:srgbClr val="7030A0"/>
          </a:solidFill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 flipV="1">
            <a:off x="5178697" y="4344814"/>
            <a:ext cx="632849" cy="92117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8" idx="0"/>
          </p:cNvCxnSpPr>
          <p:nvPr/>
        </p:nvCxnSpPr>
        <p:spPr>
          <a:xfrm flipH="1" flipV="1">
            <a:off x="6432933" y="4436931"/>
            <a:ext cx="2977156" cy="822704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5233391" y="2354221"/>
            <a:ext cx="1530016" cy="603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dirty="0" smtClean="0">
                <a:sym typeface="Symbol" panose="05050102010706020507" pitchFamily="18" charset="2"/>
              </a:rPr>
              <a:t></a:t>
            </a:r>
            <a:r>
              <a:rPr lang="en-US" altLang="en-US" sz="3200" i="1" baseline="-25000" dirty="0" err="1" smtClean="0">
                <a:sym typeface="Symbol" panose="05050102010706020507" pitchFamily="18" charset="2"/>
              </a:rPr>
              <a:t>Lname</a:t>
            </a:r>
            <a:endParaRPr lang="en-US" sz="3200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6122237" y="3003591"/>
            <a:ext cx="0" cy="41485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122238" y="3929959"/>
            <a:ext cx="0" cy="41485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ight Arrow 4"/>
          <p:cNvSpPr/>
          <p:nvPr/>
        </p:nvSpPr>
        <p:spPr>
          <a:xfrm>
            <a:off x="0" y="1027285"/>
            <a:ext cx="873409" cy="433126"/>
          </a:xfrm>
          <a:prstGeom prst="rightArrow">
            <a:avLst/>
          </a:prstGeom>
          <a:solidFill>
            <a:srgbClr val="7030A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72996" y="3273928"/>
            <a:ext cx="10698481" cy="42899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en-US" sz="3200" dirty="0" smtClean="0">
                <a:sym typeface="Symbol" panose="05050102010706020507" pitchFamily="18" charset="2"/>
              </a:rPr>
              <a:t></a:t>
            </a:r>
            <a:r>
              <a:rPr lang="en-US" altLang="en-US" sz="3200" baseline="-25000" dirty="0" smtClean="0">
                <a:sym typeface="Symbol" panose="05050102010706020507" pitchFamily="18" charset="2"/>
              </a:rPr>
              <a:t> </a:t>
            </a:r>
            <a:r>
              <a:rPr lang="en-US" altLang="en-US" sz="3200" baseline="-25000" dirty="0" err="1" smtClean="0">
                <a:sym typeface="Symbol" panose="05050102010706020507" pitchFamily="18" charset="2"/>
              </a:rPr>
              <a:t>Pnumber</a:t>
            </a:r>
            <a:r>
              <a:rPr lang="en-US" altLang="en-US" sz="3200" baseline="-25000" dirty="0" smtClean="0">
                <a:sym typeface="Symbol" panose="05050102010706020507" pitchFamily="18" charset="2"/>
              </a:rPr>
              <a:t> = </a:t>
            </a:r>
            <a:r>
              <a:rPr lang="en-US" altLang="en-US" sz="3200" baseline="-25000" dirty="0" err="1" smtClean="0">
                <a:sym typeface="Symbol" panose="05050102010706020507" pitchFamily="18" charset="2"/>
              </a:rPr>
              <a:t>Pno</a:t>
            </a:r>
            <a:r>
              <a:rPr lang="en-US" altLang="en-US" sz="3200" dirty="0" smtClean="0">
                <a:sym typeface="Symbol" panose="05050102010706020507" pitchFamily="18" charset="2"/>
              </a:rPr>
              <a:t> </a:t>
            </a:r>
            <a:endParaRPr lang="en-US" sz="3200" dirty="0"/>
          </a:p>
        </p:txBody>
      </p:sp>
      <p:sp>
        <p:nvSpPr>
          <p:cNvPr id="11" name="Rectangle 10"/>
          <p:cNvSpPr/>
          <p:nvPr/>
        </p:nvSpPr>
        <p:spPr>
          <a:xfrm>
            <a:off x="1054885" y="5312654"/>
            <a:ext cx="28549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dirty="0">
                <a:sym typeface="Symbol" panose="05050102010706020507" pitchFamily="18" charset="2"/>
              </a:rPr>
              <a:t></a:t>
            </a:r>
            <a:r>
              <a:rPr lang="en-US" altLang="en-US" sz="3200" baseline="-25000" dirty="0">
                <a:sym typeface="Symbol" panose="05050102010706020507" pitchFamily="18" charset="2"/>
              </a:rPr>
              <a:t> </a:t>
            </a:r>
            <a:r>
              <a:rPr lang="en-US" altLang="en-US" sz="3200" baseline="-25000" dirty="0" err="1">
                <a:sym typeface="Symbol" panose="05050102010706020507" pitchFamily="18" charset="2"/>
              </a:rPr>
              <a:t>Bdate</a:t>
            </a:r>
            <a:r>
              <a:rPr lang="en-US" altLang="en-US" sz="3200" baseline="-25000" dirty="0">
                <a:sym typeface="Symbol" panose="05050102010706020507" pitchFamily="18" charset="2"/>
              </a:rPr>
              <a:t>&gt;1957-12-31</a:t>
            </a:r>
            <a:endParaRPr lang="en-US" sz="3200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2419258" y="5897429"/>
            <a:ext cx="0" cy="41485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8038386" y="5014218"/>
            <a:ext cx="311260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dirty="0">
                <a:sym typeface="Symbol" panose="05050102010706020507" pitchFamily="18" charset="2"/>
              </a:rPr>
              <a:t></a:t>
            </a:r>
            <a:r>
              <a:rPr lang="en-US" altLang="en-US" sz="3200" baseline="-25000" dirty="0" err="1">
                <a:sym typeface="Symbol" panose="05050102010706020507" pitchFamily="18" charset="2"/>
              </a:rPr>
              <a:t>Pname</a:t>
            </a:r>
            <a:r>
              <a:rPr lang="en-US" altLang="en-US" sz="3200" baseline="-25000" dirty="0">
                <a:sym typeface="Symbol" panose="05050102010706020507" pitchFamily="18" charset="2"/>
              </a:rPr>
              <a:t> = “</a:t>
            </a:r>
            <a:r>
              <a:rPr lang="en-US" altLang="en-US" sz="3200" baseline="-25000" dirty="0" err="1">
                <a:sym typeface="Symbol" panose="05050102010706020507" pitchFamily="18" charset="2"/>
              </a:rPr>
              <a:t>Aquaris</a:t>
            </a:r>
            <a:r>
              <a:rPr lang="en-US" altLang="en-US" sz="3200" baseline="-25000" dirty="0">
                <a:sym typeface="Symbol" panose="05050102010706020507" pitchFamily="18" charset="2"/>
              </a:rPr>
              <a:t>” </a:t>
            </a:r>
            <a:endParaRPr lang="en-US" sz="3200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9701751" y="5688348"/>
            <a:ext cx="0" cy="41485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511810" y="3982159"/>
            <a:ext cx="17742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dirty="0">
                <a:sym typeface="Symbol" panose="05050102010706020507" pitchFamily="18" charset="2"/>
              </a:rPr>
              <a:t></a:t>
            </a:r>
            <a:r>
              <a:rPr lang="en-US" altLang="en-US" sz="3200" baseline="-25000" dirty="0">
                <a:sym typeface="Symbol" panose="05050102010706020507" pitchFamily="18" charset="2"/>
              </a:rPr>
              <a:t> </a:t>
            </a:r>
            <a:r>
              <a:rPr lang="en-US" altLang="en-US" sz="3200" baseline="-25000" dirty="0" err="1">
                <a:sym typeface="Symbol" panose="05050102010706020507" pitchFamily="18" charset="2"/>
              </a:rPr>
              <a:t>Essn</a:t>
            </a:r>
            <a:r>
              <a:rPr lang="en-US" altLang="en-US" sz="3200" baseline="-25000" dirty="0">
                <a:sym typeface="Symbol" panose="05050102010706020507" pitchFamily="18" charset="2"/>
              </a:rPr>
              <a:t>=</a:t>
            </a:r>
            <a:r>
              <a:rPr lang="en-US" altLang="en-US" sz="3200" baseline="-25000" dirty="0" err="1">
                <a:sym typeface="Symbol" panose="05050102010706020507" pitchFamily="18" charset="2"/>
              </a:rPr>
              <a:t>SSn</a:t>
            </a:r>
            <a:r>
              <a:rPr lang="en-US" altLang="en-US" sz="3200" baseline="-25000" dirty="0">
                <a:sym typeface="Symbol" panose="05050102010706020507" pitchFamily="18" charset="2"/>
              </a:rPr>
              <a:t> </a:t>
            </a:r>
            <a:endParaRPr lang="en-US" sz="3200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3941324" y="4599363"/>
            <a:ext cx="0" cy="41485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7594925" y="1952584"/>
            <a:ext cx="3999523" cy="1575738"/>
          </a:xfrm>
          <a:prstGeom prst="roundRect">
            <a:avLst/>
          </a:prstGeom>
          <a:noFill/>
          <a:ln w="25400">
            <a:solidFill>
              <a:srgbClr val="FF000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Which are the most restrictive selection conditions?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82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2462"/>
            <a:ext cx="10515600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Query Optimization: Introduction</a:t>
            </a:r>
            <a:endParaRPr lang="en-US" sz="4200" dirty="0"/>
          </a:p>
        </p:txBody>
      </p:sp>
      <p:sp>
        <p:nvSpPr>
          <p:cNvPr id="7" name="Rectangle 6"/>
          <p:cNvSpPr>
            <a:spLocks noGrp="1" noChangeArrowheads="1"/>
          </p:cNvSpPr>
          <p:nvPr/>
        </p:nvSpPr>
        <p:spPr bwMode="auto">
          <a:xfrm>
            <a:off x="838200" y="902369"/>
            <a:ext cx="10787743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charset="2"/>
              <a:buChar char="n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Monotype Sorts" charset="2"/>
              <a:buChar char="l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58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  <a:buFont typeface="Webdings" panose="05030102010509060703" pitchFamily="18" charset="2"/>
              <a:buChar char="4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7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hlink"/>
              </a:buClr>
              <a:buChar char="–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716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75000"/>
              <a:buChar char="»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/>
              <a:t>An </a:t>
            </a:r>
            <a:r>
              <a:rPr lang="en-US" altLang="en-US" sz="2800" b="1" dirty="0">
                <a:solidFill>
                  <a:schemeClr val="tx2"/>
                </a:solidFill>
              </a:rPr>
              <a:t>evaluation plan</a:t>
            </a:r>
            <a:r>
              <a:rPr lang="en-US" altLang="en-US" sz="2800" dirty="0"/>
              <a:t> defines exactly what algorithm is used for each operation, and how the execution of the operations is coordinated.</a:t>
            </a: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13" t="20268" r="20525" b="27365"/>
          <a:stretch>
            <a:fillRect/>
          </a:stretch>
        </p:blipFill>
        <p:spPr bwMode="auto">
          <a:xfrm>
            <a:off x="2450403" y="2178730"/>
            <a:ext cx="8044310" cy="4496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9273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1188719" y="133954"/>
            <a:ext cx="10328085" cy="51919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Heuristic Based Optimization Example</a:t>
            </a:r>
            <a:endParaRPr lang="en-US" sz="3600" dirty="0"/>
          </a:p>
        </p:txBody>
      </p:sp>
      <p:sp>
        <p:nvSpPr>
          <p:cNvPr id="6" name="Rectangle 7"/>
          <p:cNvSpPr txBox="1">
            <a:spLocks noChangeArrowheads="1"/>
          </p:cNvSpPr>
          <p:nvPr/>
        </p:nvSpPr>
        <p:spPr>
          <a:xfrm>
            <a:off x="944544" y="891177"/>
            <a:ext cx="10976777" cy="11465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altLang="en-US" sz="2400" dirty="0" smtClean="0">
                <a:solidFill>
                  <a:schemeClr val="accent2"/>
                </a:solidFill>
              </a:rPr>
              <a:t>3. </a:t>
            </a:r>
            <a:r>
              <a:rPr lang="en-US" altLang="en-US" sz="2400" b="1" dirty="0" smtClean="0">
                <a:solidFill>
                  <a:srgbClr val="7030A0"/>
                </a:solidFill>
              </a:rPr>
              <a:t>Rearrange </a:t>
            </a:r>
            <a:r>
              <a:rPr lang="en-US" altLang="en-US" sz="2400" b="1" dirty="0">
                <a:solidFill>
                  <a:srgbClr val="7030A0"/>
                </a:solidFill>
              </a:rPr>
              <a:t>the leaf nodes of the tree so that the leaf node </a:t>
            </a:r>
            <a:r>
              <a:rPr lang="en-US" altLang="en-US" sz="2400" b="1" dirty="0" smtClean="0">
                <a:solidFill>
                  <a:srgbClr val="7030A0"/>
                </a:solidFill>
              </a:rPr>
              <a:t>relations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altLang="en-US" sz="2400" b="1" dirty="0">
                <a:solidFill>
                  <a:srgbClr val="7030A0"/>
                </a:solidFill>
              </a:rPr>
              <a:t> </a:t>
            </a:r>
            <a:r>
              <a:rPr lang="en-US" altLang="en-US" sz="2400" b="1" dirty="0" smtClean="0">
                <a:solidFill>
                  <a:srgbClr val="7030A0"/>
                </a:solidFill>
              </a:rPr>
              <a:t>   </a:t>
            </a:r>
            <a:r>
              <a:rPr lang="en-US" altLang="en-US" sz="2400" b="1" dirty="0">
                <a:solidFill>
                  <a:srgbClr val="7030A0"/>
                </a:solidFill>
              </a:rPr>
              <a:t>with the most restrictive select operations are executed first in </a:t>
            </a:r>
            <a:r>
              <a:rPr lang="en-US" altLang="en-US" sz="2400" b="1" dirty="0" smtClean="0">
                <a:solidFill>
                  <a:srgbClr val="7030A0"/>
                </a:solidFill>
              </a:rPr>
              <a:t>the 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altLang="en-US" sz="2400" b="1" dirty="0">
                <a:solidFill>
                  <a:srgbClr val="7030A0"/>
                </a:solidFill>
              </a:rPr>
              <a:t> </a:t>
            </a:r>
            <a:r>
              <a:rPr lang="en-US" altLang="en-US" sz="2400" b="1" dirty="0" smtClean="0">
                <a:solidFill>
                  <a:srgbClr val="7030A0"/>
                </a:solidFill>
              </a:rPr>
              <a:t>   </a:t>
            </a:r>
            <a:r>
              <a:rPr lang="en-US" altLang="en-US" sz="2400" b="1" dirty="0">
                <a:solidFill>
                  <a:srgbClr val="7030A0"/>
                </a:solidFill>
              </a:rPr>
              <a:t>query tree representation. </a:t>
            </a:r>
          </a:p>
          <a:p>
            <a:pPr marL="0" indent="0">
              <a:lnSpc>
                <a:spcPct val="80000"/>
              </a:lnSpc>
              <a:spcAft>
                <a:spcPts val="600"/>
              </a:spcAft>
              <a:buNone/>
            </a:pPr>
            <a:endParaRPr lang="en-US" altLang="en-US" sz="2400" dirty="0"/>
          </a:p>
        </p:txBody>
      </p:sp>
      <p:sp>
        <p:nvSpPr>
          <p:cNvPr id="2" name="Oval 1"/>
          <p:cNvSpPr/>
          <p:nvPr/>
        </p:nvSpPr>
        <p:spPr>
          <a:xfrm>
            <a:off x="1036547" y="6238340"/>
            <a:ext cx="2390502" cy="548640"/>
          </a:xfrm>
          <a:prstGeom prst="ellipse">
            <a:avLst/>
          </a:prstGeom>
          <a:noFill/>
          <a:ln w="25400">
            <a:solidFill>
              <a:srgbClr val="00206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EMPLOYEE</a:t>
            </a:r>
            <a:endParaRPr lang="en-US" sz="2400" b="1" dirty="0"/>
          </a:p>
        </p:txBody>
      </p:sp>
      <p:sp>
        <p:nvSpPr>
          <p:cNvPr id="7" name="Oval 6"/>
          <p:cNvSpPr/>
          <p:nvPr/>
        </p:nvSpPr>
        <p:spPr>
          <a:xfrm>
            <a:off x="4342050" y="5964020"/>
            <a:ext cx="2673606" cy="548640"/>
          </a:xfrm>
          <a:prstGeom prst="ellipse">
            <a:avLst/>
          </a:prstGeom>
          <a:noFill/>
          <a:ln w="25400">
            <a:solidFill>
              <a:srgbClr val="00206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WORKS_ON</a:t>
            </a:r>
            <a:endParaRPr lang="en-US" sz="2400" b="1" dirty="0"/>
          </a:p>
        </p:txBody>
      </p:sp>
      <p:sp>
        <p:nvSpPr>
          <p:cNvPr id="8" name="Oval 7"/>
          <p:cNvSpPr/>
          <p:nvPr/>
        </p:nvSpPr>
        <p:spPr>
          <a:xfrm>
            <a:off x="8506500" y="6229631"/>
            <a:ext cx="2390502" cy="548640"/>
          </a:xfrm>
          <a:prstGeom prst="ellipse">
            <a:avLst/>
          </a:prstGeom>
          <a:noFill/>
          <a:ln w="25400">
            <a:solidFill>
              <a:srgbClr val="00206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PROJECT</a:t>
            </a:r>
            <a:endParaRPr lang="en-US" sz="2400" b="1" dirty="0"/>
          </a:p>
        </p:txBody>
      </p:sp>
      <p:sp>
        <p:nvSpPr>
          <p:cNvPr id="3" name="Multiply 2"/>
          <p:cNvSpPr/>
          <p:nvPr/>
        </p:nvSpPr>
        <p:spPr>
          <a:xfrm>
            <a:off x="3584704" y="4957430"/>
            <a:ext cx="621388" cy="599089"/>
          </a:xfrm>
          <a:prstGeom prst="mathMultiply">
            <a:avLst>
              <a:gd name="adj1" fmla="val 7731"/>
            </a:avLst>
          </a:prstGeom>
          <a:solidFill>
            <a:srgbClr val="7030A0"/>
          </a:solidFill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endCxn id="7" idx="0"/>
          </p:cNvCxnSpPr>
          <p:nvPr/>
        </p:nvCxnSpPr>
        <p:spPr>
          <a:xfrm>
            <a:off x="4206092" y="5282199"/>
            <a:ext cx="1472761" cy="681821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2869289" y="5282199"/>
            <a:ext cx="693719" cy="27432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Multiply 14"/>
          <p:cNvSpPr/>
          <p:nvPr/>
        </p:nvSpPr>
        <p:spPr>
          <a:xfrm>
            <a:off x="5811545" y="4137387"/>
            <a:ext cx="621388" cy="599089"/>
          </a:xfrm>
          <a:prstGeom prst="mathMultiply">
            <a:avLst>
              <a:gd name="adj1" fmla="val 7731"/>
            </a:avLst>
          </a:prstGeom>
          <a:solidFill>
            <a:srgbClr val="7030A0"/>
          </a:solidFill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 flipV="1">
            <a:off x="5178697" y="4344814"/>
            <a:ext cx="632849" cy="92117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8" idx="0"/>
          </p:cNvCxnSpPr>
          <p:nvPr/>
        </p:nvCxnSpPr>
        <p:spPr>
          <a:xfrm flipH="1" flipV="1">
            <a:off x="6432933" y="4436931"/>
            <a:ext cx="2977156" cy="822704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5233391" y="2354221"/>
            <a:ext cx="1530016" cy="603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dirty="0" smtClean="0">
                <a:sym typeface="Symbol" panose="05050102010706020507" pitchFamily="18" charset="2"/>
              </a:rPr>
              <a:t></a:t>
            </a:r>
            <a:r>
              <a:rPr lang="en-US" altLang="en-US" sz="3200" i="1" baseline="-25000" dirty="0" err="1" smtClean="0">
                <a:sym typeface="Symbol" panose="05050102010706020507" pitchFamily="18" charset="2"/>
              </a:rPr>
              <a:t>Lname</a:t>
            </a:r>
            <a:endParaRPr lang="en-US" sz="3200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6122237" y="3003591"/>
            <a:ext cx="0" cy="41485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122238" y="3929959"/>
            <a:ext cx="0" cy="41485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ight Arrow 4"/>
          <p:cNvSpPr/>
          <p:nvPr/>
        </p:nvSpPr>
        <p:spPr>
          <a:xfrm>
            <a:off x="0" y="1027285"/>
            <a:ext cx="873409" cy="433126"/>
          </a:xfrm>
          <a:prstGeom prst="rightArrow">
            <a:avLst/>
          </a:prstGeom>
          <a:solidFill>
            <a:srgbClr val="7030A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72996" y="3273928"/>
            <a:ext cx="10698481" cy="42899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en-US" sz="3200" dirty="0" smtClean="0">
                <a:sym typeface="Symbol" panose="05050102010706020507" pitchFamily="18" charset="2"/>
              </a:rPr>
              <a:t></a:t>
            </a:r>
            <a:r>
              <a:rPr lang="en-US" altLang="en-US" sz="3200" baseline="-25000" dirty="0" smtClean="0">
                <a:sym typeface="Symbol" panose="05050102010706020507" pitchFamily="18" charset="2"/>
              </a:rPr>
              <a:t> </a:t>
            </a:r>
            <a:r>
              <a:rPr lang="en-US" altLang="en-US" sz="3200" baseline="-25000" dirty="0" err="1" smtClean="0">
                <a:sym typeface="Symbol" panose="05050102010706020507" pitchFamily="18" charset="2"/>
              </a:rPr>
              <a:t>Pnumber</a:t>
            </a:r>
            <a:r>
              <a:rPr lang="en-US" altLang="en-US" sz="3200" baseline="-25000" dirty="0" smtClean="0">
                <a:sym typeface="Symbol" panose="05050102010706020507" pitchFamily="18" charset="2"/>
              </a:rPr>
              <a:t> = </a:t>
            </a:r>
            <a:r>
              <a:rPr lang="en-US" altLang="en-US" sz="3200" baseline="-25000" dirty="0" err="1" smtClean="0">
                <a:sym typeface="Symbol" panose="05050102010706020507" pitchFamily="18" charset="2"/>
              </a:rPr>
              <a:t>Pno</a:t>
            </a:r>
            <a:r>
              <a:rPr lang="en-US" altLang="en-US" sz="3200" dirty="0" smtClean="0">
                <a:sym typeface="Symbol" panose="05050102010706020507" pitchFamily="18" charset="2"/>
              </a:rPr>
              <a:t> </a:t>
            </a:r>
            <a:endParaRPr lang="en-US" sz="3200" dirty="0"/>
          </a:p>
        </p:txBody>
      </p:sp>
      <p:sp>
        <p:nvSpPr>
          <p:cNvPr id="11" name="Rectangle 10"/>
          <p:cNvSpPr/>
          <p:nvPr/>
        </p:nvSpPr>
        <p:spPr>
          <a:xfrm>
            <a:off x="1054885" y="5312654"/>
            <a:ext cx="28549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dirty="0">
                <a:sym typeface="Symbol" panose="05050102010706020507" pitchFamily="18" charset="2"/>
              </a:rPr>
              <a:t></a:t>
            </a:r>
            <a:r>
              <a:rPr lang="en-US" altLang="en-US" sz="3200" baseline="-25000" dirty="0">
                <a:sym typeface="Symbol" panose="05050102010706020507" pitchFamily="18" charset="2"/>
              </a:rPr>
              <a:t> </a:t>
            </a:r>
            <a:r>
              <a:rPr lang="en-US" altLang="en-US" sz="3200" baseline="-25000" dirty="0" err="1">
                <a:sym typeface="Symbol" panose="05050102010706020507" pitchFamily="18" charset="2"/>
              </a:rPr>
              <a:t>Bdate</a:t>
            </a:r>
            <a:r>
              <a:rPr lang="en-US" altLang="en-US" sz="3200" baseline="-25000" dirty="0">
                <a:sym typeface="Symbol" panose="05050102010706020507" pitchFamily="18" charset="2"/>
              </a:rPr>
              <a:t>&gt;1957-12-31</a:t>
            </a:r>
            <a:endParaRPr lang="en-US" sz="3200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2419258" y="5897429"/>
            <a:ext cx="0" cy="41485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8038386" y="5014218"/>
            <a:ext cx="311260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dirty="0">
                <a:sym typeface="Symbol" panose="05050102010706020507" pitchFamily="18" charset="2"/>
              </a:rPr>
              <a:t></a:t>
            </a:r>
            <a:r>
              <a:rPr lang="en-US" altLang="en-US" sz="3200" baseline="-25000" dirty="0" err="1">
                <a:sym typeface="Symbol" panose="05050102010706020507" pitchFamily="18" charset="2"/>
              </a:rPr>
              <a:t>Pname</a:t>
            </a:r>
            <a:r>
              <a:rPr lang="en-US" altLang="en-US" sz="3200" baseline="-25000" dirty="0">
                <a:sym typeface="Symbol" panose="05050102010706020507" pitchFamily="18" charset="2"/>
              </a:rPr>
              <a:t> = “</a:t>
            </a:r>
            <a:r>
              <a:rPr lang="en-US" altLang="en-US" sz="3200" baseline="-25000" dirty="0" err="1">
                <a:sym typeface="Symbol" panose="05050102010706020507" pitchFamily="18" charset="2"/>
              </a:rPr>
              <a:t>Aquaris</a:t>
            </a:r>
            <a:r>
              <a:rPr lang="en-US" altLang="en-US" sz="3200" baseline="-25000" dirty="0">
                <a:sym typeface="Symbol" panose="05050102010706020507" pitchFamily="18" charset="2"/>
              </a:rPr>
              <a:t>” </a:t>
            </a:r>
            <a:endParaRPr lang="en-US" sz="3200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9701751" y="5688348"/>
            <a:ext cx="0" cy="41485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511810" y="3982159"/>
            <a:ext cx="17742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dirty="0">
                <a:sym typeface="Symbol" panose="05050102010706020507" pitchFamily="18" charset="2"/>
              </a:rPr>
              <a:t></a:t>
            </a:r>
            <a:r>
              <a:rPr lang="en-US" altLang="en-US" sz="3200" baseline="-25000" dirty="0">
                <a:sym typeface="Symbol" panose="05050102010706020507" pitchFamily="18" charset="2"/>
              </a:rPr>
              <a:t> </a:t>
            </a:r>
            <a:r>
              <a:rPr lang="en-US" altLang="en-US" sz="3200" baseline="-25000" dirty="0" err="1">
                <a:sym typeface="Symbol" panose="05050102010706020507" pitchFamily="18" charset="2"/>
              </a:rPr>
              <a:t>Essn</a:t>
            </a:r>
            <a:r>
              <a:rPr lang="en-US" altLang="en-US" sz="3200" baseline="-25000" dirty="0">
                <a:sym typeface="Symbol" panose="05050102010706020507" pitchFamily="18" charset="2"/>
              </a:rPr>
              <a:t>=</a:t>
            </a:r>
            <a:r>
              <a:rPr lang="en-US" altLang="en-US" sz="3200" baseline="-25000" dirty="0" err="1">
                <a:sym typeface="Symbol" panose="05050102010706020507" pitchFamily="18" charset="2"/>
              </a:rPr>
              <a:t>SSn</a:t>
            </a:r>
            <a:r>
              <a:rPr lang="en-US" altLang="en-US" sz="3200" baseline="-25000" dirty="0">
                <a:sym typeface="Symbol" panose="05050102010706020507" pitchFamily="18" charset="2"/>
              </a:rPr>
              <a:t> </a:t>
            </a:r>
            <a:endParaRPr lang="en-US" sz="3200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3941324" y="4599363"/>
            <a:ext cx="0" cy="41485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7594925" y="1952584"/>
            <a:ext cx="3999523" cy="1575738"/>
          </a:xfrm>
          <a:prstGeom prst="roundRect">
            <a:avLst/>
          </a:prstGeom>
          <a:noFill/>
          <a:ln w="25400">
            <a:solidFill>
              <a:srgbClr val="FF000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Which are the most restrictive selection conditions?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7851228" y="4736476"/>
            <a:ext cx="3436882" cy="1160953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dash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6767296" y="5060316"/>
            <a:ext cx="990353" cy="39331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1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st</a:t>
            </a:r>
            <a:r>
              <a:rPr lang="en-US" sz="2800" b="1" dirty="0" smtClean="0">
                <a:solidFill>
                  <a:srgbClr val="FF0000"/>
                </a:solidFill>
              </a:rPr>
              <a:t> ?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417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1188719" y="133954"/>
            <a:ext cx="10328085" cy="51919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Heuristic Based Optimization Example</a:t>
            </a:r>
            <a:endParaRPr lang="en-US" sz="3600" dirty="0"/>
          </a:p>
        </p:txBody>
      </p:sp>
      <p:sp>
        <p:nvSpPr>
          <p:cNvPr id="6" name="Rectangle 7"/>
          <p:cNvSpPr txBox="1">
            <a:spLocks noChangeArrowheads="1"/>
          </p:cNvSpPr>
          <p:nvPr/>
        </p:nvSpPr>
        <p:spPr>
          <a:xfrm>
            <a:off x="944544" y="891177"/>
            <a:ext cx="10976777" cy="11465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altLang="en-US" sz="2400" dirty="0" smtClean="0">
                <a:solidFill>
                  <a:schemeClr val="accent2"/>
                </a:solidFill>
              </a:rPr>
              <a:t>3. </a:t>
            </a:r>
            <a:r>
              <a:rPr lang="en-US" altLang="en-US" sz="2400" b="1" dirty="0" smtClean="0">
                <a:solidFill>
                  <a:srgbClr val="7030A0"/>
                </a:solidFill>
              </a:rPr>
              <a:t>Rearrange </a:t>
            </a:r>
            <a:r>
              <a:rPr lang="en-US" altLang="en-US" sz="2400" b="1" dirty="0">
                <a:solidFill>
                  <a:srgbClr val="7030A0"/>
                </a:solidFill>
              </a:rPr>
              <a:t>the leaf nodes of the tree so that the leaf node </a:t>
            </a:r>
            <a:r>
              <a:rPr lang="en-US" altLang="en-US" sz="2400" b="1" dirty="0" smtClean="0">
                <a:solidFill>
                  <a:srgbClr val="7030A0"/>
                </a:solidFill>
              </a:rPr>
              <a:t>relations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altLang="en-US" sz="2400" b="1" dirty="0">
                <a:solidFill>
                  <a:srgbClr val="7030A0"/>
                </a:solidFill>
              </a:rPr>
              <a:t> </a:t>
            </a:r>
            <a:r>
              <a:rPr lang="en-US" altLang="en-US" sz="2400" b="1" dirty="0" smtClean="0">
                <a:solidFill>
                  <a:srgbClr val="7030A0"/>
                </a:solidFill>
              </a:rPr>
              <a:t>   </a:t>
            </a:r>
            <a:r>
              <a:rPr lang="en-US" altLang="en-US" sz="2400" b="1" dirty="0">
                <a:solidFill>
                  <a:srgbClr val="7030A0"/>
                </a:solidFill>
              </a:rPr>
              <a:t>with the most restrictive select operations are executed first in </a:t>
            </a:r>
            <a:r>
              <a:rPr lang="en-US" altLang="en-US" sz="2400" b="1" dirty="0" smtClean="0">
                <a:solidFill>
                  <a:srgbClr val="7030A0"/>
                </a:solidFill>
              </a:rPr>
              <a:t>the 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altLang="en-US" sz="2400" b="1" dirty="0">
                <a:solidFill>
                  <a:srgbClr val="7030A0"/>
                </a:solidFill>
              </a:rPr>
              <a:t> </a:t>
            </a:r>
            <a:r>
              <a:rPr lang="en-US" altLang="en-US" sz="2400" b="1" dirty="0" smtClean="0">
                <a:solidFill>
                  <a:srgbClr val="7030A0"/>
                </a:solidFill>
              </a:rPr>
              <a:t>   </a:t>
            </a:r>
            <a:r>
              <a:rPr lang="en-US" altLang="en-US" sz="2400" b="1" dirty="0">
                <a:solidFill>
                  <a:srgbClr val="7030A0"/>
                </a:solidFill>
              </a:rPr>
              <a:t>query tree representation. </a:t>
            </a:r>
          </a:p>
          <a:p>
            <a:pPr marL="0" indent="0">
              <a:lnSpc>
                <a:spcPct val="80000"/>
              </a:lnSpc>
              <a:spcAft>
                <a:spcPts val="600"/>
              </a:spcAft>
              <a:buNone/>
            </a:pPr>
            <a:endParaRPr lang="en-US" altLang="en-US" sz="2400" dirty="0"/>
          </a:p>
        </p:txBody>
      </p:sp>
      <p:sp>
        <p:nvSpPr>
          <p:cNvPr id="2" name="Oval 1"/>
          <p:cNvSpPr/>
          <p:nvPr/>
        </p:nvSpPr>
        <p:spPr>
          <a:xfrm>
            <a:off x="1036547" y="6238340"/>
            <a:ext cx="2390502" cy="548640"/>
          </a:xfrm>
          <a:prstGeom prst="ellipse">
            <a:avLst/>
          </a:prstGeom>
          <a:noFill/>
          <a:ln w="25400">
            <a:solidFill>
              <a:srgbClr val="00206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EMPLOYEE</a:t>
            </a:r>
            <a:endParaRPr lang="en-US" sz="2400" b="1" dirty="0"/>
          </a:p>
        </p:txBody>
      </p:sp>
      <p:sp>
        <p:nvSpPr>
          <p:cNvPr id="7" name="Oval 6"/>
          <p:cNvSpPr/>
          <p:nvPr/>
        </p:nvSpPr>
        <p:spPr>
          <a:xfrm>
            <a:off x="4342050" y="5964020"/>
            <a:ext cx="2673606" cy="548640"/>
          </a:xfrm>
          <a:prstGeom prst="ellipse">
            <a:avLst/>
          </a:prstGeom>
          <a:noFill/>
          <a:ln w="25400">
            <a:solidFill>
              <a:srgbClr val="00206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WORKS_ON</a:t>
            </a:r>
            <a:endParaRPr lang="en-US" sz="2400" b="1" dirty="0"/>
          </a:p>
        </p:txBody>
      </p:sp>
      <p:sp>
        <p:nvSpPr>
          <p:cNvPr id="8" name="Oval 7"/>
          <p:cNvSpPr/>
          <p:nvPr/>
        </p:nvSpPr>
        <p:spPr>
          <a:xfrm>
            <a:off x="8506500" y="6229631"/>
            <a:ext cx="2390502" cy="548640"/>
          </a:xfrm>
          <a:prstGeom prst="ellipse">
            <a:avLst/>
          </a:prstGeom>
          <a:noFill/>
          <a:ln w="25400">
            <a:solidFill>
              <a:srgbClr val="00206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PROJECT</a:t>
            </a:r>
            <a:endParaRPr lang="en-US" sz="2400" b="1" dirty="0"/>
          </a:p>
        </p:txBody>
      </p:sp>
      <p:sp>
        <p:nvSpPr>
          <p:cNvPr id="3" name="Multiply 2"/>
          <p:cNvSpPr/>
          <p:nvPr/>
        </p:nvSpPr>
        <p:spPr>
          <a:xfrm>
            <a:off x="3584704" y="4957430"/>
            <a:ext cx="621388" cy="599089"/>
          </a:xfrm>
          <a:prstGeom prst="mathMultiply">
            <a:avLst>
              <a:gd name="adj1" fmla="val 7731"/>
            </a:avLst>
          </a:prstGeom>
          <a:solidFill>
            <a:srgbClr val="7030A0"/>
          </a:solidFill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endCxn id="7" idx="0"/>
          </p:cNvCxnSpPr>
          <p:nvPr/>
        </p:nvCxnSpPr>
        <p:spPr>
          <a:xfrm>
            <a:off x="4206092" y="5282199"/>
            <a:ext cx="1472761" cy="681821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2869289" y="5282199"/>
            <a:ext cx="693719" cy="27432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Multiply 14"/>
          <p:cNvSpPr/>
          <p:nvPr/>
        </p:nvSpPr>
        <p:spPr>
          <a:xfrm>
            <a:off x="5811545" y="4137387"/>
            <a:ext cx="621388" cy="599089"/>
          </a:xfrm>
          <a:prstGeom prst="mathMultiply">
            <a:avLst>
              <a:gd name="adj1" fmla="val 7731"/>
            </a:avLst>
          </a:prstGeom>
          <a:solidFill>
            <a:srgbClr val="7030A0"/>
          </a:solidFill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 flipV="1">
            <a:off x="5178697" y="4344814"/>
            <a:ext cx="632849" cy="92117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8" idx="0"/>
          </p:cNvCxnSpPr>
          <p:nvPr/>
        </p:nvCxnSpPr>
        <p:spPr>
          <a:xfrm flipH="1" flipV="1">
            <a:off x="6432933" y="4436931"/>
            <a:ext cx="2977156" cy="822704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5233391" y="2354221"/>
            <a:ext cx="1530016" cy="603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dirty="0" smtClean="0">
                <a:sym typeface="Symbol" panose="05050102010706020507" pitchFamily="18" charset="2"/>
              </a:rPr>
              <a:t></a:t>
            </a:r>
            <a:r>
              <a:rPr lang="en-US" altLang="en-US" sz="3200" i="1" baseline="-25000" dirty="0" err="1" smtClean="0">
                <a:sym typeface="Symbol" panose="05050102010706020507" pitchFamily="18" charset="2"/>
              </a:rPr>
              <a:t>Lname</a:t>
            </a:r>
            <a:endParaRPr lang="en-US" sz="3200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6122237" y="3003591"/>
            <a:ext cx="0" cy="41485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122238" y="3929959"/>
            <a:ext cx="0" cy="41485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ight Arrow 4"/>
          <p:cNvSpPr/>
          <p:nvPr/>
        </p:nvSpPr>
        <p:spPr>
          <a:xfrm>
            <a:off x="0" y="1027285"/>
            <a:ext cx="873409" cy="433126"/>
          </a:xfrm>
          <a:prstGeom prst="rightArrow">
            <a:avLst/>
          </a:prstGeom>
          <a:solidFill>
            <a:srgbClr val="7030A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72996" y="3273928"/>
            <a:ext cx="10698481" cy="42899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en-US" sz="3200" dirty="0" smtClean="0">
                <a:sym typeface="Symbol" panose="05050102010706020507" pitchFamily="18" charset="2"/>
              </a:rPr>
              <a:t></a:t>
            </a:r>
            <a:r>
              <a:rPr lang="en-US" altLang="en-US" sz="3200" baseline="-25000" dirty="0" smtClean="0">
                <a:sym typeface="Symbol" panose="05050102010706020507" pitchFamily="18" charset="2"/>
              </a:rPr>
              <a:t> </a:t>
            </a:r>
            <a:r>
              <a:rPr lang="en-US" altLang="en-US" sz="3200" baseline="-25000" dirty="0" err="1" smtClean="0">
                <a:sym typeface="Symbol" panose="05050102010706020507" pitchFamily="18" charset="2"/>
              </a:rPr>
              <a:t>Pnumber</a:t>
            </a:r>
            <a:r>
              <a:rPr lang="en-US" altLang="en-US" sz="3200" baseline="-25000" dirty="0" smtClean="0">
                <a:sym typeface="Symbol" panose="05050102010706020507" pitchFamily="18" charset="2"/>
              </a:rPr>
              <a:t> = </a:t>
            </a:r>
            <a:r>
              <a:rPr lang="en-US" altLang="en-US" sz="3200" baseline="-25000" dirty="0" err="1" smtClean="0">
                <a:sym typeface="Symbol" panose="05050102010706020507" pitchFamily="18" charset="2"/>
              </a:rPr>
              <a:t>Pno</a:t>
            </a:r>
            <a:r>
              <a:rPr lang="en-US" altLang="en-US" sz="3200" dirty="0" smtClean="0">
                <a:sym typeface="Symbol" panose="05050102010706020507" pitchFamily="18" charset="2"/>
              </a:rPr>
              <a:t> </a:t>
            </a:r>
            <a:endParaRPr lang="en-US" sz="3200" dirty="0"/>
          </a:p>
        </p:txBody>
      </p:sp>
      <p:sp>
        <p:nvSpPr>
          <p:cNvPr id="11" name="Rectangle 10"/>
          <p:cNvSpPr/>
          <p:nvPr/>
        </p:nvSpPr>
        <p:spPr>
          <a:xfrm>
            <a:off x="1054885" y="5312654"/>
            <a:ext cx="28549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dirty="0">
                <a:sym typeface="Symbol" panose="05050102010706020507" pitchFamily="18" charset="2"/>
              </a:rPr>
              <a:t></a:t>
            </a:r>
            <a:r>
              <a:rPr lang="en-US" altLang="en-US" sz="3200" baseline="-25000" dirty="0">
                <a:sym typeface="Symbol" panose="05050102010706020507" pitchFamily="18" charset="2"/>
              </a:rPr>
              <a:t> </a:t>
            </a:r>
            <a:r>
              <a:rPr lang="en-US" altLang="en-US" sz="3200" baseline="-25000" dirty="0" err="1">
                <a:sym typeface="Symbol" panose="05050102010706020507" pitchFamily="18" charset="2"/>
              </a:rPr>
              <a:t>Bdate</a:t>
            </a:r>
            <a:r>
              <a:rPr lang="en-US" altLang="en-US" sz="3200" baseline="-25000" dirty="0">
                <a:sym typeface="Symbol" panose="05050102010706020507" pitchFamily="18" charset="2"/>
              </a:rPr>
              <a:t>&gt;1957-12-31</a:t>
            </a:r>
            <a:endParaRPr lang="en-US" sz="3200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2419258" y="5897429"/>
            <a:ext cx="0" cy="41485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8038386" y="5014218"/>
            <a:ext cx="311260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dirty="0">
                <a:sym typeface="Symbol" panose="05050102010706020507" pitchFamily="18" charset="2"/>
              </a:rPr>
              <a:t></a:t>
            </a:r>
            <a:r>
              <a:rPr lang="en-US" altLang="en-US" sz="3200" baseline="-25000" dirty="0" err="1">
                <a:sym typeface="Symbol" panose="05050102010706020507" pitchFamily="18" charset="2"/>
              </a:rPr>
              <a:t>Pname</a:t>
            </a:r>
            <a:r>
              <a:rPr lang="en-US" altLang="en-US" sz="3200" baseline="-25000" dirty="0">
                <a:sym typeface="Symbol" panose="05050102010706020507" pitchFamily="18" charset="2"/>
              </a:rPr>
              <a:t> = “</a:t>
            </a:r>
            <a:r>
              <a:rPr lang="en-US" altLang="en-US" sz="3200" baseline="-25000" dirty="0" err="1">
                <a:sym typeface="Symbol" panose="05050102010706020507" pitchFamily="18" charset="2"/>
              </a:rPr>
              <a:t>Aquaris</a:t>
            </a:r>
            <a:r>
              <a:rPr lang="en-US" altLang="en-US" sz="3200" baseline="-25000" dirty="0">
                <a:sym typeface="Symbol" panose="05050102010706020507" pitchFamily="18" charset="2"/>
              </a:rPr>
              <a:t>” </a:t>
            </a:r>
            <a:endParaRPr lang="en-US" sz="3200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9701751" y="5688348"/>
            <a:ext cx="0" cy="41485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511810" y="3982159"/>
            <a:ext cx="17742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dirty="0">
                <a:sym typeface="Symbol" panose="05050102010706020507" pitchFamily="18" charset="2"/>
              </a:rPr>
              <a:t></a:t>
            </a:r>
            <a:r>
              <a:rPr lang="en-US" altLang="en-US" sz="3200" baseline="-25000" dirty="0">
                <a:sym typeface="Symbol" panose="05050102010706020507" pitchFamily="18" charset="2"/>
              </a:rPr>
              <a:t> </a:t>
            </a:r>
            <a:r>
              <a:rPr lang="en-US" altLang="en-US" sz="3200" baseline="-25000" dirty="0" err="1">
                <a:sym typeface="Symbol" panose="05050102010706020507" pitchFamily="18" charset="2"/>
              </a:rPr>
              <a:t>Essn</a:t>
            </a:r>
            <a:r>
              <a:rPr lang="en-US" altLang="en-US" sz="3200" baseline="-25000" dirty="0">
                <a:sym typeface="Symbol" panose="05050102010706020507" pitchFamily="18" charset="2"/>
              </a:rPr>
              <a:t>=</a:t>
            </a:r>
            <a:r>
              <a:rPr lang="en-US" altLang="en-US" sz="3200" baseline="-25000" dirty="0" err="1">
                <a:sym typeface="Symbol" panose="05050102010706020507" pitchFamily="18" charset="2"/>
              </a:rPr>
              <a:t>SSn</a:t>
            </a:r>
            <a:r>
              <a:rPr lang="en-US" altLang="en-US" sz="3200" baseline="-25000" dirty="0">
                <a:sym typeface="Symbol" panose="05050102010706020507" pitchFamily="18" charset="2"/>
              </a:rPr>
              <a:t> </a:t>
            </a:r>
            <a:endParaRPr lang="en-US" sz="3200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3941324" y="4599363"/>
            <a:ext cx="0" cy="41485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7594925" y="1952584"/>
            <a:ext cx="3999523" cy="1575738"/>
          </a:xfrm>
          <a:prstGeom prst="roundRect">
            <a:avLst/>
          </a:prstGeom>
          <a:noFill/>
          <a:ln w="25400">
            <a:solidFill>
              <a:srgbClr val="FF000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Which are the most restrictive selection conditions?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7851228" y="4736476"/>
            <a:ext cx="3436882" cy="1160953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dash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6767296" y="5060316"/>
            <a:ext cx="990353" cy="39331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1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st</a:t>
            </a:r>
            <a:r>
              <a:rPr lang="en-US" sz="2800" b="1" dirty="0" smtClean="0">
                <a:solidFill>
                  <a:srgbClr val="FF0000"/>
                </a:solidFill>
              </a:rPr>
              <a:t> ?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776999" y="5282199"/>
            <a:ext cx="3436882" cy="854796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dash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428905" y="4781491"/>
            <a:ext cx="990353" cy="39331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2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nd</a:t>
            </a:r>
            <a:r>
              <a:rPr lang="en-US" sz="2800" b="1" dirty="0" smtClean="0">
                <a:solidFill>
                  <a:srgbClr val="FF0000"/>
                </a:solidFill>
              </a:rPr>
              <a:t> ?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124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1188719" y="133954"/>
            <a:ext cx="10328085" cy="51919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Heuristic Based Optimization Example</a:t>
            </a:r>
            <a:endParaRPr lang="en-US" sz="3600" dirty="0"/>
          </a:p>
        </p:txBody>
      </p:sp>
      <p:sp>
        <p:nvSpPr>
          <p:cNvPr id="6" name="Rectangle 7"/>
          <p:cNvSpPr txBox="1">
            <a:spLocks noChangeArrowheads="1"/>
          </p:cNvSpPr>
          <p:nvPr/>
        </p:nvSpPr>
        <p:spPr>
          <a:xfrm>
            <a:off x="944544" y="891177"/>
            <a:ext cx="10976777" cy="11465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altLang="en-US" sz="2400" dirty="0" smtClean="0">
                <a:solidFill>
                  <a:schemeClr val="accent2"/>
                </a:solidFill>
              </a:rPr>
              <a:t>3. </a:t>
            </a:r>
            <a:r>
              <a:rPr lang="en-US" altLang="en-US" sz="2400" b="1" dirty="0" smtClean="0">
                <a:solidFill>
                  <a:srgbClr val="7030A0"/>
                </a:solidFill>
              </a:rPr>
              <a:t>Rearrange </a:t>
            </a:r>
            <a:r>
              <a:rPr lang="en-US" altLang="en-US" sz="2400" b="1" dirty="0">
                <a:solidFill>
                  <a:srgbClr val="7030A0"/>
                </a:solidFill>
              </a:rPr>
              <a:t>the leaf nodes of the tree so that the leaf node </a:t>
            </a:r>
            <a:r>
              <a:rPr lang="en-US" altLang="en-US" sz="2400" b="1" dirty="0" smtClean="0">
                <a:solidFill>
                  <a:srgbClr val="7030A0"/>
                </a:solidFill>
              </a:rPr>
              <a:t>relations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altLang="en-US" sz="2400" b="1" dirty="0">
                <a:solidFill>
                  <a:srgbClr val="7030A0"/>
                </a:solidFill>
              </a:rPr>
              <a:t> </a:t>
            </a:r>
            <a:r>
              <a:rPr lang="en-US" altLang="en-US" sz="2400" b="1" dirty="0" smtClean="0">
                <a:solidFill>
                  <a:srgbClr val="7030A0"/>
                </a:solidFill>
              </a:rPr>
              <a:t>   </a:t>
            </a:r>
            <a:r>
              <a:rPr lang="en-US" altLang="en-US" sz="2400" b="1" dirty="0">
                <a:solidFill>
                  <a:srgbClr val="7030A0"/>
                </a:solidFill>
              </a:rPr>
              <a:t>with the most restrictive select operations are executed first in </a:t>
            </a:r>
            <a:r>
              <a:rPr lang="en-US" altLang="en-US" sz="2400" b="1" dirty="0" smtClean="0">
                <a:solidFill>
                  <a:srgbClr val="7030A0"/>
                </a:solidFill>
              </a:rPr>
              <a:t>the 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altLang="en-US" sz="2400" b="1" dirty="0">
                <a:solidFill>
                  <a:srgbClr val="7030A0"/>
                </a:solidFill>
              </a:rPr>
              <a:t> </a:t>
            </a:r>
            <a:r>
              <a:rPr lang="en-US" altLang="en-US" sz="2400" b="1" dirty="0" smtClean="0">
                <a:solidFill>
                  <a:srgbClr val="7030A0"/>
                </a:solidFill>
              </a:rPr>
              <a:t>   </a:t>
            </a:r>
            <a:r>
              <a:rPr lang="en-US" altLang="en-US" sz="2400" b="1" dirty="0">
                <a:solidFill>
                  <a:srgbClr val="7030A0"/>
                </a:solidFill>
              </a:rPr>
              <a:t>query tree representation. </a:t>
            </a:r>
          </a:p>
          <a:p>
            <a:pPr marL="0" indent="0">
              <a:lnSpc>
                <a:spcPct val="80000"/>
              </a:lnSpc>
              <a:spcAft>
                <a:spcPts val="600"/>
              </a:spcAft>
              <a:buNone/>
            </a:pPr>
            <a:endParaRPr lang="en-US" altLang="en-US" sz="2400" dirty="0"/>
          </a:p>
        </p:txBody>
      </p:sp>
      <p:sp>
        <p:nvSpPr>
          <p:cNvPr id="2" name="Oval 1"/>
          <p:cNvSpPr/>
          <p:nvPr/>
        </p:nvSpPr>
        <p:spPr>
          <a:xfrm>
            <a:off x="1036547" y="6238340"/>
            <a:ext cx="2390502" cy="548640"/>
          </a:xfrm>
          <a:prstGeom prst="ellipse">
            <a:avLst/>
          </a:prstGeom>
          <a:noFill/>
          <a:ln w="25400">
            <a:solidFill>
              <a:srgbClr val="00206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EMPLOYEE</a:t>
            </a:r>
            <a:endParaRPr lang="en-US" sz="2400" b="1" dirty="0"/>
          </a:p>
        </p:txBody>
      </p:sp>
      <p:sp>
        <p:nvSpPr>
          <p:cNvPr id="7" name="Oval 6"/>
          <p:cNvSpPr/>
          <p:nvPr/>
        </p:nvSpPr>
        <p:spPr>
          <a:xfrm>
            <a:off x="4342050" y="5964020"/>
            <a:ext cx="2673606" cy="548640"/>
          </a:xfrm>
          <a:prstGeom prst="ellipse">
            <a:avLst/>
          </a:prstGeom>
          <a:noFill/>
          <a:ln w="25400">
            <a:solidFill>
              <a:srgbClr val="00206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WORKS_ON</a:t>
            </a:r>
            <a:endParaRPr lang="en-US" sz="2400" b="1" dirty="0"/>
          </a:p>
        </p:txBody>
      </p:sp>
      <p:sp>
        <p:nvSpPr>
          <p:cNvPr id="8" name="Oval 7"/>
          <p:cNvSpPr/>
          <p:nvPr/>
        </p:nvSpPr>
        <p:spPr>
          <a:xfrm>
            <a:off x="8506500" y="6229631"/>
            <a:ext cx="2390502" cy="548640"/>
          </a:xfrm>
          <a:prstGeom prst="ellipse">
            <a:avLst/>
          </a:prstGeom>
          <a:noFill/>
          <a:ln w="25400">
            <a:solidFill>
              <a:srgbClr val="00206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PROJECT</a:t>
            </a:r>
            <a:endParaRPr lang="en-US" sz="2400" b="1" dirty="0"/>
          </a:p>
        </p:txBody>
      </p:sp>
      <p:sp>
        <p:nvSpPr>
          <p:cNvPr id="3" name="Multiply 2"/>
          <p:cNvSpPr/>
          <p:nvPr/>
        </p:nvSpPr>
        <p:spPr>
          <a:xfrm>
            <a:off x="3584704" y="4957430"/>
            <a:ext cx="621388" cy="599089"/>
          </a:xfrm>
          <a:prstGeom prst="mathMultiply">
            <a:avLst>
              <a:gd name="adj1" fmla="val 7731"/>
            </a:avLst>
          </a:prstGeom>
          <a:solidFill>
            <a:srgbClr val="7030A0"/>
          </a:solidFill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endCxn id="7" idx="0"/>
          </p:cNvCxnSpPr>
          <p:nvPr/>
        </p:nvCxnSpPr>
        <p:spPr>
          <a:xfrm>
            <a:off x="4206092" y="5282199"/>
            <a:ext cx="1472761" cy="681821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2869289" y="5282199"/>
            <a:ext cx="693719" cy="27432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Multiply 14"/>
          <p:cNvSpPr/>
          <p:nvPr/>
        </p:nvSpPr>
        <p:spPr>
          <a:xfrm>
            <a:off x="5811545" y="4137387"/>
            <a:ext cx="621388" cy="599089"/>
          </a:xfrm>
          <a:prstGeom prst="mathMultiply">
            <a:avLst>
              <a:gd name="adj1" fmla="val 7731"/>
            </a:avLst>
          </a:prstGeom>
          <a:solidFill>
            <a:srgbClr val="7030A0"/>
          </a:solidFill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 flipV="1">
            <a:off x="5178697" y="4344814"/>
            <a:ext cx="632849" cy="92117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8" idx="0"/>
          </p:cNvCxnSpPr>
          <p:nvPr/>
        </p:nvCxnSpPr>
        <p:spPr>
          <a:xfrm flipH="1" flipV="1">
            <a:off x="6432933" y="4436931"/>
            <a:ext cx="2977156" cy="822704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5233391" y="2354221"/>
            <a:ext cx="1530016" cy="603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dirty="0" smtClean="0">
                <a:sym typeface="Symbol" panose="05050102010706020507" pitchFamily="18" charset="2"/>
              </a:rPr>
              <a:t></a:t>
            </a:r>
            <a:r>
              <a:rPr lang="en-US" altLang="en-US" sz="3200" i="1" baseline="-25000" dirty="0" err="1" smtClean="0">
                <a:sym typeface="Symbol" panose="05050102010706020507" pitchFamily="18" charset="2"/>
              </a:rPr>
              <a:t>Lname</a:t>
            </a:r>
            <a:endParaRPr lang="en-US" sz="3200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6122237" y="3003591"/>
            <a:ext cx="0" cy="41485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122238" y="3929959"/>
            <a:ext cx="0" cy="41485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ight Arrow 4"/>
          <p:cNvSpPr/>
          <p:nvPr/>
        </p:nvSpPr>
        <p:spPr>
          <a:xfrm>
            <a:off x="0" y="1027285"/>
            <a:ext cx="873409" cy="433126"/>
          </a:xfrm>
          <a:prstGeom prst="rightArrow">
            <a:avLst/>
          </a:prstGeom>
          <a:solidFill>
            <a:srgbClr val="7030A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72996" y="3273928"/>
            <a:ext cx="10698481" cy="42899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en-US" sz="3200" dirty="0" smtClean="0">
                <a:sym typeface="Symbol" panose="05050102010706020507" pitchFamily="18" charset="2"/>
              </a:rPr>
              <a:t></a:t>
            </a:r>
            <a:r>
              <a:rPr lang="en-US" altLang="en-US" sz="3200" baseline="-25000" dirty="0" smtClean="0">
                <a:sym typeface="Symbol" panose="05050102010706020507" pitchFamily="18" charset="2"/>
              </a:rPr>
              <a:t> </a:t>
            </a:r>
            <a:r>
              <a:rPr lang="en-US" altLang="en-US" sz="3200" baseline="-25000" dirty="0" err="1" smtClean="0">
                <a:sym typeface="Symbol" panose="05050102010706020507" pitchFamily="18" charset="2"/>
              </a:rPr>
              <a:t>Pnumber</a:t>
            </a:r>
            <a:r>
              <a:rPr lang="en-US" altLang="en-US" sz="3200" baseline="-25000" dirty="0" smtClean="0">
                <a:sym typeface="Symbol" panose="05050102010706020507" pitchFamily="18" charset="2"/>
              </a:rPr>
              <a:t> = </a:t>
            </a:r>
            <a:r>
              <a:rPr lang="en-US" altLang="en-US" sz="3200" baseline="-25000" dirty="0" err="1" smtClean="0">
                <a:sym typeface="Symbol" panose="05050102010706020507" pitchFamily="18" charset="2"/>
              </a:rPr>
              <a:t>Pno</a:t>
            </a:r>
            <a:r>
              <a:rPr lang="en-US" altLang="en-US" sz="3200" dirty="0" smtClean="0">
                <a:sym typeface="Symbol" panose="05050102010706020507" pitchFamily="18" charset="2"/>
              </a:rPr>
              <a:t> </a:t>
            </a:r>
            <a:endParaRPr lang="en-US" sz="3200" dirty="0"/>
          </a:p>
        </p:txBody>
      </p:sp>
      <p:sp>
        <p:nvSpPr>
          <p:cNvPr id="11" name="Rectangle 10"/>
          <p:cNvSpPr/>
          <p:nvPr/>
        </p:nvSpPr>
        <p:spPr>
          <a:xfrm>
            <a:off x="1054885" y="5312654"/>
            <a:ext cx="28549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dirty="0">
                <a:sym typeface="Symbol" panose="05050102010706020507" pitchFamily="18" charset="2"/>
              </a:rPr>
              <a:t></a:t>
            </a:r>
            <a:r>
              <a:rPr lang="en-US" altLang="en-US" sz="3200" baseline="-25000" dirty="0">
                <a:sym typeface="Symbol" panose="05050102010706020507" pitchFamily="18" charset="2"/>
              </a:rPr>
              <a:t> </a:t>
            </a:r>
            <a:r>
              <a:rPr lang="en-US" altLang="en-US" sz="3200" baseline="-25000" dirty="0" err="1">
                <a:sym typeface="Symbol" panose="05050102010706020507" pitchFamily="18" charset="2"/>
              </a:rPr>
              <a:t>Bdate</a:t>
            </a:r>
            <a:r>
              <a:rPr lang="en-US" altLang="en-US" sz="3200" baseline="-25000" dirty="0">
                <a:sym typeface="Symbol" panose="05050102010706020507" pitchFamily="18" charset="2"/>
              </a:rPr>
              <a:t>&gt;1957-12-31</a:t>
            </a:r>
            <a:endParaRPr lang="en-US" sz="3200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2419258" y="5897429"/>
            <a:ext cx="0" cy="41485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8038386" y="5014218"/>
            <a:ext cx="311260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dirty="0">
                <a:sym typeface="Symbol" panose="05050102010706020507" pitchFamily="18" charset="2"/>
              </a:rPr>
              <a:t></a:t>
            </a:r>
            <a:r>
              <a:rPr lang="en-US" altLang="en-US" sz="3200" baseline="-25000" dirty="0" err="1">
                <a:sym typeface="Symbol" panose="05050102010706020507" pitchFamily="18" charset="2"/>
              </a:rPr>
              <a:t>Pname</a:t>
            </a:r>
            <a:r>
              <a:rPr lang="en-US" altLang="en-US" sz="3200" baseline="-25000" dirty="0">
                <a:sym typeface="Symbol" panose="05050102010706020507" pitchFamily="18" charset="2"/>
              </a:rPr>
              <a:t> = “</a:t>
            </a:r>
            <a:r>
              <a:rPr lang="en-US" altLang="en-US" sz="3200" baseline="-25000" dirty="0" err="1">
                <a:sym typeface="Symbol" panose="05050102010706020507" pitchFamily="18" charset="2"/>
              </a:rPr>
              <a:t>Aquaris</a:t>
            </a:r>
            <a:r>
              <a:rPr lang="en-US" altLang="en-US" sz="3200" baseline="-25000" dirty="0">
                <a:sym typeface="Symbol" panose="05050102010706020507" pitchFamily="18" charset="2"/>
              </a:rPr>
              <a:t>” </a:t>
            </a:r>
            <a:endParaRPr lang="en-US" sz="3200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9701751" y="5688348"/>
            <a:ext cx="0" cy="41485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511810" y="3982159"/>
            <a:ext cx="17742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dirty="0">
                <a:sym typeface="Symbol" panose="05050102010706020507" pitchFamily="18" charset="2"/>
              </a:rPr>
              <a:t></a:t>
            </a:r>
            <a:r>
              <a:rPr lang="en-US" altLang="en-US" sz="3200" baseline="-25000" dirty="0">
                <a:sym typeface="Symbol" panose="05050102010706020507" pitchFamily="18" charset="2"/>
              </a:rPr>
              <a:t> </a:t>
            </a:r>
            <a:r>
              <a:rPr lang="en-US" altLang="en-US" sz="3200" baseline="-25000" dirty="0" err="1">
                <a:sym typeface="Symbol" panose="05050102010706020507" pitchFamily="18" charset="2"/>
              </a:rPr>
              <a:t>Essn</a:t>
            </a:r>
            <a:r>
              <a:rPr lang="en-US" altLang="en-US" sz="3200" baseline="-25000" dirty="0">
                <a:sym typeface="Symbol" panose="05050102010706020507" pitchFamily="18" charset="2"/>
              </a:rPr>
              <a:t>=</a:t>
            </a:r>
            <a:r>
              <a:rPr lang="en-US" altLang="en-US" sz="3200" baseline="-25000" dirty="0" err="1">
                <a:sym typeface="Symbol" panose="05050102010706020507" pitchFamily="18" charset="2"/>
              </a:rPr>
              <a:t>SSn</a:t>
            </a:r>
            <a:r>
              <a:rPr lang="en-US" altLang="en-US" sz="3200" baseline="-25000" dirty="0">
                <a:sym typeface="Symbol" panose="05050102010706020507" pitchFamily="18" charset="2"/>
              </a:rPr>
              <a:t> </a:t>
            </a:r>
            <a:endParaRPr lang="en-US" sz="3200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3941324" y="4599363"/>
            <a:ext cx="0" cy="41485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7594925" y="1952584"/>
            <a:ext cx="3999523" cy="1575738"/>
          </a:xfrm>
          <a:prstGeom prst="roundRect">
            <a:avLst/>
          </a:prstGeom>
          <a:noFill/>
          <a:ln w="25400">
            <a:solidFill>
              <a:srgbClr val="FF000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Which are the most restrictive selection conditions?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7851228" y="4736476"/>
            <a:ext cx="3436882" cy="1160953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dash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6767296" y="5060316"/>
            <a:ext cx="990353" cy="39331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1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st</a:t>
            </a:r>
            <a:r>
              <a:rPr lang="en-US" sz="2800" b="1" dirty="0" smtClean="0">
                <a:solidFill>
                  <a:srgbClr val="FF0000"/>
                </a:solidFill>
              </a:rPr>
              <a:t> ?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776999" y="5282199"/>
            <a:ext cx="3436882" cy="854796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dash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428905" y="4781491"/>
            <a:ext cx="990353" cy="39331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2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nd</a:t>
            </a:r>
            <a:r>
              <a:rPr lang="en-US" sz="2800" b="1" dirty="0" smtClean="0">
                <a:solidFill>
                  <a:srgbClr val="FF0000"/>
                </a:solidFill>
              </a:rPr>
              <a:t> ?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3255414" y="3929959"/>
            <a:ext cx="2293400" cy="894586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dash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763838" y="3469041"/>
            <a:ext cx="990353" cy="39331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3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rd</a:t>
            </a:r>
            <a:r>
              <a:rPr lang="en-US" sz="2800" b="1" dirty="0" smtClean="0">
                <a:solidFill>
                  <a:srgbClr val="FF0000"/>
                </a:solidFill>
              </a:rPr>
              <a:t> ?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484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1188719" y="133954"/>
            <a:ext cx="10328085" cy="51919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Heuristic Based Optimization Example</a:t>
            </a:r>
            <a:endParaRPr lang="en-US" sz="3600" dirty="0"/>
          </a:p>
        </p:txBody>
      </p:sp>
      <p:sp>
        <p:nvSpPr>
          <p:cNvPr id="6" name="Rectangle 7"/>
          <p:cNvSpPr txBox="1">
            <a:spLocks noChangeArrowheads="1"/>
          </p:cNvSpPr>
          <p:nvPr/>
        </p:nvSpPr>
        <p:spPr>
          <a:xfrm>
            <a:off x="944544" y="891177"/>
            <a:ext cx="10976777" cy="11465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altLang="en-US" sz="2400" dirty="0" smtClean="0">
                <a:solidFill>
                  <a:schemeClr val="accent2"/>
                </a:solidFill>
              </a:rPr>
              <a:t>3. </a:t>
            </a:r>
            <a:r>
              <a:rPr lang="en-US" altLang="en-US" sz="2400" b="1" dirty="0" smtClean="0">
                <a:solidFill>
                  <a:srgbClr val="7030A0"/>
                </a:solidFill>
              </a:rPr>
              <a:t>Rearrange </a:t>
            </a:r>
            <a:r>
              <a:rPr lang="en-US" altLang="en-US" sz="2400" b="1" dirty="0">
                <a:solidFill>
                  <a:srgbClr val="7030A0"/>
                </a:solidFill>
              </a:rPr>
              <a:t>the leaf nodes of the tree so that the leaf node </a:t>
            </a:r>
            <a:r>
              <a:rPr lang="en-US" altLang="en-US" sz="2400" b="1" dirty="0" smtClean="0">
                <a:solidFill>
                  <a:srgbClr val="7030A0"/>
                </a:solidFill>
              </a:rPr>
              <a:t>relations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altLang="en-US" sz="2400" b="1" dirty="0">
                <a:solidFill>
                  <a:srgbClr val="7030A0"/>
                </a:solidFill>
              </a:rPr>
              <a:t> </a:t>
            </a:r>
            <a:r>
              <a:rPr lang="en-US" altLang="en-US" sz="2400" b="1" dirty="0" smtClean="0">
                <a:solidFill>
                  <a:srgbClr val="7030A0"/>
                </a:solidFill>
              </a:rPr>
              <a:t>   </a:t>
            </a:r>
            <a:r>
              <a:rPr lang="en-US" altLang="en-US" sz="2400" b="1" dirty="0">
                <a:solidFill>
                  <a:srgbClr val="7030A0"/>
                </a:solidFill>
              </a:rPr>
              <a:t>with the most restrictive select operations are executed first in </a:t>
            </a:r>
            <a:r>
              <a:rPr lang="en-US" altLang="en-US" sz="2400" b="1" dirty="0" smtClean="0">
                <a:solidFill>
                  <a:srgbClr val="7030A0"/>
                </a:solidFill>
              </a:rPr>
              <a:t>the 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altLang="en-US" sz="2400" b="1" dirty="0">
                <a:solidFill>
                  <a:srgbClr val="7030A0"/>
                </a:solidFill>
              </a:rPr>
              <a:t> </a:t>
            </a:r>
            <a:r>
              <a:rPr lang="en-US" altLang="en-US" sz="2400" b="1" dirty="0" smtClean="0">
                <a:solidFill>
                  <a:srgbClr val="7030A0"/>
                </a:solidFill>
              </a:rPr>
              <a:t>   </a:t>
            </a:r>
            <a:r>
              <a:rPr lang="en-US" altLang="en-US" sz="2400" b="1" dirty="0">
                <a:solidFill>
                  <a:srgbClr val="7030A0"/>
                </a:solidFill>
              </a:rPr>
              <a:t>query tree representation. </a:t>
            </a:r>
          </a:p>
          <a:p>
            <a:pPr marL="0" indent="0">
              <a:lnSpc>
                <a:spcPct val="80000"/>
              </a:lnSpc>
              <a:spcAft>
                <a:spcPts val="600"/>
              </a:spcAft>
              <a:buNone/>
            </a:pPr>
            <a:endParaRPr lang="en-US" altLang="en-US" sz="2400" dirty="0"/>
          </a:p>
        </p:txBody>
      </p:sp>
      <p:sp>
        <p:nvSpPr>
          <p:cNvPr id="2" name="Oval 1"/>
          <p:cNvSpPr/>
          <p:nvPr/>
        </p:nvSpPr>
        <p:spPr>
          <a:xfrm>
            <a:off x="1036547" y="6238340"/>
            <a:ext cx="2390502" cy="548640"/>
          </a:xfrm>
          <a:prstGeom prst="ellipse">
            <a:avLst/>
          </a:prstGeom>
          <a:noFill/>
          <a:ln w="25400">
            <a:solidFill>
              <a:srgbClr val="00206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EMPLOYEE</a:t>
            </a:r>
            <a:endParaRPr lang="en-US" sz="2400" b="1" dirty="0"/>
          </a:p>
        </p:txBody>
      </p:sp>
      <p:sp>
        <p:nvSpPr>
          <p:cNvPr id="7" name="Oval 6"/>
          <p:cNvSpPr/>
          <p:nvPr/>
        </p:nvSpPr>
        <p:spPr>
          <a:xfrm>
            <a:off x="4342050" y="5964020"/>
            <a:ext cx="2673606" cy="548640"/>
          </a:xfrm>
          <a:prstGeom prst="ellipse">
            <a:avLst/>
          </a:prstGeom>
          <a:noFill/>
          <a:ln w="25400">
            <a:solidFill>
              <a:srgbClr val="00206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WORKS_ON</a:t>
            </a:r>
            <a:endParaRPr lang="en-US" sz="2400" b="1" dirty="0"/>
          </a:p>
        </p:txBody>
      </p:sp>
      <p:sp>
        <p:nvSpPr>
          <p:cNvPr id="8" name="Oval 7"/>
          <p:cNvSpPr/>
          <p:nvPr/>
        </p:nvSpPr>
        <p:spPr>
          <a:xfrm>
            <a:off x="8506500" y="6229631"/>
            <a:ext cx="2390502" cy="548640"/>
          </a:xfrm>
          <a:prstGeom prst="ellipse">
            <a:avLst/>
          </a:prstGeom>
          <a:noFill/>
          <a:ln w="25400">
            <a:solidFill>
              <a:srgbClr val="00206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PROJECT</a:t>
            </a:r>
            <a:endParaRPr lang="en-US" sz="2400" b="1" dirty="0"/>
          </a:p>
        </p:txBody>
      </p:sp>
      <p:sp>
        <p:nvSpPr>
          <p:cNvPr id="3" name="Multiply 2"/>
          <p:cNvSpPr/>
          <p:nvPr/>
        </p:nvSpPr>
        <p:spPr>
          <a:xfrm>
            <a:off x="3584704" y="4957430"/>
            <a:ext cx="621388" cy="599089"/>
          </a:xfrm>
          <a:prstGeom prst="mathMultiply">
            <a:avLst>
              <a:gd name="adj1" fmla="val 7731"/>
            </a:avLst>
          </a:prstGeom>
          <a:solidFill>
            <a:srgbClr val="7030A0"/>
          </a:solidFill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endCxn id="7" idx="0"/>
          </p:cNvCxnSpPr>
          <p:nvPr/>
        </p:nvCxnSpPr>
        <p:spPr>
          <a:xfrm>
            <a:off x="4206092" y="5282199"/>
            <a:ext cx="1472761" cy="681821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2869289" y="5282199"/>
            <a:ext cx="693719" cy="27432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Multiply 14"/>
          <p:cNvSpPr/>
          <p:nvPr/>
        </p:nvSpPr>
        <p:spPr>
          <a:xfrm>
            <a:off x="5811545" y="4137387"/>
            <a:ext cx="621388" cy="599089"/>
          </a:xfrm>
          <a:prstGeom prst="mathMultiply">
            <a:avLst>
              <a:gd name="adj1" fmla="val 7731"/>
            </a:avLst>
          </a:prstGeom>
          <a:solidFill>
            <a:srgbClr val="7030A0"/>
          </a:solidFill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 flipV="1">
            <a:off x="5178697" y="4344814"/>
            <a:ext cx="632849" cy="92117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8" idx="0"/>
          </p:cNvCxnSpPr>
          <p:nvPr/>
        </p:nvCxnSpPr>
        <p:spPr>
          <a:xfrm flipH="1" flipV="1">
            <a:off x="6432933" y="4436931"/>
            <a:ext cx="2977156" cy="822704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5233391" y="2354221"/>
            <a:ext cx="1530016" cy="603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dirty="0" smtClean="0">
                <a:sym typeface="Symbol" panose="05050102010706020507" pitchFamily="18" charset="2"/>
              </a:rPr>
              <a:t></a:t>
            </a:r>
            <a:r>
              <a:rPr lang="en-US" altLang="en-US" sz="3200" i="1" baseline="-25000" dirty="0" err="1" smtClean="0">
                <a:sym typeface="Symbol" panose="05050102010706020507" pitchFamily="18" charset="2"/>
              </a:rPr>
              <a:t>Lname</a:t>
            </a:r>
            <a:endParaRPr lang="en-US" sz="3200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6122237" y="3003591"/>
            <a:ext cx="0" cy="41485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122238" y="3929959"/>
            <a:ext cx="0" cy="41485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ight Arrow 4"/>
          <p:cNvSpPr/>
          <p:nvPr/>
        </p:nvSpPr>
        <p:spPr>
          <a:xfrm>
            <a:off x="0" y="1027285"/>
            <a:ext cx="873409" cy="433126"/>
          </a:xfrm>
          <a:prstGeom prst="rightArrow">
            <a:avLst/>
          </a:prstGeom>
          <a:solidFill>
            <a:srgbClr val="7030A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72996" y="3273928"/>
            <a:ext cx="10698481" cy="42899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en-US" sz="3200" dirty="0" smtClean="0">
                <a:sym typeface="Symbol" panose="05050102010706020507" pitchFamily="18" charset="2"/>
              </a:rPr>
              <a:t></a:t>
            </a:r>
            <a:r>
              <a:rPr lang="en-US" altLang="en-US" sz="3200" baseline="-25000" dirty="0" smtClean="0">
                <a:sym typeface="Symbol" panose="05050102010706020507" pitchFamily="18" charset="2"/>
              </a:rPr>
              <a:t> </a:t>
            </a:r>
            <a:r>
              <a:rPr lang="en-US" altLang="en-US" sz="3200" baseline="-25000" dirty="0" err="1" smtClean="0">
                <a:sym typeface="Symbol" panose="05050102010706020507" pitchFamily="18" charset="2"/>
              </a:rPr>
              <a:t>Pnumber</a:t>
            </a:r>
            <a:r>
              <a:rPr lang="en-US" altLang="en-US" sz="3200" baseline="-25000" dirty="0" smtClean="0">
                <a:sym typeface="Symbol" panose="05050102010706020507" pitchFamily="18" charset="2"/>
              </a:rPr>
              <a:t> = </a:t>
            </a:r>
            <a:r>
              <a:rPr lang="en-US" altLang="en-US" sz="3200" baseline="-25000" dirty="0" err="1" smtClean="0">
                <a:sym typeface="Symbol" panose="05050102010706020507" pitchFamily="18" charset="2"/>
              </a:rPr>
              <a:t>Pno</a:t>
            </a:r>
            <a:r>
              <a:rPr lang="en-US" altLang="en-US" sz="3200" dirty="0" smtClean="0">
                <a:sym typeface="Symbol" panose="05050102010706020507" pitchFamily="18" charset="2"/>
              </a:rPr>
              <a:t> </a:t>
            </a:r>
            <a:endParaRPr lang="en-US" sz="3200" dirty="0"/>
          </a:p>
        </p:txBody>
      </p:sp>
      <p:sp>
        <p:nvSpPr>
          <p:cNvPr id="11" name="Rectangle 10"/>
          <p:cNvSpPr/>
          <p:nvPr/>
        </p:nvSpPr>
        <p:spPr>
          <a:xfrm>
            <a:off x="1054885" y="5312654"/>
            <a:ext cx="28549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dirty="0">
                <a:sym typeface="Symbol" panose="05050102010706020507" pitchFamily="18" charset="2"/>
              </a:rPr>
              <a:t></a:t>
            </a:r>
            <a:r>
              <a:rPr lang="en-US" altLang="en-US" sz="3200" baseline="-25000" dirty="0">
                <a:sym typeface="Symbol" panose="05050102010706020507" pitchFamily="18" charset="2"/>
              </a:rPr>
              <a:t> </a:t>
            </a:r>
            <a:r>
              <a:rPr lang="en-US" altLang="en-US" sz="3200" baseline="-25000" dirty="0" err="1">
                <a:sym typeface="Symbol" panose="05050102010706020507" pitchFamily="18" charset="2"/>
              </a:rPr>
              <a:t>Bdate</a:t>
            </a:r>
            <a:r>
              <a:rPr lang="en-US" altLang="en-US" sz="3200" baseline="-25000" dirty="0">
                <a:sym typeface="Symbol" panose="05050102010706020507" pitchFamily="18" charset="2"/>
              </a:rPr>
              <a:t>&gt;1957-12-31</a:t>
            </a:r>
            <a:endParaRPr lang="en-US" sz="3200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2419258" y="5897429"/>
            <a:ext cx="0" cy="41485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8038386" y="5014218"/>
            <a:ext cx="311260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dirty="0">
                <a:sym typeface="Symbol" panose="05050102010706020507" pitchFamily="18" charset="2"/>
              </a:rPr>
              <a:t></a:t>
            </a:r>
            <a:r>
              <a:rPr lang="en-US" altLang="en-US" sz="3200" baseline="-25000" dirty="0" err="1">
                <a:sym typeface="Symbol" panose="05050102010706020507" pitchFamily="18" charset="2"/>
              </a:rPr>
              <a:t>Pname</a:t>
            </a:r>
            <a:r>
              <a:rPr lang="en-US" altLang="en-US" sz="3200" baseline="-25000" dirty="0">
                <a:sym typeface="Symbol" panose="05050102010706020507" pitchFamily="18" charset="2"/>
              </a:rPr>
              <a:t> = “</a:t>
            </a:r>
            <a:r>
              <a:rPr lang="en-US" altLang="en-US" sz="3200" baseline="-25000" dirty="0" err="1">
                <a:sym typeface="Symbol" panose="05050102010706020507" pitchFamily="18" charset="2"/>
              </a:rPr>
              <a:t>Aquaris</a:t>
            </a:r>
            <a:r>
              <a:rPr lang="en-US" altLang="en-US" sz="3200" baseline="-25000" dirty="0">
                <a:sym typeface="Symbol" panose="05050102010706020507" pitchFamily="18" charset="2"/>
              </a:rPr>
              <a:t>” </a:t>
            </a:r>
            <a:endParaRPr lang="en-US" sz="3200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9701751" y="5688348"/>
            <a:ext cx="0" cy="41485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511810" y="3982159"/>
            <a:ext cx="17742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dirty="0">
                <a:sym typeface="Symbol" panose="05050102010706020507" pitchFamily="18" charset="2"/>
              </a:rPr>
              <a:t></a:t>
            </a:r>
            <a:r>
              <a:rPr lang="en-US" altLang="en-US" sz="3200" baseline="-25000" dirty="0">
                <a:sym typeface="Symbol" panose="05050102010706020507" pitchFamily="18" charset="2"/>
              </a:rPr>
              <a:t> </a:t>
            </a:r>
            <a:r>
              <a:rPr lang="en-US" altLang="en-US" sz="3200" baseline="-25000" dirty="0" err="1">
                <a:sym typeface="Symbol" panose="05050102010706020507" pitchFamily="18" charset="2"/>
              </a:rPr>
              <a:t>Essn</a:t>
            </a:r>
            <a:r>
              <a:rPr lang="en-US" altLang="en-US" sz="3200" baseline="-25000" dirty="0">
                <a:sym typeface="Symbol" panose="05050102010706020507" pitchFamily="18" charset="2"/>
              </a:rPr>
              <a:t>=</a:t>
            </a:r>
            <a:r>
              <a:rPr lang="en-US" altLang="en-US" sz="3200" baseline="-25000" dirty="0" err="1">
                <a:sym typeface="Symbol" panose="05050102010706020507" pitchFamily="18" charset="2"/>
              </a:rPr>
              <a:t>SSn</a:t>
            </a:r>
            <a:r>
              <a:rPr lang="en-US" altLang="en-US" sz="3200" baseline="-25000" dirty="0">
                <a:sym typeface="Symbol" panose="05050102010706020507" pitchFamily="18" charset="2"/>
              </a:rPr>
              <a:t> </a:t>
            </a:r>
            <a:endParaRPr lang="en-US" sz="3200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3941324" y="4599363"/>
            <a:ext cx="0" cy="41485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7594925" y="1952584"/>
            <a:ext cx="3999523" cy="1575738"/>
          </a:xfrm>
          <a:prstGeom prst="roundRect">
            <a:avLst/>
          </a:prstGeom>
          <a:noFill/>
          <a:ln w="25400">
            <a:solidFill>
              <a:srgbClr val="FF000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Which are the most restrictive selection conditions?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7851228" y="4736476"/>
            <a:ext cx="3436882" cy="1160953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dash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6767296" y="5060316"/>
            <a:ext cx="990353" cy="39331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1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st</a:t>
            </a:r>
            <a:r>
              <a:rPr lang="en-US" sz="2800" b="1" dirty="0" smtClean="0">
                <a:solidFill>
                  <a:srgbClr val="FF0000"/>
                </a:solidFill>
              </a:rPr>
              <a:t> ?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776999" y="5282199"/>
            <a:ext cx="3436882" cy="854796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dash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428905" y="4781491"/>
            <a:ext cx="990353" cy="39331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2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nd</a:t>
            </a:r>
            <a:r>
              <a:rPr lang="en-US" sz="2800" b="1" dirty="0" smtClean="0">
                <a:solidFill>
                  <a:srgbClr val="FF0000"/>
                </a:solidFill>
              </a:rPr>
              <a:t> ?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3255414" y="3929959"/>
            <a:ext cx="2293400" cy="894586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dash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2763838" y="3469041"/>
            <a:ext cx="990353" cy="39331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3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rd</a:t>
            </a:r>
            <a:r>
              <a:rPr lang="en-US" sz="2800" b="1" dirty="0" smtClean="0">
                <a:solidFill>
                  <a:srgbClr val="FF0000"/>
                </a:solidFill>
              </a:rPr>
              <a:t> ?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4817100" y="3089823"/>
            <a:ext cx="2654854" cy="970516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dash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4325524" y="2628905"/>
            <a:ext cx="1146439" cy="42669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4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th</a:t>
            </a:r>
            <a:r>
              <a:rPr lang="en-US" sz="2800" b="1" dirty="0" smtClean="0">
                <a:solidFill>
                  <a:srgbClr val="FF0000"/>
                </a:solidFill>
              </a:rPr>
              <a:t> ?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591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1188719" y="133954"/>
            <a:ext cx="10328085" cy="51919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Heuristic Based Optimization Example</a:t>
            </a:r>
            <a:endParaRPr lang="en-US" sz="3600" dirty="0"/>
          </a:p>
        </p:txBody>
      </p:sp>
      <p:sp>
        <p:nvSpPr>
          <p:cNvPr id="6" name="Rectangle 7"/>
          <p:cNvSpPr txBox="1">
            <a:spLocks noChangeArrowheads="1"/>
          </p:cNvSpPr>
          <p:nvPr/>
        </p:nvSpPr>
        <p:spPr>
          <a:xfrm>
            <a:off x="944544" y="891177"/>
            <a:ext cx="10976777" cy="11465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altLang="en-US" sz="2400" dirty="0" smtClean="0">
                <a:solidFill>
                  <a:schemeClr val="accent2"/>
                </a:solidFill>
              </a:rPr>
              <a:t>3. </a:t>
            </a:r>
            <a:r>
              <a:rPr lang="en-US" altLang="en-US" sz="2400" b="1" dirty="0" smtClean="0">
                <a:solidFill>
                  <a:srgbClr val="7030A0"/>
                </a:solidFill>
              </a:rPr>
              <a:t>Rearrange </a:t>
            </a:r>
            <a:r>
              <a:rPr lang="en-US" altLang="en-US" sz="2400" b="1" dirty="0">
                <a:solidFill>
                  <a:srgbClr val="7030A0"/>
                </a:solidFill>
              </a:rPr>
              <a:t>the leaf nodes of the tree so that the leaf node </a:t>
            </a:r>
            <a:r>
              <a:rPr lang="en-US" altLang="en-US" sz="2400" b="1" dirty="0" smtClean="0">
                <a:solidFill>
                  <a:srgbClr val="7030A0"/>
                </a:solidFill>
              </a:rPr>
              <a:t>relations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altLang="en-US" sz="2400" b="1" dirty="0">
                <a:solidFill>
                  <a:srgbClr val="7030A0"/>
                </a:solidFill>
              </a:rPr>
              <a:t> </a:t>
            </a:r>
            <a:r>
              <a:rPr lang="en-US" altLang="en-US" sz="2400" b="1" dirty="0" smtClean="0">
                <a:solidFill>
                  <a:srgbClr val="7030A0"/>
                </a:solidFill>
              </a:rPr>
              <a:t>   </a:t>
            </a:r>
            <a:r>
              <a:rPr lang="en-US" altLang="en-US" sz="2400" b="1" dirty="0">
                <a:solidFill>
                  <a:srgbClr val="7030A0"/>
                </a:solidFill>
              </a:rPr>
              <a:t>with the most restrictive select operations are executed first in </a:t>
            </a:r>
            <a:r>
              <a:rPr lang="en-US" altLang="en-US" sz="2400" b="1" dirty="0" smtClean="0">
                <a:solidFill>
                  <a:srgbClr val="7030A0"/>
                </a:solidFill>
              </a:rPr>
              <a:t>the 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altLang="en-US" sz="2400" b="1" dirty="0">
                <a:solidFill>
                  <a:srgbClr val="7030A0"/>
                </a:solidFill>
              </a:rPr>
              <a:t> </a:t>
            </a:r>
            <a:r>
              <a:rPr lang="en-US" altLang="en-US" sz="2400" b="1" dirty="0" smtClean="0">
                <a:solidFill>
                  <a:srgbClr val="7030A0"/>
                </a:solidFill>
              </a:rPr>
              <a:t>   </a:t>
            </a:r>
            <a:r>
              <a:rPr lang="en-US" altLang="en-US" sz="2400" b="1" dirty="0">
                <a:solidFill>
                  <a:srgbClr val="7030A0"/>
                </a:solidFill>
              </a:rPr>
              <a:t>query tree representation. </a:t>
            </a:r>
          </a:p>
          <a:p>
            <a:pPr marL="0" indent="0">
              <a:lnSpc>
                <a:spcPct val="80000"/>
              </a:lnSpc>
              <a:spcAft>
                <a:spcPts val="600"/>
              </a:spcAft>
              <a:buNone/>
            </a:pPr>
            <a:endParaRPr lang="en-US" altLang="en-US" sz="2400" dirty="0"/>
          </a:p>
        </p:txBody>
      </p:sp>
      <p:sp>
        <p:nvSpPr>
          <p:cNvPr id="2" name="Oval 1"/>
          <p:cNvSpPr/>
          <p:nvPr/>
        </p:nvSpPr>
        <p:spPr>
          <a:xfrm>
            <a:off x="1036547" y="6238340"/>
            <a:ext cx="2390502" cy="548640"/>
          </a:xfrm>
          <a:prstGeom prst="ellipse">
            <a:avLst/>
          </a:prstGeom>
          <a:noFill/>
          <a:ln w="25400">
            <a:solidFill>
              <a:srgbClr val="00206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EMPLOYEE</a:t>
            </a:r>
            <a:endParaRPr lang="en-US" sz="2400" b="1" dirty="0"/>
          </a:p>
        </p:txBody>
      </p:sp>
      <p:sp>
        <p:nvSpPr>
          <p:cNvPr id="7" name="Oval 6"/>
          <p:cNvSpPr/>
          <p:nvPr/>
        </p:nvSpPr>
        <p:spPr>
          <a:xfrm>
            <a:off x="4342050" y="5964020"/>
            <a:ext cx="2673606" cy="548640"/>
          </a:xfrm>
          <a:prstGeom prst="ellipse">
            <a:avLst/>
          </a:prstGeom>
          <a:noFill/>
          <a:ln w="25400">
            <a:solidFill>
              <a:srgbClr val="00206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WORKS_ON</a:t>
            </a:r>
            <a:endParaRPr lang="en-US" sz="2400" b="1" dirty="0"/>
          </a:p>
        </p:txBody>
      </p:sp>
      <p:sp>
        <p:nvSpPr>
          <p:cNvPr id="8" name="Oval 7"/>
          <p:cNvSpPr/>
          <p:nvPr/>
        </p:nvSpPr>
        <p:spPr>
          <a:xfrm>
            <a:off x="8506500" y="6229631"/>
            <a:ext cx="2390502" cy="548640"/>
          </a:xfrm>
          <a:prstGeom prst="ellipse">
            <a:avLst/>
          </a:prstGeom>
          <a:noFill/>
          <a:ln w="25400">
            <a:solidFill>
              <a:srgbClr val="00206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PROJECT</a:t>
            </a:r>
            <a:endParaRPr lang="en-US" sz="2400" b="1" dirty="0"/>
          </a:p>
        </p:txBody>
      </p:sp>
      <p:sp>
        <p:nvSpPr>
          <p:cNvPr id="3" name="Multiply 2"/>
          <p:cNvSpPr/>
          <p:nvPr/>
        </p:nvSpPr>
        <p:spPr>
          <a:xfrm>
            <a:off x="3584704" y="4957430"/>
            <a:ext cx="621388" cy="599089"/>
          </a:xfrm>
          <a:prstGeom prst="mathMultiply">
            <a:avLst>
              <a:gd name="adj1" fmla="val 7731"/>
            </a:avLst>
          </a:prstGeom>
          <a:solidFill>
            <a:srgbClr val="7030A0"/>
          </a:solidFill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endCxn id="7" idx="0"/>
          </p:cNvCxnSpPr>
          <p:nvPr/>
        </p:nvCxnSpPr>
        <p:spPr>
          <a:xfrm>
            <a:off x="4206092" y="5282199"/>
            <a:ext cx="1472761" cy="681821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2869289" y="5282199"/>
            <a:ext cx="693719" cy="27432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Multiply 14"/>
          <p:cNvSpPr/>
          <p:nvPr/>
        </p:nvSpPr>
        <p:spPr>
          <a:xfrm>
            <a:off x="5811545" y="4137387"/>
            <a:ext cx="621388" cy="599089"/>
          </a:xfrm>
          <a:prstGeom prst="mathMultiply">
            <a:avLst>
              <a:gd name="adj1" fmla="val 7731"/>
            </a:avLst>
          </a:prstGeom>
          <a:solidFill>
            <a:srgbClr val="7030A0"/>
          </a:solidFill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 flipV="1">
            <a:off x="5178697" y="4344814"/>
            <a:ext cx="632849" cy="92117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8" idx="0"/>
          </p:cNvCxnSpPr>
          <p:nvPr/>
        </p:nvCxnSpPr>
        <p:spPr>
          <a:xfrm flipH="1" flipV="1">
            <a:off x="6432933" y="4436931"/>
            <a:ext cx="2977156" cy="822704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5233391" y="2354221"/>
            <a:ext cx="1530016" cy="603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dirty="0" smtClean="0">
                <a:sym typeface="Symbol" panose="05050102010706020507" pitchFamily="18" charset="2"/>
              </a:rPr>
              <a:t></a:t>
            </a:r>
            <a:r>
              <a:rPr lang="en-US" altLang="en-US" sz="3200" i="1" baseline="-25000" dirty="0" err="1" smtClean="0">
                <a:sym typeface="Symbol" panose="05050102010706020507" pitchFamily="18" charset="2"/>
              </a:rPr>
              <a:t>Lname</a:t>
            </a:r>
            <a:endParaRPr lang="en-US" sz="3200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6122237" y="3003591"/>
            <a:ext cx="0" cy="41485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122238" y="3929959"/>
            <a:ext cx="0" cy="41485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ight Arrow 4"/>
          <p:cNvSpPr/>
          <p:nvPr/>
        </p:nvSpPr>
        <p:spPr>
          <a:xfrm>
            <a:off x="0" y="1027285"/>
            <a:ext cx="873409" cy="433126"/>
          </a:xfrm>
          <a:prstGeom prst="rightArrow">
            <a:avLst/>
          </a:prstGeom>
          <a:solidFill>
            <a:srgbClr val="7030A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72996" y="3273928"/>
            <a:ext cx="10698481" cy="42899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en-US" sz="3200" dirty="0" smtClean="0">
                <a:sym typeface="Symbol" panose="05050102010706020507" pitchFamily="18" charset="2"/>
              </a:rPr>
              <a:t></a:t>
            </a:r>
            <a:r>
              <a:rPr lang="en-US" altLang="en-US" sz="3200" baseline="-25000" dirty="0" smtClean="0">
                <a:sym typeface="Symbol" panose="05050102010706020507" pitchFamily="18" charset="2"/>
              </a:rPr>
              <a:t> </a:t>
            </a:r>
            <a:r>
              <a:rPr lang="en-US" altLang="en-US" sz="3200" baseline="-25000" dirty="0" err="1" smtClean="0">
                <a:sym typeface="Symbol" panose="05050102010706020507" pitchFamily="18" charset="2"/>
              </a:rPr>
              <a:t>Pnumber</a:t>
            </a:r>
            <a:r>
              <a:rPr lang="en-US" altLang="en-US" sz="3200" baseline="-25000" dirty="0" smtClean="0">
                <a:sym typeface="Symbol" panose="05050102010706020507" pitchFamily="18" charset="2"/>
              </a:rPr>
              <a:t> = </a:t>
            </a:r>
            <a:r>
              <a:rPr lang="en-US" altLang="en-US" sz="3200" baseline="-25000" dirty="0" err="1" smtClean="0">
                <a:sym typeface="Symbol" panose="05050102010706020507" pitchFamily="18" charset="2"/>
              </a:rPr>
              <a:t>Pno</a:t>
            </a:r>
            <a:r>
              <a:rPr lang="en-US" altLang="en-US" sz="3200" dirty="0" smtClean="0">
                <a:sym typeface="Symbol" panose="05050102010706020507" pitchFamily="18" charset="2"/>
              </a:rPr>
              <a:t> </a:t>
            </a:r>
            <a:endParaRPr lang="en-US" sz="3200" dirty="0"/>
          </a:p>
        </p:txBody>
      </p:sp>
      <p:sp>
        <p:nvSpPr>
          <p:cNvPr id="11" name="Rectangle 10"/>
          <p:cNvSpPr/>
          <p:nvPr/>
        </p:nvSpPr>
        <p:spPr>
          <a:xfrm>
            <a:off x="1054885" y="5312654"/>
            <a:ext cx="28549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dirty="0">
                <a:sym typeface="Symbol" panose="05050102010706020507" pitchFamily="18" charset="2"/>
              </a:rPr>
              <a:t></a:t>
            </a:r>
            <a:r>
              <a:rPr lang="en-US" altLang="en-US" sz="3200" baseline="-25000" dirty="0">
                <a:sym typeface="Symbol" panose="05050102010706020507" pitchFamily="18" charset="2"/>
              </a:rPr>
              <a:t> </a:t>
            </a:r>
            <a:r>
              <a:rPr lang="en-US" altLang="en-US" sz="3200" baseline="-25000" dirty="0" err="1">
                <a:sym typeface="Symbol" panose="05050102010706020507" pitchFamily="18" charset="2"/>
              </a:rPr>
              <a:t>Bdate</a:t>
            </a:r>
            <a:r>
              <a:rPr lang="en-US" altLang="en-US" sz="3200" baseline="-25000" dirty="0">
                <a:sym typeface="Symbol" panose="05050102010706020507" pitchFamily="18" charset="2"/>
              </a:rPr>
              <a:t>&gt;1957-12-31</a:t>
            </a:r>
            <a:endParaRPr lang="en-US" sz="3200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2419258" y="5897429"/>
            <a:ext cx="0" cy="41485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8038386" y="5014218"/>
            <a:ext cx="311260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dirty="0">
                <a:sym typeface="Symbol" panose="05050102010706020507" pitchFamily="18" charset="2"/>
              </a:rPr>
              <a:t></a:t>
            </a:r>
            <a:r>
              <a:rPr lang="en-US" altLang="en-US" sz="3200" baseline="-25000" dirty="0" err="1">
                <a:sym typeface="Symbol" panose="05050102010706020507" pitchFamily="18" charset="2"/>
              </a:rPr>
              <a:t>Pname</a:t>
            </a:r>
            <a:r>
              <a:rPr lang="en-US" altLang="en-US" sz="3200" baseline="-25000" dirty="0">
                <a:sym typeface="Symbol" panose="05050102010706020507" pitchFamily="18" charset="2"/>
              </a:rPr>
              <a:t> = “</a:t>
            </a:r>
            <a:r>
              <a:rPr lang="en-US" altLang="en-US" sz="3200" baseline="-25000" dirty="0" err="1">
                <a:sym typeface="Symbol" panose="05050102010706020507" pitchFamily="18" charset="2"/>
              </a:rPr>
              <a:t>Aquaris</a:t>
            </a:r>
            <a:r>
              <a:rPr lang="en-US" altLang="en-US" sz="3200" baseline="-25000" dirty="0">
                <a:sym typeface="Symbol" panose="05050102010706020507" pitchFamily="18" charset="2"/>
              </a:rPr>
              <a:t>” </a:t>
            </a:r>
            <a:endParaRPr lang="en-US" sz="3200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9701751" y="5688348"/>
            <a:ext cx="0" cy="41485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511810" y="3982159"/>
            <a:ext cx="17742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dirty="0">
                <a:sym typeface="Symbol" panose="05050102010706020507" pitchFamily="18" charset="2"/>
              </a:rPr>
              <a:t></a:t>
            </a:r>
            <a:r>
              <a:rPr lang="en-US" altLang="en-US" sz="3200" baseline="-25000" dirty="0">
                <a:sym typeface="Symbol" panose="05050102010706020507" pitchFamily="18" charset="2"/>
              </a:rPr>
              <a:t> </a:t>
            </a:r>
            <a:r>
              <a:rPr lang="en-US" altLang="en-US" sz="3200" baseline="-25000" dirty="0" err="1">
                <a:sym typeface="Symbol" panose="05050102010706020507" pitchFamily="18" charset="2"/>
              </a:rPr>
              <a:t>Essn</a:t>
            </a:r>
            <a:r>
              <a:rPr lang="en-US" altLang="en-US" sz="3200" baseline="-25000" dirty="0">
                <a:sym typeface="Symbol" panose="05050102010706020507" pitchFamily="18" charset="2"/>
              </a:rPr>
              <a:t>=</a:t>
            </a:r>
            <a:r>
              <a:rPr lang="en-US" altLang="en-US" sz="3200" baseline="-25000" dirty="0" err="1">
                <a:sym typeface="Symbol" panose="05050102010706020507" pitchFamily="18" charset="2"/>
              </a:rPr>
              <a:t>SSn</a:t>
            </a:r>
            <a:r>
              <a:rPr lang="en-US" altLang="en-US" sz="3200" baseline="-25000" dirty="0">
                <a:sym typeface="Symbol" panose="05050102010706020507" pitchFamily="18" charset="2"/>
              </a:rPr>
              <a:t> </a:t>
            </a:r>
            <a:endParaRPr lang="en-US" sz="3200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3941324" y="4599363"/>
            <a:ext cx="0" cy="41485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7757649" y="1822617"/>
            <a:ext cx="4118854" cy="1779962"/>
          </a:xfrm>
          <a:prstGeom prst="roundRect">
            <a:avLst/>
          </a:prstGeom>
          <a:noFill/>
          <a:ln w="25400">
            <a:solidFill>
              <a:srgbClr val="7030A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Can we </a:t>
            </a:r>
            <a:r>
              <a:rPr lang="en-US" sz="2800" b="1" dirty="0" smtClean="0">
                <a:solidFill>
                  <a:srgbClr val="7030A0"/>
                </a:solidFill>
              </a:rPr>
              <a:t>bring 1</a:t>
            </a:r>
            <a:r>
              <a:rPr lang="en-US" sz="2800" b="1" baseline="30000" dirty="0" smtClean="0">
                <a:solidFill>
                  <a:srgbClr val="7030A0"/>
                </a:solidFill>
              </a:rPr>
              <a:t>st</a:t>
            </a:r>
            <a:r>
              <a:rPr lang="en-US" sz="2800" b="1" dirty="0" smtClean="0">
                <a:solidFill>
                  <a:srgbClr val="7030A0"/>
                </a:solidFill>
              </a:rPr>
              <a:t> and 2</a:t>
            </a:r>
            <a:r>
              <a:rPr lang="en-US" sz="2800" b="1" baseline="30000" dirty="0" smtClean="0">
                <a:solidFill>
                  <a:srgbClr val="7030A0"/>
                </a:solidFill>
              </a:rPr>
              <a:t>nd</a:t>
            </a:r>
            <a:r>
              <a:rPr lang="en-US" sz="2800" b="1" dirty="0" smtClean="0">
                <a:solidFill>
                  <a:srgbClr val="7030A0"/>
                </a:solidFill>
              </a:rPr>
              <a:t> together </a:t>
            </a:r>
            <a:r>
              <a:rPr lang="en-US" sz="2800" b="1" dirty="0" smtClean="0">
                <a:solidFill>
                  <a:srgbClr val="7030A0"/>
                </a:solidFill>
              </a:rPr>
              <a:t>if they are the most selective conditions?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7851228" y="4736476"/>
            <a:ext cx="3436882" cy="1160953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dash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6767296" y="5060316"/>
            <a:ext cx="990353" cy="39331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1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st</a:t>
            </a:r>
            <a:r>
              <a:rPr lang="en-US" sz="2800" b="1" dirty="0" smtClean="0">
                <a:solidFill>
                  <a:srgbClr val="FF0000"/>
                </a:solidFill>
              </a:rPr>
              <a:t> ?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776999" y="5282199"/>
            <a:ext cx="3436882" cy="854796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dash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428905" y="4781491"/>
            <a:ext cx="990353" cy="39331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2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nd</a:t>
            </a:r>
            <a:r>
              <a:rPr lang="en-US" sz="2800" b="1" dirty="0" smtClean="0">
                <a:solidFill>
                  <a:srgbClr val="FF0000"/>
                </a:solidFill>
              </a:rPr>
              <a:t> ?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3255414" y="3929959"/>
            <a:ext cx="2293400" cy="894586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dash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2763838" y="3469041"/>
            <a:ext cx="990353" cy="39331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3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rd</a:t>
            </a:r>
            <a:r>
              <a:rPr lang="en-US" sz="2800" b="1" dirty="0" smtClean="0">
                <a:solidFill>
                  <a:srgbClr val="FF0000"/>
                </a:solidFill>
              </a:rPr>
              <a:t> ?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4817100" y="3089823"/>
            <a:ext cx="2654854" cy="970516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dash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4325524" y="2628905"/>
            <a:ext cx="1146439" cy="42669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4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th</a:t>
            </a:r>
            <a:r>
              <a:rPr lang="en-US" sz="2800" b="1" dirty="0" smtClean="0">
                <a:solidFill>
                  <a:srgbClr val="FF0000"/>
                </a:solidFill>
              </a:rPr>
              <a:t> ?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911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1188719" y="133954"/>
            <a:ext cx="10328085" cy="51919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Heuristic Based Optimization Example</a:t>
            </a:r>
            <a:endParaRPr lang="en-US" sz="3600" dirty="0"/>
          </a:p>
        </p:txBody>
      </p:sp>
      <p:sp>
        <p:nvSpPr>
          <p:cNvPr id="6" name="Rectangle 7"/>
          <p:cNvSpPr txBox="1">
            <a:spLocks noChangeArrowheads="1"/>
          </p:cNvSpPr>
          <p:nvPr/>
        </p:nvSpPr>
        <p:spPr>
          <a:xfrm>
            <a:off x="944544" y="891177"/>
            <a:ext cx="10976777" cy="11465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altLang="en-US" sz="2400" dirty="0" smtClean="0">
                <a:solidFill>
                  <a:schemeClr val="accent2"/>
                </a:solidFill>
              </a:rPr>
              <a:t>3. </a:t>
            </a:r>
            <a:r>
              <a:rPr lang="en-US" altLang="en-US" sz="2400" b="1" dirty="0" smtClean="0">
                <a:solidFill>
                  <a:srgbClr val="7030A0"/>
                </a:solidFill>
              </a:rPr>
              <a:t>Rearrange </a:t>
            </a:r>
            <a:r>
              <a:rPr lang="en-US" altLang="en-US" sz="2400" b="1" dirty="0">
                <a:solidFill>
                  <a:srgbClr val="7030A0"/>
                </a:solidFill>
              </a:rPr>
              <a:t>the leaf nodes of the tree so that the leaf node </a:t>
            </a:r>
            <a:r>
              <a:rPr lang="en-US" altLang="en-US" sz="2400" b="1" dirty="0" smtClean="0">
                <a:solidFill>
                  <a:srgbClr val="7030A0"/>
                </a:solidFill>
              </a:rPr>
              <a:t>relations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altLang="en-US" sz="2400" b="1" dirty="0">
                <a:solidFill>
                  <a:srgbClr val="7030A0"/>
                </a:solidFill>
              </a:rPr>
              <a:t> </a:t>
            </a:r>
            <a:r>
              <a:rPr lang="en-US" altLang="en-US" sz="2400" b="1" dirty="0" smtClean="0">
                <a:solidFill>
                  <a:srgbClr val="7030A0"/>
                </a:solidFill>
              </a:rPr>
              <a:t>   </a:t>
            </a:r>
            <a:r>
              <a:rPr lang="en-US" altLang="en-US" sz="2400" b="1" dirty="0">
                <a:solidFill>
                  <a:srgbClr val="7030A0"/>
                </a:solidFill>
              </a:rPr>
              <a:t>with the most restrictive select operations are executed first in </a:t>
            </a:r>
            <a:r>
              <a:rPr lang="en-US" altLang="en-US" sz="2400" b="1" dirty="0" smtClean="0">
                <a:solidFill>
                  <a:srgbClr val="7030A0"/>
                </a:solidFill>
              </a:rPr>
              <a:t>the 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altLang="en-US" sz="2400" b="1" dirty="0">
                <a:solidFill>
                  <a:srgbClr val="7030A0"/>
                </a:solidFill>
              </a:rPr>
              <a:t> </a:t>
            </a:r>
            <a:r>
              <a:rPr lang="en-US" altLang="en-US" sz="2400" b="1" dirty="0" smtClean="0">
                <a:solidFill>
                  <a:srgbClr val="7030A0"/>
                </a:solidFill>
              </a:rPr>
              <a:t>   </a:t>
            </a:r>
            <a:r>
              <a:rPr lang="en-US" altLang="en-US" sz="2400" b="1" dirty="0">
                <a:solidFill>
                  <a:srgbClr val="7030A0"/>
                </a:solidFill>
              </a:rPr>
              <a:t>query tree representation. </a:t>
            </a:r>
          </a:p>
          <a:p>
            <a:pPr marL="0" indent="0">
              <a:lnSpc>
                <a:spcPct val="80000"/>
              </a:lnSpc>
              <a:spcAft>
                <a:spcPts val="600"/>
              </a:spcAft>
              <a:buNone/>
            </a:pPr>
            <a:endParaRPr lang="en-US" altLang="en-US" sz="2400" dirty="0"/>
          </a:p>
        </p:txBody>
      </p:sp>
      <p:sp>
        <p:nvSpPr>
          <p:cNvPr id="2" name="Oval 1"/>
          <p:cNvSpPr/>
          <p:nvPr/>
        </p:nvSpPr>
        <p:spPr>
          <a:xfrm>
            <a:off x="1036547" y="6238340"/>
            <a:ext cx="2390502" cy="548640"/>
          </a:xfrm>
          <a:prstGeom prst="ellipse">
            <a:avLst/>
          </a:prstGeom>
          <a:noFill/>
          <a:ln w="25400">
            <a:solidFill>
              <a:srgbClr val="00206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EMPLOYEE</a:t>
            </a:r>
            <a:endParaRPr lang="en-US" sz="2400" b="1" dirty="0"/>
          </a:p>
        </p:txBody>
      </p:sp>
      <p:sp>
        <p:nvSpPr>
          <p:cNvPr id="7" name="Oval 6"/>
          <p:cNvSpPr/>
          <p:nvPr/>
        </p:nvSpPr>
        <p:spPr>
          <a:xfrm>
            <a:off x="4342050" y="5964020"/>
            <a:ext cx="2673606" cy="548640"/>
          </a:xfrm>
          <a:prstGeom prst="ellipse">
            <a:avLst/>
          </a:prstGeom>
          <a:noFill/>
          <a:ln w="25400">
            <a:solidFill>
              <a:srgbClr val="00206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WORKS_ON</a:t>
            </a:r>
            <a:endParaRPr lang="en-US" sz="2400" b="1" dirty="0"/>
          </a:p>
        </p:txBody>
      </p:sp>
      <p:sp>
        <p:nvSpPr>
          <p:cNvPr id="8" name="Oval 7"/>
          <p:cNvSpPr/>
          <p:nvPr/>
        </p:nvSpPr>
        <p:spPr>
          <a:xfrm>
            <a:off x="8506500" y="6229631"/>
            <a:ext cx="2390502" cy="548640"/>
          </a:xfrm>
          <a:prstGeom prst="ellipse">
            <a:avLst/>
          </a:prstGeom>
          <a:noFill/>
          <a:ln w="25400">
            <a:solidFill>
              <a:srgbClr val="00206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PROJECT</a:t>
            </a:r>
            <a:endParaRPr lang="en-US" sz="2400" b="1" dirty="0"/>
          </a:p>
        </p:txBody>
      </p:sp>
      <p:sp>
        <p:nvSpPr>
          <p:cNvPr id="3" name="Multiply 2"/>
          <p:cNvSpPr/>
          <p:nvPr/>
        </p:nvSpPr>
        <p:spPr>
          <a:xfrm>
            <a:off x="3584704" y="4957430"/>
            <a:ext cx="621388" cy="599089"/>
          </a:xfrm>
          <a:prstGeom prst="mathMultiply">
            <a:avLst>
              <a:gd name="adj1" fmla="val 7731"/>
            </a:avLst>
          </a:prstGeom>
          <a:solidFill>
            <a:srgbClr val="7030A0"/>
          </a:solidFill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endCxn id="7" idx="0"/>
          </p:cNvCxnSpPr>
          <p:nvPr/>
        </p:nvCxnSpPr>
        <p:spPr>
          <a:xfrm>
            <a:off x="4206092" y="5282199"/>
            <a:ext cx="1472761" cy="681821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2869289" y="5282199"/>
            <a:ext cx="693719" cy="27432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Multiply 14"/>
          <p:cNvSpPr/>
          <p:nvPr/>
        </p:nvSpPr>
        <p:spPr>
          <a:xfrm>
            <a:off x="5811545" y="4137387"/>
            <a:ext cx="621388" cy="599089"/>
          </a:xfrm>
          <a:prstGeom prst="mathMultiply">
            <a:avLst>
              <a:gd name="adj1" fmla="val 7731"/>
            </a:avLst>
          </a:prstGeom>
          <a:solidFill>
            <a:srgbClr val="7030A0"/>
          </a:solidFill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 flipV="1">
            <a:off x="5178697" y="4344814"/>
            <a:ext cx="632849" cy="92117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8" idx="0"/>
          </p:cNvCxnSpPr>
          <p:nvPr/>
        </p:nvCxnSpPr>
        <p:spPr>
          <a:xfrm flipH="1" flipV="1">
            <a:off x="6432933" y="4436931"/>
            <a:ext cx="2977156" cy="822704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5233391" y="2354221"/>
            <a:ext cx="1530016" cy="603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dirty="0" smtClean="0">
                <a:sym typeface="Symbol" panose="05050102010706020507" pitchFamily="18" charset="2"/>
              </a:rPr>
              <a:t></a:t>
            </a:r>
            <a:r>
              <a:rPr lang="en-US" altLang="en-US" sz="3200" i="1" baseline="-25000" dirty="0" err="1" smtClean="0">
                <a:sym typeface="Symbol" panose="05050102010706020507" pitchFamily="18" charset="2"/>
              </a:rPr>
              <a:t>Lname</a:t>
            </a:r>
            <a:endParaRPr lang="en-US" sz="3200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6122237" y="3003591"/>
            <a:ext cx="0" cy="41485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122238" y="3929959"/>
            <a:ext cx="0" cy="41485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ight Arrow 4"/>
          <p:cNvSpPr/>
          <p:nvPr/>
        </p:nvSpPr>
        <p:spPr>
          <a:xfrm>
            <a:off x="0" y="1027285"/>
            <a:ext cx="873409" cy="433126"/>
          </a:xfrm>
          <a:prstGeom prst="rightArrow">
            <a:avLst/>
          </a:prstGeom>
          <a:solidFill>
            <a:srgbClr val="7030A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72996" y="3273928"/>
            <a:ext cx="10698481" cy="42899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en-US" sz="3200" dirty="0" smtClean="0">
                <a:sym typeface="Symbol" panose="05050102010706020507" pitchFamily="18" charset="2"/>
              </a:rPr>
              <a:t></a:t>
            </a:r>
            <a:r>
              <a:rPr lang="en-US" altLang="en-US" sz="3200" baseline="-25000" dirty="0" smtClean="0">
                <a:sym typeface="Symbol" panose="05050102010706020507" pitchFamily="18" charset="2"/>
              </a:rPr>
              <a:t> </a:t>
            </a:r>
            <a:r>
              <a:rPr lang="en-US" altLang="en-US" sz="3200" baseline="-25000" dirty="0" err="1" smtClean="0">
                <a:sym typeface="Symbol" panose="05050102010706020507" pitchFamily="18" charset="2"/>
              </a:rPr>
              <a:t>Pnumber</a:t>
            </a:r>
            <a:r>
              <a:rPr lang="en-US" altLang="en-US" sz="3200" baseline="-25000" dirty="0" smtClean="0">
                <a:sym typeface="Symbol" panose="05050102010706020507" pitchFamily="18" charset="2"/>
              </a:rPr>
              <a:t> = </a:t>
            </a:r>
            <a:r>
              <a:rPr lang="en-US" altLang="en-US" sz="3200" baseline="-25000" dirty="0" err="1" smtClean="0">
                <a:sym typeface="Symbol" panose="05050102010706020507" pitchFamily="18" charset="2"/>
              </a:rPr>
              <a:t>Pno</a:t>
            </a:r>
            <a:r>
              <a:rPr lang="en-US" altLang="en-US" sz="3200" dirty="0" smtClean="0">
                <a:sym typeface="Symbol" panose="05050102010706020507" pitchFamily="18" charset="2"/>
              </a:rPr>
              <a:t> </a:t>
            </a:r>
            <a:endParaRPr lang="en-US" sz="3200" dirty="0"/>
          </a:p>
        </p:txBody>
      </p:sp>
      <p:sp>
        <p:nvSpPr>
          <p:cNvPr id="11" name="Rectangle 10"/>
          <p:cNvSpPr/>
          <p:nvPr/>
        </p:nvSpPr>
        <p:spPr>
          <a:xfrm>
            <a:off x="1054885" y="5312654"/>
            <a:ext cx="28549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dirty="0">
                <a:sym typeface="Symbol" panose="05050102010706020507" pitchFamily="18" charset="2"/>
              </a:rPr>
              <a:t></a:t>
            </a:r>
            <a:r>
              <a:rPr lang="en-US" altLang="en-US" sz="3200" baseline="-25000" dirty="0">
                <a:sym typeface="Symbol" panose="05050102010706020507" pitchFamily="18" charset="2"/>
              </a:rPr>
              <a:t> </a:t>
            </a:r>
            <a:r>
              <a:rPr lang="en-US" altLang="en-US" sz="3200" baseline="-25000" dirty="0" err="1">
                <a:sym typeface="Symbol" panose="05050102010706020507" pitchFamily="18" charset="2"/>
              </a:rPr>
              <a:t>Bdate</a:t>
            </a:r>
            <a:r>
              <a:rPr lang="en-US" altLang="en-US" sz="3200" baseline="-25000" dirty="0">
                <a:sym typeface="Symbol" panose="05050102010706020507" pitchFamily="18" charset="2"/>
              </a:rPr>
              <a:t>&gt;1957-12-31</a:t>
            </a:r>
            <a:endParaRPr lang="en-US" sz="3200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2419258" y="5897429"/>
            <a:ext cx="0" cy="41485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8038386" y="5014218"/>
            <a:ext cx="311260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dirty="0">
                <a:sym typeface="Symbol" panose="05050102010706020507" pitchFamily="18" charset="2"/>
              </a:rPr>
              <a:t></a:t>
            </a:r>
            <a:r>
              <a:rPr lang="en-US" altLang="en-US" sz="3200" baseline="-25000" dirty="0" err="1">
                <a:sym typeface="Symbol" panose="05050102010706020507" pitchFamily="18" charset="2"/>
              </a:rPr>
              <a:t>Pname</a:t>
            </a:r>
            <a:r>
              <a:rPr lang="en-US" altLang="en-US" sz="3200" baseline="-25000" dirty="0">
                <a:sym typeface="Symbol" panose="05050102010706020507" pitchFamily="18" charset="2"/>
              </a:rPr>
              <a:t> = “</a:t>
            </a:r>
            <a:r>
              <a:rPr lang="en-US" altLang="en-US" sz="3200" baseline="-25000" dirty="0" err="1">
                <a:sym typeface="Symbol" panose="05050102010706020507" pitchFamily="18" charset="2"/>
              </a:rPr>
              <a:t>Aquaris</a:t>
            </a:r>
            <a:r>
              <a:rPr lang="en-US" altLang="en-US" sz="3200" baseline="-25000" dirty="0">
                <a:sym typeface="Symbol" panose="05050102010706020507" pitchFamily="18" charset="2"/>
              </a:rPr>
              <a:t>” </a:t>
            </a:r>
            <a:endParaRPr lang="en-US" sz="3200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9701751" y="5688348"/>
            <a:ext cx="0" cy="41485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511810" y="3982159"/>
            <a:ext cx="17742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dirty="0">
                <a:sym typeface="Symbol" panose="05050102010706020507" pitchFamily="18" charset="2"/>
              </a:rPr>
              <a:t></a:t>
            </a:r>
            <a:r>
              <a:rPr lang="en-US" altLang="en-US" sz="3200" baseline="-25000" dirty="0">
                <a:sym typeface="Symbol" panose="05050102010706020507" pitchFamily="18" charset="2"/>
              </a:rPr>
              <a:t> </a:t>
            </a:r>
            <a:r>
              <a:rPr lang="en-US" altLang="en-US" sz="3200" baseline="-25000" dirty="0" err="1">
                <a:sym typeface="Symbol" panose="05050102010706020507" pitchFamily="18" charset="2"/>
              </a:rPr>
              <a:t>Essn</a:t>
            </a:r>
            <a:r>
              <a:rPr lang="en-US" altLang="en-US" sz="3200" baseline="-25000" dirty="0">
                <a:sym typeface="Symbol" panose="05050102010706020507" pitchFamily="18" charset="2"/>
              </a:rPr>
              <a:t>=</a:t>
            </a:r>
            <a:r>
              <a:rPr lang="en-US" altLang="en-US" sz="3200" baseline="-25000" dirty="0" err="1">
                <a:sym typeface="Symbol" panose="05050102010706020507" pitchFamily="18" charset="2"/>
              </a:rPr>
              <a:t>SSn</a:t>
            </a:r>
            <a:r>
              <a:rPr lang="en-US" altLang="en-US" sz="3200" baseline="-25000" dirty="0">
                <a:sym typeface="Symbol" panose="05050102010706020507" pitchFamily="18" charset="2"/>
              </a:rPr>
              <a:t> </a:t>
            </a:r>
            <a:endParaRPr lang="en-US" sz="3200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3941324" y="4599363"/>
            <a:ext cx="0" cy="41485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7757649" y="1822617"/>
            <a:ext cx="4118854" cy="1779962"/>
          </a:xfrm>
          <a:prstGeom prst="roundRect">
            <a:avLst/>
          </a:prstGeom>
          <a:noFill/>
          <a:ln w="25400">
            <a:solidFill>
              <a:srgbClr val="FF000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Cannot bring 1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st</a:t>
            </a:r>
            <a:r>
              <a:rPr lang="en-US" sz="2800" b="1" dirty="0" smtClean="0">
                <a:solidFill>
                  <a:srgbClr val="FF0000"/>
                </a:solidFill>
              </a:rPr>
              <a:t> and 2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nd</a:t>
            </a:r>
            <a:r>
              <a:rPr lang="en-US" sz="2800" b="1" dirty="0" smtClean="0">
                <a:solidFill>
                  <a:srgbClr val="FF0000"/>
                </a:solidFill>
              </a:rPr>
              <a:t> together as they will create a cross product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7851228" y="4736476"/>
            <a:ext cx="3436882" cy="1160953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dash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6767296" y="5060316"/>
            <a:ext cx="990353" cy="39331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1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st</a:t>
            </a:r>
            <a:r>
              <a:rPr lang="en-US" sz="2800" b="1" dirty="0" smtClean="0">
                <a:solidFill>
                  <a:srgbClr val="FF0000"/>
                </a:solidFill>
              </a:rPr>
              <a:t> ?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776999" y="5282199"/>
            <a:ext cx="3436882" cy="854796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dash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428905" y="4781491"/>
            <a:ext cx="990353" cy="39331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2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nd</a:t>
            </a:r>
            <a:r>
              <a:rPr lang="en-US" sz="2800" b="1" dirty="0" smtClean="0">
                <a:solidFill>
                  <a:srgbClr val="FF0000"/>
                </a:solidFill>
              </a:rPr>
              <a:t> ?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3255414" y="3929959"/>
            <a:ext cx="2293400" cy="894586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dash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2763838" y="3469041"/>
            <a:ext cx="990353" cy="39331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3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rd</a:t>
            </a:r>
            <a:r>
              <a:rPr lang="en-US" sz="2800" b="1" dirty="0" smtClean="0">
                <a:solidFill>
                  <a:srgbClr val="FF0000"/>
                </a:solidFill>
              </a:rPr>
              <a:t> ?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4817100" y="3089823"/>
            <a:ext cx="2654854" cy="970516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dash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4325524" y="2628905"/>
            <a:ext cx="1146439" cy="42669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4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th</a:t>
            </a:r>
            <a:r>
              <a:rPr lang="en-US" sz="2800" b="1" dirty="0" smtClean="0">
                <a:solidFill>
                  <a:srgbClr val="FF0000"/>
                </a:solidFill>
              </a:rPr>
              <a:t> ?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291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1188719" y="133954"/>
            <a:ext cx="10328085" cy="51919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Heuristic Based Optimization Example</a:t>
            </a:r>
            <a:endParaRPr lang="en-US" sz="3600" dirty="0"/>
          </a:p>
        </p:txBody>
      </p:sp>
      <p:sp>
        <p:nvSpPr>
          <p:cNvPr id="6" name="Rectangle 7"/>
          <p:cNvSpPr txBox="1">
            <a:spLocks noChangeArrowheads="1"/>
          </p:cNvSpPr>
          <p:nvPr/>
        </p:nvSpPr>
        <p:spPr>
          <a:xfrm>
            <a:off x="944544" y="891177"/>
            <a:ext cx="10976777" cy="11465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altLang="en-US" sz="2400" dirty="0" smtClean="0">
                <a:solidFill>
                  <a:schemeClr val="accent2"/>
                </a:solidFill>
              </a:rPr>
              <a:t>3. </a:t>
            </a:r>
            <a:r>
              <a:rPr lang="en-US" altLang="en-US" sz="2400" b="1" dirty="0" smtClean="0">
                <a:solidFill>
                  <a:srgbClr val="7030A0"/>
                </a:solidFill>
              </a:rPr>
              <a:t>Rearrange </a:t>
            </a:r>
            <a:r>
              <a:rPr lang="en-US" altLang="en-US" sz="2400" b="1" dirty="0">
                <a:solidFill>
                  <a:srgbClr val="7030A0"/>
                </a:solidFill>
              </a:rPr>
              <a:t>the leaf nodes of the tree so that the leaf node </a:t>
            </a:r>
            <a:r>
              <a:rPr lang="en-US" altLang="en-US" sz="2400" b="1" dirty="0" smtClean="0">
                <a:solidFill>
                  <a:srgbClr val="7030A0"/>
                </a:solidFill>
              </a:rPr>
              <a:t>relations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altLang="en-US" sz="2400" b="1" dirty="0">
                <a:solidFill>
                  <a:srgbClr val="7030A0"/>
                </a:solidFill>
              </a:rPr>
              <a:t> </a:t>
            </a:r>
            <a:r>
              <a:rPr lang="en-US" altLang="en-US" sz="2400" b="1" dirty="0" smtClean="0">
                <a:solidFill>
                  <a:srgbClr val="7030A0"/>
                </a:solidFill>
              </a:rPr>
              <a:t>   </a:t>
            </a:r>
            <a:r>
              <a:rPr lang="en-US" altLang="en-US" sz="2400" b="1" dirty="0">
                <a:solidFill>
                  <a:srgbClr val="7030A0"/>
                </a:solidFill>
              </a:rPr>
              <a:t>with the most restrictive select operations are executed first in </a:t>
            </a:r>
            <a:r>
              <a:rPr lang="en-US" altLang="en-US" sz="2400" b="1" dirty="0" smtClean="0">
                <a:solidFill>
                  <a:srgbClr val="7030A0"/>
                </a:solidFill>
              </a:rPr>
              <a:t>the 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altLang="en-US" sz="2400" b="1" dirty="0">
                <a:solidFill>
                  <a:srgbClr val="7030A0"/>
                </a:solidFill>
              </a:rPr>
              <a:t> </a:t>
            </a:r>
            <a:r>
              <a:rPr lang="en-US" altLang="en-US" sz="2400" b="1" dirty="0" smtClean="0">
                <a:solidFill>
                  <a:srgbClr val="7030A0"/>
                </a:solidFill>
              </a:rPr>
              <a:t>   </a:t>
            </a:r>
            <a:r>
              <a:rPr lang="en-US" altLang="en-US" sz="2400" b="1" dirty="0">
                <a:solidFill>
                  <a:srgbClr val="7030A0"/>
                </a:solidFill>
              </a:rPr>
              <a:t>query tree representation. </a:t>
            </a:r>
          </a:p>
          <a:p>
            <a:pPr marL="0" indent="0">
              <a:lnSpc>
                <a:spcPct val="80000"/>
              </a:lnSpc>
              <a:spcAft>
                <a:spcPts val="600"/>
              </a:spcAft>
              <a:buNone/>
            </a:pPr>
            <a:endParaRPr lang="en-US" altLang="en-US" sz="2400" dirty="0"/>
          </a:p>
        </p:txBody>
      </p:sp>
      <p:sp>
        <p:nvSpPr>
          <p:cNvPr id="2" name="Oval 1"/>
          <p:cNvSpPr/>
          <p:nvPr/>
        </p:nvSpPr>
        <p:spPr>
          <a:xfrm>
            <a:off x="1036547" y="6238340"/>
            <a:ext cx="2390502" cy="548640"/>
          </a:xfrm>
          <a:prstGeom prst="ellipse">
            <a:avLst/>
          </a:prstGeom>
          <a:noFill/>
          <a:ln w="25400">
            <a:solidFill>
              <a:srgbClr val="00206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EMPLOYEE</a:t>
            </a:r>
            <a:endParaRPr lang="en-US" sz="2400" b="1" dirty="0"/>
          </a:p>
        </p:txBody>
      </p:sp>
      <p:sp>
        <p:nvSpPr>
          <p:cNvPr id="7" name="Oval 6"/>
          <p:cNvSpPr/>
          <p:nvPr/>
        </p:nvSpPr>
        <p:spPr>
          <a:xfrm>
            <a:off x="4342050" y="5964020"/>
            <a:ext cx="2673606" cy="548640"/>
          </a:xfrm>
          <a:prstGeom prst="ellipse">
            <a:avLst/>
          </a:prstGeom>
          <a:noFill/>
          <a:ln w="25400">
            <a:solidFill>
              <a:srgbClr val="00206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WORKS_ON</a:t>
            </a:r>
            <a:endParaRPr lang="en-US" sz="2400" b="1" dirty="0"/>
          </a:p>
        </p:txBody>
      </p:sp>
      <p:sp>
        <p:nvSpPr>
          <p:cNvPr id="8" name="Oval 7"/>
          <p:cNvSpPr/>
          <p:nvPr/>
        </p:nvSpPr>
        <p:spPr>
          <a:xfrm>
            <a:off x="8506500" y="6229631"/>
            <a:ext cx="2390502" cy="548640"/>
          </a:xfrm>
          <a:prstGeom prst="ellipse">
            <a:avLst/>
          </a:prstGeom>
          <a:noFill/>
          <a:ln w="25400">
            <a:solidFill>
              <a:srgbClr val="00206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PROJECT</a:t>
            </a:r>
            <a:endParaRPr lang="en-US" sz="2400" b="1" dirty="0"/>
          </a:p>
        </p:txBody>
      </p:sp>
      <p:sp>
        <p:nvSpPr>
          <p:cNvPr id="3" name="Multiply 2"/>
          <p:cNvSpPr/>
          <p:nvPr/>
        </p:nvSpPr>
        <p:spPr>
          <a:xfrm>
            <a:off x="3584704" y="4957430"/>
            <a:ext cx="621388" cy="599089"/>
          </a:xfrm>
          <a:prstGeom prst="mathMultiply">
            <a:avLst>
              <a:gd name="adj1" fmla="val 7731"/>
            </a:avLst>
          </a:prstGeom>
          <a:solidFill>
            <a:srgbClr val="7030A0"/>
          </a:solidFill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endCxn id="7" idx="0"/>
          </p:cNvCxnSpPr>
          <p:nvPr/>
        </p:nvCxnSpPr>
        <p:spPr>
          <a:xfrm>
            <a:off x="4206092" y="5282199"/>
            <a:ext cx="1472761" cy="681821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2869289" y="5282199"/>
            <a:ext cx="693719" cy="27432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Multiply 14"/>
          <p:cNvSpPr/>
          <p:nvPr/>
        </p:nvSpPr>
        <p:spPr>
          <a:xfrm>
            <a:off x="5811545" y="4137387"/>
            <a:ext cx="621388" cy="599089"/>
          </a:xfrm>
          <a:prstGeom prst="mathMultiply">
            <a:avLst>
              <a:gd name="adj1" fmla="val 7731"/>
            </a:avLst>
          </a:prstGeom>
          <a:solidFill>
            <a:srgbClr val="7030A0"/>
          </a:solidFill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 flipV="1">
            <a:off x="5178697" y="4344814"/>
            <a:ext cx="632849" cy="92117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8" idx="0"/>
          </p:cNvCxnSpPr>
          <p:nvPr/>
        </p:nvCxnSpPr>
        <p:spPr>
          <a:xfrm flipH="1" flipV="1">
            <a:off x="6432933" y="4436931"/>
            <a:ext cx="2977156" cy="822704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5233391" y="2354221"/>
            <a:ext cx="1530016" cy="603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dirty="0" smtClean="0">
                <a:sym typeface="Symbol" panose="05050102010706020507" pitchFamily="18" charset="2"/>
              </a:rPr>
              <a:t></a:t>
            </a:r>
            <a:r>
              <a:rPr lang="en-US" altLang="en-US" sz="3200" i="1" baseline="-25000" dirty="0" err="1" smtClean="0">
                <a:sym typeface="Symbol" panose="05050102010706020507" pitchFamily="18" charset="2"/>
              </a:rPr>
              <a:t>Lname</a:t>
            </a:r>
            <a:endParaRPr lang="en-US" sz="3200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6122237" y="3003591"/>
            <a:ext cx="0" cy="41485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122238" y="3929959"/>
            <a:ext cx="0" cy="41485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ight Arrow 4"/>
          <p:cNvSpPr/>
          <p:nvPr/>
        </p:nvSpPr>
        <p:spPr>
          <a:xfrm>
            <a:off x="0" y="1027285"/>
            <a:ext cx="873409" cy="433126"/>
          </a:xfrm>
          <a:prstGeom prst="rightArrow">
            <a:avLst/>
          </a:prstGeom>
          <a:solidFill>
            <a:srgbClr val="7030A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72996" y="3273928"/>
            <a:ext cx="10698481" cy="42899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en-US" sz="3200" dirty="0" smtClean="0">
                <a:sym typeface="Symbol" panose="05050102010706020507" pitchFamily="18" charset="2"/>
              </a:rPr>
              <a:t></a:t>
            </a:r>
            <a:r>
              <a:rPr lang="en-US" altLang="en-US" sz="3200" baseline="-25000" dirty="0" smtClean="0">
                <a:sym typeface="Symbol" panose="05050102010706020507" pitchFamily="18" charset="2"/>
              </a:rPr>
              <a:t> </a:t>
            </a:r>
            <a:r>
              <a:rPr lang="en-US" altLang="en-US" sz="3200" baseline="-25000" dirty="0" err="1" smtClean="0">
                <a:sym typeface="Symbol" panose="05050102010706020507" pitchFamily="18" charset="2"/>
              </a:rPr>
              <a:t>Pnumber</a:t>
            </a:r>
            <a:r>
              <a:rPr lang="en-US" altLang="en-US" sz="3200" baseline="-25000" dirty="0" smtClean="0">
                <a:sym typeface="Symbol" panose="05050102010706020507" pitchFamily="18" charset="2"/>
              </a:rPr>
              <a:t> = </a:t>
            </a:r>
            <a:r>
              <a:rPr lang="en-US" altLang="en-US" sz="3200" baseline="-25000" dirty="0" err="1" smtClean="0">
                <a:sym typeface="Symbol" panose="05050102010706020507" pitchFamily="18" charset="2"/>
              </a:rPr>
              <a:t>Pno</a:t>
            </a:r>
            <a:r>
              <a:rPr lang="en-US" altLang="en-US" sz="3200" dirty="0" smtClean="0">
                <a:sym typeface="Symbol" panose="05050102010706020507" pitchFamily="18" charset="2"/>
              </a:rPr>
              <a:t> </a:t>
            </a:r>
            <a:endParaRPr lang="en-US" sz="3200" dirty="0"/>
          </a:p>
        </p:txBody>
      </p:sp>
      <p:sp>
        <p:nvSpPr>
          <p:cNvPr id="11" name="Rectangle 10"/>
          <p:cNvSpPr/>
          <p:nvPr/>
        </p:nvSpPr>
        <p:spPr>
          <a:xfrm>
            <a:off x="1054885" y="5312654"/>
            <a:ext cx="28549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dirty="0">
                <a:sym typeface="Symbol" panose="05050102010706020507" pitchFamily="18" charset="2"/>
              </a:rPr>
              <a:t></a:t>
            </a:r>
            <a:r>
              <a:rPr lang="en-US" altLang="en-US" sz="3200" baseline="-25000" dirty="0">
                <a:sym typeface="Symbol" panose="05050102010706020507" pitchFamily="18" charset="2"/>
              </a:rPr>
              <a:t> </a:t>
            </a:r>
            <a:r>
              <a:rPr lang="en-US" altLang="en-US" sz="3200" baseline="-25000" dirty="0" err="1">
                <a:sym typeface="Symbol" panose="05050102010706020507" pitchFamily="18" charset="2"/>
              </a:rPr>
              <a:t>Bdate</a:t>
            </a:r>
            <a:r>
              <a:rPr lang="en-US" altLang="en-US" sz="3200" baseline="-25000" dirty="0">
                <a:sym typeface="Symbol" panose="05050102010706020507" pitchFamily="18" charset="2"/>
              </a:rPr>
              <a:t>&gt;1957-12-31</a:t>
            </a:r>
            <a:endParaRPr lang="en-US" sz="3200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2419258" y="5897429"/>
            <a:ext cx="0" cy="41485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8038386" y="5014218"/>
            <a:ext cx="311260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dirty="0">
                <a:sym typeface="Symbol" panose="05050102010706020507" pitchFamily="18" charset="2"/>
              </a:rPr>
              <a:t></a:t>
            </a:r>
            <a:r>
              <a:rPr lang="en-US" altLang="en-US" sz="3200" baseline="-25000" dirty="0" err="1">
                <a:sym typeface="Symbol" panose="05050102010706020507" pitchFamily="18" charset="2"/>
              </a:rPr>
              <a:t>Pname</a:t>
            </a:r>
            <a:r>
              <a:rPr lang="en-US" altLang="en-US" sz="3200" baseline="-25000" dirty="0">
                <a:sym typeface="Symbol" panose="05050102010706020507" pitchFamily="18" charset="2"/>
              </a:rPr>
              <a:t> = “</a:t>
            </a:r>
            <a:r>
              <a:rPr lang="en-US" altLang="en-US" sz="3200" baseline="-25000" dirty="0" err="1">
                <a:sym typeface="Symbol" panose="05050102010706020507" pitchFamily="18" charset="2"/>
              </a:rPr>
              <a:t>Aquaris</a:t>
            </a:r>
            <a:r>
              <a:rPr lang="en-US" altLang="en-US" sz="3200" baseline="-25000" dirty="0">
                <a:sym typeface="Symbol" panose="05050102010706020507" pitchFamily="18" charset="2"/>
              </a:rPr>
              <a:t>” </a:t>
            </a:r>
            <a:endParaRPr lang="en-US" sz="3200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9701751" y="5688348"/>
            <a:ext cx="0" cy="41485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511810" y="3982159"/>
            <a:ext cx="17742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dirty="0">
                <a:sym typeface="Symbol" panose="05050102010706020507" pitchFamily="18" charset="2"/>
              </a:rPr>
              <a:t></a:t>
            </a:r>
            <a:r>
              <a:rPr lang="en-US" altLang="en-US" sz="3200" baseline="-25000" dirty="0">
                <a:sym typeface="Symbol" panose="05050102010706020507" pitchFamily="18" charset="2"/>
              </a:rPr>
              <a:t> </a:t>
            </a:r>
            <a:r>
              <a:rPr lang="en-US" altLang="en-US" sz="3200" baseline="-25000" dirty="0" err="1">
                <a:sym typeface="Symbol" panose="05050102010706020507" pitchFamily="18" charset="2"/>
              </a:rPr>
              <a:t>Essn</a:t>
            </a:r>
            <a:r>
              <a:rPr lang="en-US" altLang="en-US" sz="3200" baseline="-25000" dirty="0">
                <a:sym typeface="Symbol" panose="05050102010706020507" pitchFamily="18" charset="2"/>
              </a:rPr>
              <a:t>=</a:t>
            </a:r>
            <a:r>
              <a:rPr lang="en-US" altLang="en-US" sz="3200" baseline="-25000" dirty="0" err="1">
                <a:sym typeface="Symbol" panose="05050102010706020507" pitchFamily="18" charset="2"/>
              </a:rPr>
              <a:t>SSn</a:t>
            </a:r>
            <a:r>
              <a:rPr lang="en-US" altLang="en-US" sz="3200" baseline="-25000" dirty="0">
                <a:sym typeface="Symbol" panose="05050102010706020507" pitchFamily="18" charset="2"/>
              </a:rPr>
              <a:t> </a:t>
            </a:r>
            <a:endParaRPr lang="en-US" sz="3200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3941324" y="4599363"/>
            <a:ext cx="0" cy="41485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7757649" y="1822617"/>
            <a:ext cx="4118854" cy="1093893"/>
          </a:xfrm>
          <a:prstGeom prst="roundRect">
            <a:avLst/>
          </a:prstGeom>
          <a:noFill/>
          <a:ln w="25400">
            <a:solidFill>
              <a:srgbClr val="7030A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Any other shuffling possible?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7851228" y="4736476"/>
            <a:ext cx="3436882" cy="1160953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dash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6767296" y="5060316"/>
            <a:ext cx="990353" cy="39331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1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st</a:t>
            </a:r>
            <a:r>
              <a:rPr lang="en-US" sz="2800" b="1" dirty="0" smtClean="0">
                <a:solidFill>
                  <a:srgbClr val="FF0000"/>
                </a:solidFill>
              </a:rPr>
              <a:t> ?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776999" y="5282199"/>
            <a:ext cx="3436882" cy="854796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dash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428905" y="4781491"/>
            <a:ext cx="990353" cy="39331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2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nd</a:t>
            </a:r>
            <a:r>
              <a:rPr lang="en-US" sz="2800" b="1" dirty="0" smtClean="0">
                <a:solidFill>
                  <a:srgbClr val="FF0000"/>
                </a:solidFill>
              </a:rPr>
              <a:t> ?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3255414" y="3929959"/>
            <a:ext cx="2293400" cy="894586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dash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2763838" y="3469041"/>
            <a:ext cx="990353" cy="39331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3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rd</a:t>
            </a:r>
            <a:r>
              <a:rPr lang="en-US" sz="2800" b="1" dirty="0" smtClean="0">
                <a:solidFill>
                  <a:srgbClr val="FF0000"/>
                </a:solidFill>
              </a:rPr>
              <a:t> ?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4817100" y="3089823"/>
            <a:ext cx="2654854" cy="970516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dash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4325524" y="2628905"/>
            <a:ext cx="1146439" cy="42669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4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th</a:t>
            </a:r>
            <a:r>
              <a:rPr lang="en-US" sz="2800" b="1" dirty="0" smtClean="0">
                <a:solidFill>
                  <a:srgbClr val="FF0000"/>
                </a:solidFill>
              </a:rPr>
              <a:t> ?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484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1188719" y="133954"/>
            <a:ext cx="10328085" cy="51919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Heuristic Based Optimization Example</a:t>
            </a:r>
            <a:endParaRPr lang="en-US" sz="3600" dirty="0"/>
          </a:p>
        </p:txBody>
      </p:sp>
      <p:sp>
        <p:nvSpPr>
          <p:cNvPr id="6" name="Rectangle 7"/>
          <p:cNvSpPr txBox="1">
            <a:spLocks noChangeArrowheads="1"/>
          </p:cNvSpPr>
          <p:nvPr/>
        </p:nvSpPr>
        <p:spPr>
          <a:xfrm>
            <a:off x="944544" y="891177"/>
            <a:ext cx="10976777" cy="11465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altLang="en-US" sz="2400" dirty="0" smtClean="0">
                <a:solidFill>
                  <a:schemeClr val="accent2"/>
                </a:solidFill>
              </a:rPr>
              <a:t>3. </a:t>
            </a:r>
            <a:r>
              <a:rPr lang="en-US" altLang="en-US" sz="2400" b="1" dirty="0" smtClean="0">
                <a:solidFill>
                  <a:srgbClr val="7030A0"/>
                </a:solidFill>
              </a:rPr>
              <a:t>Rearrange </a:t>
            </a:r>
            <a:r>
              <a:rPr lang="en-US" altLang="en-US" sz="2400" b="1" dirty="0">
                <a:solidFill>
                  <a:srgbClr val="7030A0"/>
                </a:solidFill>
              </a:rPr>
              <a:t>the leaf nodes of the tree so that the leaf node </a:t>
            </a:r>
            <a:r>
              <a:rPr lang="en-US" altLang="en-US" sz="2400" b="1" dirty="0" smtClean="0">
                <a:solidFill>
                  <a:srgbClr val="7030A0"/>
                </a:solidFill>
              </a:rPr>
              <a:t>relations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altLang="en-US" sz="2400" b="1" dirty="0">
                <a:solidFill>
                  <a:srgbClr val="7030A0"/>
                </a:solidFill>
              </a:rPr>
              <a:t> </a:t>
            </a:r>
            <a:r>
              <a:rPr lang="en-US" altLang="en-US" sz="2400" b="1" dirty="0" smtClean="0">
                <a:solidFill>
                  <a:srgbClr val="7030A0"/>
                </a:solidFill>
              </a:rPr>
              <a:t>   </a:t>
            </a:r>
            <a:r>
              <a:rPr lang="en-US" altLang="en-US" sz="2400" b="1" dirty="0">
                <a:solidFill>
                  <a:srgbClr val="7030A0"/>
                </a:solidFill>
              </a:rPr>
              <a:t>with the most restrictive select operations are executed first in </a:t>
            </a:r>
            <a:r>
              <a:rPr lang="en-US" altLang="en-US" sz="2400" b="1" dirty="0" smtClean="0">
                <a:solidFill>
                  <a:srgbClr val="7030A0"/>
                </a:solidFill>
              </a:rPr>
              <a:t>the 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altLang="en-US" sz="2400" b="1" dirty="0">
                <a:solidFill>
                  <a:srgbClr val="7030A0"/>
                </a:solidFill>
              </a:rPr>
              <a:t> </a:t>
            </a:r>
            <a:r>
              <a:rPr lang="en-US" altLang="en-US" sz="2400" b="1" dirty="0" smtClean="0">
                <a:solidFill>
                  <a:srgbClr val="7030A0"/>
                </a:solidFill>
              </a:rPr>
              <a:t>   </a:t>
            </a:r>
            <a:r>
              <a:rPr lang="en-US" altLang="en-US" sz="2400" b="1" dirty="0">
                <a:solidFill>
                  <a:srgbClr val="7030A0"/>
                </a:solidFill>
              </a:rPr>
              <a:t>query tree representation. </a:t>
            </a:r>
          </a:p>
          <a:p>
            <a:pPr marL="0" indent="0">
              <a:lnSpc>
                <a:spcPct val="80000"/>
              </a:lnSpc>
              <a:spcAft>
                <a:spcPts val="600"/>
              </a:spcAft>
              <a:buNone/>
            </a:pPr>
            <a:endParaRPr lang="en-US" altLang="en-US" sz="2400" dirty="0"/>
          </a:p>
        </p:txBody>
      </p:sp>
      <p:sp>
        <p:nvSpPr>
          <p:cNvPr id="2" name="Oval 1"/>
          <p:cNvSpPr/>
          <p:nvPr/>
        </p:nvSpPr>
        <p:spPr>
          <a:xfrm>
            <a:off x="1036547" y="6238340"/>
            <a:ext cx="2390502" cy="548640"/>
          </a:xfrm>
          <a:prstGeom prst="ellipse">
            <a:avLst/>
          </a:prstGeom>
          <a:noFill/>
          <a:ln w="25400">
            <a:solidFill>
              <a:srgbClr val="00206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EMPLOYEE</a:t>
            </a:r>
            <a:endParaRPr lang="en-US" sz="2400" b="1" dirty="0"/>
          </a:p>
        </p:txBody>
      </p:sp>
      <p:sp>
        <p:nvSpPr>
          <p:cNvPr id="7" name="Oval 6"/>
          <p:cNvSpPr/>
          <p:nvPr/>
        </p:nvSpPr>
        <p:spPr>
          <a:xfrm>
            <a:off x="4342050" y="5964020"/>
            <a:ext cx="2673606" cy="548640"/>
          </a:xfrm>
          <a:prstGeom prst="ellipse">
            <a:avLst/>
          </a:prstGeom>
          <a:noFill/>
          <a:ln w="25400">
            <a:solidFill>
              <a:srgbClr val="00206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WORKS_ON</a:t>
            </a:r>
            <a:endParaRPr lang="en-US" sz="2400" b="1" dirty="0"/>
          </a:p>
        </p:txBody>
      </p:sp>
      <p:sp>
        <p:nvSpPr>
          <p:cNvPr id="8" name="Oval 7"/>
          <p:cNvSpPr/>
          <p:nvPr/>
        </p:nvSpPr>
        <p:spPr>
          <a:xfrm>
            <a:off x="8506500" y="6229631"/>
            <a:ext cx="2390502" cy="548640"/>
          </a:xfrm>
          <a:prstGeom prst="ellipse">
            <a:avLst/>
          </a:prstGeom>
          <a:noFill/>
          <a:ln w="25400">
            <a:solidFill>
              <a:srgbClr val="00206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PROJECT</a:t>
            </a:r>
            <a:endParaRPr lang="en-US" sz="2400" b="1" dirty="0"/>
          </a:p>
        </p:txBody>
      </p:sp>
      <p:sp>
        <p:nvSpPr>
          <p:cNvPr id="3" name="Multiply 2"/>
          <p:cNvSpPr/>
          <p:nvPr/>
        </p:nvSpPr>
        <p:spPr>
          <a:xfrm>
            <a:off x="3584704" y="4957430"/>
            <a:ext cx="621388" cy="599089"/>
          </a:xfrm>
          <a:prstGeom prst="mathMultiply">
            <a:avLst>
              <a:gd name="adj1" fmla="val 7731"/>
            </a:avLst>
          </a:prstGeom>
          <a:solidFill>
            <a:srgbClr val="7030A0"/>
          </a:solidFill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endCxn id="7" idx="0"/>
          </p:cNvCxnSpPr>
          <p:nvPr/>
        </p:nvCxnSpPr>
        <p:spPr>
          <a:xfrm>
            <a:off x="4206092" y="5282199"/>
            <a:ext cx="1472761" cy="681821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2869289" y="5282199"/>
            <a:ext cx="693719" cy="27432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Multiply 14"/>
          <p:cNvSpPr/>
          <p:nvPr/>
        </p:nvSpPr>
        <p:spPr>
          <a:xfrm>
            <a:off x="5811545" y="4137387"/>
            <a:ext cx="621388" cy="599089"/>
          </a:xfrm>
          <a:prstGeom prst="mathMultiply">
            <a:avLst>
              <a:gd name="adj1" fmla="val 7731"/>
            </a:avLst>
          </a:prstGeom>
          <a:solidFill>
            <a:srgbClr val="7030A0"/>
          </a:solidFill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 flipV="1">
            <a:off x="5178697" y="4344814"/>
            <a:ext cx="632849" cy="92117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8" idx="0"/>
          </p:cNvCxnSpPr>
          <p:nvPr/>
        </p:nvCxnSpPr>
        <p:spPr>
          <a:xfrm flipH="1" flipV="1">
            <a:off x="6432933" y="4436931"/>
            <a:ext cx="2977156" cy="822704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5233391" y="2354221"/>
            <a:ext cx="1530016" cy="603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dirty="0" smtClean="0">
                <a:sym typeface="Symbol" panose="05050102010706020507" pitchFamily="18" charset="2"/>
              </a:rPr>
              <a:t></a:t>
            </a:r>
            <a:r>
              <a:rPr lang="en-US" altLang="en-US" sz="3200" i="1" baseline="-25000" dirty="0" err="1" smtClean="0">
                <a:sym typeface="Symbol" panose="05050102010706020507" pitchFamily="18" charset="2"/>
              </a:rPr>
              <a:t>Lname</a:t>
            </a:r>
            <a:endParaRPr lang="en-US" sz="3200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6122237" y="3003591"/>
            <a:ext cx="0" cy="41485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122238" y="3929959"/>
            <a:ext cx="0" cy="41485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ight Arrow 4"/>
          <p:cNvSpPr/>
          <p:nvPr/>
        </p:nvSpPr>
        <p:spPr>
          <a:xfrm>
            <a:off x="0" y="1027285"/>
            <a:ext cx="873409" cy="433126"/>
          </a:xfrm>
          <a:prstGeom prst="rightArrow">
            <a:avLst/>
          </a:prstGeom>
          <a:solidFill>
            <a:srgbClr val="7030A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72996" y="3273928"/>
            <a:ext cx="10698481" cy="42899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en-US" sz="3200" dirty="0" smtClean="0">
                <a:sym typeface="Symbol" panose="05050102010706020507" pitchFamily="18" charset="2"/>
              </a:rPr>
              <a:t></a:t>
            </a:r>
            <a:r>
              <a:rPr lang="en-US" altLang="en-US" sz="3200" baseline="-25000" dirty="0" smtClean="0">
                <a:sym typeface="Symbol" panose="05050102010706020507" pitchFamily="18" charset="2"/>
              </a:rPr>
              <a:t> </a:t>
            </a:r>
            <a:r>
              <a:rPr lang="en-US" altLang="en-US" sz="3200" baseline="-25000" dirty="0" err="1" smtClean="0">
                <a:sym typeface="Symbol" panose="05050102010706020507" pitchFamily="18" charset="2"/>
              </a:rPr>
              <a:t>Pnumber</a:t>
            </a:r>
            <a:r>
              <a:rPr lang="en-US" altLang="en-US" sz="3200" baseline="-25000" dirty="0" smtClean="0">
                <a:sym typeface="Symbol" panose="05050102010706020507" pitchFamily="18" charset="2"/>
              </a:rPr>
              <a:t> = </a:t>
            </a:r>
            <a:r>
              <a:rPr lang="en-US" altLang="en-US" sz="3200" baseline="-25000" dirty="0" err="1" smtClean="0">
                <a:sym typeface="Symbol" panose="05050102010706020507" pitchFamily="18" charset="2"/>
              </a:rPr>
              <a:t>Pno</a:t>
            </a:r>
            <a:r>
              <a:rPr lang="en-US" altLang="en-US" sz="3200" dirty="0" smtClean="0">
                <a:sym typeface="Symbol" panose="05050102010706020507" pitchFamily="18" charset="2"/>
              </a:rPr>
              <a:t> </a:t>
            </a:r>
            <a:endParaRPr lang="en-US" sz="3200" dirty="0"/>
          </a:p>
        </p:txBody>
      </p:sp>
      <p:sp>
        <p:nvSpPr>
          <p:cNvPr id="11" name="Rectangle 10"/>
          <p:cNvSpPr/>
          <p:nvPr/>
        </p:nvSpPr>
        <p:spPr>
          <a:xfrm>
            <a:off x="1054885" y="5312654"/>
            <a:ext cx="28549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dirty="0">
                <a:sym typeface="Symbol" panose="05050102010706020507" pitchFamily="18" charset="2"/>
              </a:rPr>
              <a:t></a:t>
            </a:r>
            <a:r>
              <a:rPr lang="en-US" altLang="en-US" sz="3200" baseline="-25000" dirty="0">
                <a:sym typeface="Symbol" panose="05050102010706020507" pitchFamily="18" charset="2"/>
              </a:rPr>
              <a:t> </a:t>
            </a:r>
            <a:r>
              <a:rPr lang="en-US" altLang="en-US" sz="3200" baseline="-25000" dirty="0" err="1">
                <a:sym typeface="Symbol" panose="05050102010706020507" pitchFamily="18" charset="2"/>
              </a:rPr>
              <a:t>Bdate</a:t>
            </a:r>
            <a:r>
              <a:rPr lang="en-US" altLang="en-US" sz="3200" baseline="-25000" dirty="0">
                <a:sym typeface="Symbol" panose="05050102010706020507" pitchFamily="18" charset="2"/>
              </a:rPr>
              <a:t>&gt;1957-12-31</a:t>
            </a:r>
            <a:endParaRPr lang="en-US" sz="3200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2419258" y="5897429"/>
            <a:ext cx="0" cy="41485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8038386" y="5014218"/>
            <a:ext cx="311260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dirty="0">
                <a:sym typeface="Symbol" panose="05050102010706020507" pitchFamily="18" charset="2"/>
              </a:rPr>
              <a:t></a:t>
            </a:r>
            <a:r>
              <a:rPr lang="en-US" altLang="en-US" sz="3200" baseline="-25000" dirty="0" err="1">
                <a:sym typeface="Symbol" panose="05050102010706020507" pitchFamily="18" charset="2"/>
              </a:rPr>
              <a:t>Pname</a:t>
            </a:r>
            <a:r>
              <a:rPr lang="en-US" altLang="en-US" sz="3200" baseline="-25000" dirty="0">
                <a:sym typeface="Symbol" panose="05050102010706020507" pitchFamily="18" charset="2"/>
              </a:rPr>
              <a:t> = “</a:t>
            </a:r>
            <a:r>
              <a:rPr lang="en-US" altLang="en-US" sz="3200" baseline="-25000" dirty="0" err="1">
                <a:sym typeface="Symbol" panose="05050102010706020507" pitchFamily="18" charset="2"/>
              </a:rPr>
              <a:t>Aquaris</a:t>
            </a:r>
            <a:r>
              <a:rPr lang="en-US" altLang="en-US" sz="3200" baseline="-25000" dirty="0">
                <a:sym typeface="Symbol" panose="05050102010706020507" pitchFamily="18" charset="2"/>
              </a:rPr>
              <a:t>” </a:t>
            </a:r>
            <a:endParaRPr lang="en-US" sz="3200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9701751" y="5688348"/>
            <a:ext cx="0" cy="41485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511810" y="3982159"/>
            <a:ext cx="17742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dirty="0">
                <a:sym typeface="Symbol" panose="05050102010706020507" pitchFamily="18" charset="2"/>
              </a:rPr>
              <a:t></a:t>
            </a:r>
            <a:r>
              <a:rPr lang="en-US" altLang="en-US" sz="3200" baseline="-25000" dirty="0">
                <a:sym typeface="Symbol" panose="05050102010706020507" pitchFamily="18" charset="2"/>
              </a:rPr>
              <a:t> </a:t>
            </a:r>
            <a:r>
              <a:rPr lang="en-US" altLang="en-US" sz="3200" baseline="-25000" dirty="0" err="1">
                <a:sym typeface="Symbol" panose="05050102010706020507" pitchFamily="18" charset="2"/>
              </a:rPr>
              <a:t>Essn</a:t>
            </a:r>
            <a:r>
              <a:rPr lang="en-US" altLang="en-US" sz="3200" baseline="-25000" dirty="0">
                <a:sym typeface="Symbol" panose="05050102010706020507" pitchFamily="18" charset="2"/>
              </a:rPr>
              <a:t>=</a:t>
            </a:r>
            <a:r>
              <a:rPr lang="en-US" altLang="en-US" sz="3200" baseline="-25000" dirty="0" err="1">
                <a:sym typeface="Symbol" panose="05050102010706020507" pitchFamily="18" charset="2"/>
              </a:rPr>
              <a:t>SSn</a:t>
            </a:r>
            <a:r>
              <a:rPr lang="en-US" altLang="en-US" sz="3200" baseline="-25000" dirty="0">
                <a:sym typeface="Symbol" panose="05050102010706020507" pitchFamily="18" charset="2"/>
              </a:rPr>
              <a:t> </a:t>
            </a:r>
            <a:endParaRPr lang="en-US" sz="3200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3941324" y="4599363"/>
            <a:ext cx="0" cy="41485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7921511" y="1768514"/>
            <a:ext cx="4070945" cy="1416059"/>
          </a:xfrm>
          <a:prstGeom prst="roundRect">
            <a:avLst/>
          </a:prstGeom>
          <a:noFill/>
          <a:ln w="25400">
            <a:solidFill>
              <a:srgbClr val="0070C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This would be most likely be a smaller join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7851227" y="4736476"/>
            <a:ext cx="3620249" cy="2121524"/>
          </a:xfrm>
          <a:prstGeom prst="ellipse">
            <a:avLst/>
          </a:prstGeom>
          <a:noFill/>
          <a:ln w="38100">
            <a:solidFill>
              <a:srgbClr val="0070C0"/>
            </a:solidFill>
            <a:prstDash val="dash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4776896" y="3089823"/>
            <a:ext cx="2427945" cy="1855712"/>
          </a:xfrm>
          <a:prstGeom prst="ellipse">
            <a:avLst/>
          </a:prstGeom>
          <a:noFill/>
          <a:ln w="38100">
            <a:solidFill>
              <a:srgbClr val="0070C0"/>
            </a:solidFill>
            <a:prstDash val="dash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456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1188719" y="133954"/>
            <a:ext cx="10328085" cy="51919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Heuristic Based Optimization Example</a:t>
            </a:r>
            <a:endParaRPr lang="en-US" sz="3600" dirty="0"/>
          </a:p>
        </p:txBody>
      </p:sp>
      <p:sp>
        <p:nvSpPr>
          <p:cNvPr id="6" name="Rectangle 7"/>
          <p:cNvSpPr txBox="1">
            <a:spLocks noChangeArrowheads="1"/>
          </p:cNvSpPr>
          <p:nvPr/>
        </p:nvSpPr>
        <p:spPr>
          <a:xfrm>
            <a:off x="944544" y="891177"/>
            <a:ext cx="10976777" cy="11465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altLang="en-US" sz="2400" dirty="0" smtClean="0">
                <a:solidFill>
                  <a:schemeClr val="accent2"/>
                </a:solidFill>
              </a:rPr>
              <a:t>3. </a:t>
            </a:r>
            <a:r>
              <a:rPr lang="en-US" altLang="en-US" sz="2400" b="1" dirty="0" smtClean="0">
                <a:solidFill>
                  <a:srgbClr val="7030A0"/>
                </a:solidFill>
              </a:rPr>
              <a:t>Rearrange </a:t>
            </a:r>
            <a:r>
              <a:rPr lang="en-US" altLang="en-US" sz="2400" b="1" dirty="0">
                <a:solidFill>
                  <a:srgbClr val="7030A0"/>
                </a:solidFill>
              </a:rPr>
              <a:t>the leaf nodes of the tree so that the leaf node </a:t>
            </a:r>
            <a:r>
              <a:rPr lang="en-US" altLang="en-US" sz="2400" b="1" dirty="0" smtClean="0">
                <a:solidFill>
                  <a:srgbClr val="7030A0"/>
                </a:solidFill>
              </a:rPr>
              <a:t>relations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altLang="en-US" sz="2400" b="1" dirty="0">
                <a:solidFill>
                  <a:srgbClr val="7030A0"/>
                </a:solidFill>
              </a:rPr>
              <a:t> </a:t>
            </a:r>
            <a:r>
              <a:rPr lang="en-US" altLang="en-US" sz="2400" b="1" dirty="0" smtClean="0">
                <a:solidFill>
                  <a:srgbClr val="7030A0"/>
                </a:solidFill>
              </a:rPr>
              <a:t>   </a:t>
            </a:r>
            <a:r>
              <a:rPr lang="en-US" altLang="en-US" sz="2400" b="1" dirty="0">
                <a:solidFill>
                  <a:srgbClr val="7030A0"/>
                </a:solidFill>
              </a:rPr>
              <a:t>with the most restrictive select operations are executed first in </a:t>
            </a:r>
            <a:r>
              <a:rPr lang="en-US" altLang="en-US" sz="2400" b="1" dirty="0" smtClean="0">
                <a:solidFill>
                  <a:srgbClr val="7030A0"/>
                </a:solidFill>
              </a:rPr>
              <a:t>the 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altLang="en-US" sz="2400" b="1" dirty="0">
                <a:solidFill>
                  <a:srgbClr val="7030A0"/>
                </a:solidFill>
              </a:rPr>
              <a:t> </a:t>
            </a:r>
            <a:r>
              <a:rPr lang="en-US" altLang="en-US" sz="2400" b="1" dirty="0" smtClean="0">
                <a:solidFill>
                  <a:srgbClr val="7030A0"/>
                </a:solidFill>
              </a:rPr>
              <a:t>   </a:t>
            </a:r>
            <a:r>
              <a:rPr lang="en-US" altLang="en-US" sz="2400" b="1" dirty="0">
                <a:solidFill>
                  <a:srgbClr val="7030A0"/>
                </a:solidFill>
              </a:rPr>
              <a:t>query tree representation. </a:t>
            </a:r>
          </a:p>
          <a:p>
            <a:pPr marL="0" indent="0">
              <a:lnSpc>
                <a:spcPct val="80000"/>
              </a:lnSpc>
              <a:spcAft>
                <a:spcPts val="600"/>
              </a:spcAft>
              <a:buNone/>
            </a:pPr>
            <a:endParaRPr lang="en-US" altLang="en-US" sz="2400" dirty="0"/>
          </a:p>
        </p:txBody>
      </p:sp>
      <p:sp>
        <p:nvSpPr>
          <p:cNvPr id="2" name="Oval 1"/>
          <p:cNvSpPr/>
          <p:nvPr/>
        </p:nvSpPr>
        <p:spPr>
          <a:xfrm>
            <a:off x="1036547" y="6238340"/>
            <a:ext cx="2390502" cy="548640"/>
          </a:xfrm>
          <a:prstGeom prst="ellipse">
            <a:avLst/>
          </a:prstGeom>
          <a:noFill/>
          <a:ln w="25400">
            <a:solidFill>
              <a:srgbClr val="00206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EMPLOYEE</a:t>
            </a:r>
            <a:endParaRPr lang="en-US" sz="2400" b="1" dirty="0"/>
          </a:p>
        </p:txBody>
      </p:sp>
      <p:sp>
        <p:nvSpPr>
          <p:cNvPr id="7" name="Oval 6"/>
          <p:cNvSpPr/>
          <p:nvPr/>
        </p:nvSpPr>
        <p:spPr>
          <a:xfrm>
            <a:off x="4342050" y="5964020"/>
            <a:ext cx="2673606" cy="548640"/>
          </a:xfrm>
          <a:prstGeom prst="ellipse">
            <a:avLst/>
          </a:prstGeom>
          <a:noFill/>
          <a:ln w="25400">
            <a:solidFill>
              <a:srgbClr val="00206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WORKS_ON</a:t>
            </a:r>
            <a:endParaRPr lang="en-US" sz="2400" b="1" dirty="0"/>
          </a:p>
        </p:txBody>
      </p:sp>
      <p:sp>
        <p:nvSpPr>
          <p:cNvPr id="8" name="Oval 7"/>
          <p:cNvSpPr/>
          <p:nvPr/>
        </p:nvSpPr>
        <p:spPr>
          <a:xfrm>
            <a:off x="8506500" y="6229631"/>
            <a:ext cx="2390502" cy="548640"/>
          </a:xfrm>
          <a:prstGeom prst="ellipse">
            <a:avLst/>
          </a:prstGeom>
          <a:noFill/>
          <a:ln w="25400">
            <a:solidFill>
              <a:srgbClr val="00206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PROJECT</a:t>
            </a:r>
            <a:endParaRPr lang="en-US" sz="2400" b="1" dirty="0"/>
          </a:p>
        </p:txBody>
      </p:sp>
      <p:sp>
        <p:nvSpPr>
          <p:cNvPr id="3" name="Multiply 2"/>
          <p:cNvSpPr/>
          <p:nvPr/>
        </p:nvSpPr>
        <p:spPr>
          <a:xfrm>
            <a:off x="3584704" y="4957430"/>
            <a:ext cx="621388" cy="599089"/>
          </a:xfrm>
          <a:prstGeom prst="mathMultiply">
            <a:avLst>
              <a:gd name="adj1" fmla="val 7731"/>
            </a:avLst>
          </a:prstGeom>
          <a:solidFill>
            <a:srgbClr val="7030A0"/>
          </a:solidFill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endCxn id="7" idx="0"/>
          </p:cNvCxnSpPr>
          <p:nvPr/>
        </p:nvCxnSpPr>
        <p:spPr>
          <a:xfrm>
            <a:off x="4206092" y="5282199"/>
            <a:ext cx="1472761" cy="681821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2869289" y="5282199"/>
            <a:ext cx="693719" cy="27432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Multiply 14"/>
          <p:cNvSpPr/>
          <p:nvPr/>
        </p:nvSpPr>
        <p:spPr>
          <a:xfrm>
            <a:off x="5811545" y="4137387"/>
            <a:ext cx="621388" cy="599089"/>
          </a:xfrm>
          <a:prstGeom prst="mathMultiply">
            <a:avLst>
              <a:gd name="adj1" fmla="val 7731"/>
            </a:avLst>
          </a:prstGeom>
          <a:solidFill>
            <a:srgbClr val="7030A0"/>
          </a:solidFill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 flipV="1">
            <a:off x="5178697" y="4344814"/>
            <a:ext cx="632849" cy="92117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8" idx="0"/>
          </p:cNvCxnSpPr>
          <p:nvPr/>
        </p:nvCxnSpPr>
        <p:spPr>
          <a:xfrm flipH="1" flipV="1">
            <a:off x="6432933" y="4436931"/>
            <a:ext cx="2977156" cy="822704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5233391" y="2354221"/>
            <a:ext cx="1530016" cy="603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dirty="0" smtClean="0">
                <a:sym typeface="Symbol" panose="05050102010706020507" pitchFamily="18" charset="2"/>
              </a:rPr>
              <a:t></a:t>
            </a:r>
            <a:r>
              <a:rPr lang="en-US" altLang="en-US" sz="3200" i="1" baseline="-25000" dirty="0" err="1" smtClean="0">
                <a:sym typeface="Symbol" panose="05050102010706020507" pitchFamily="18" charset="2"/>
              </a:rPr>
              <a:t>Lname</a:t>
            </a:r>
            <a:endParaRPr lang="en-US" sz="3200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6122237" y="3003591"/>
            <a:ext cx="0" cy="41485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122238" y="3929959"/>
            <a:ext cx="0" cy="41485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ight Arrow 4"/>
          <p:cNvSpPr/>
          <p:nvPr/>
        </p:nvSpPr>
        <p:spPr>
          <a:xfrm>
            <a:off x="0" y="1027285"/>
            <a:ext cx="873409" cy="433126"/>
          </a:xfrm>
          <a:prstGeom prst="rightArrow">
            <a:avLst/>
          </a:prstGeom>
          <a:solidFill>
            <a:srgbClr val="7030A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72996" y="3273928"/>
            <a:ext cx="10698481" cy="42899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en-US" sz="3200" dirty="0" smtClean="0">
                <a:sym typeface="Symbol" panose="05050102010706020507" pitchFamily="18" charset="2"/>
              </a:rPr>
              <a:t></a:t>
            </a:r>
            <a:r>
              <a:rPr lang="en-US" altLang="en-US" sz="3200" baseline="-25000" dirty="0" smtClean="0">
                <a:sym typeface="Symbol" panose="05050102010706020507" pitchFamily="18" charset="2"/>
              </a:rPr>
              <a:t> </a:t>
            </a:r>
            <a:r>
              <a:rPr lang="en-US" altLang="en-US" sz="3200" baseline="-25000" dirty="0" err="1" smtClean="0">
                <a:sym typeface="Symbol" panose="05050102010706020507" pitchFamily="18" charset="2"/>
              </a:rPr>
              <a:t>Pnumber</a:t>
            </a:r>
            <a:r>
              <a:rPr lang="en-US" altLang="en-US" sz="3200" baseline="-25000" dirty="0" smtClean="0">
                <a:sym typeface="Symbol" panose="05050102010706020507" pitchFamily="18" charset="2"/>
              </a:rPr>
              <a:t> = </a:t>
            </a:r>
            <a:r>
              <a:rPr lang="en-US" altLang="en-US" sz="3200" baseline="-25000" dirty="0" err="1" smtClean="0">
                <a:sym typeface="Symbol" panose="05050102010706020507" pitchFamily="18" charset="2"/>
              </a:rPr>
              <a:t>Pno</a:t>
            </a:r>
            <a:r>
              <a:rPr lang="en-US" altLang="en-US" sz="3200" dirty="0" smtClean="0">
                <a:sym typeface="Symbol" panose="05050102010706020507" pitchFamily="18" charset="2"/>
              </a:rPr>
              <a:t> </a:t>
            </a:r>
            <a:endParaRPr lang="en-US" sz="3200" dirty="0"/>
          </a:p>
        </p:txBody>
      </p:sp>
      <p:sp>
        <p:nvSpPr>
          <p:cNvPr id="11" name="Rectangle 10"/>
          <p:cNvSpPr/>
          <p:nvPr/>
        </p:nvSpPr>
        <p:spPr>
          <a:xfrm>
            <a:off x="1054885" y="5312654"/>
            <a:ext cx="28549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dirty="0">
                <a:sym typeface="Symbol" panose="05050102010706020507" pitchFamily="18" charset="2"/>
              </a:rPr>
              <a:t></a:t>
            </a:r>
            <a:r>
              <a:rPr lang="en-US" altLang="en-US" sz="3200" baseline="-25000" dirty="0">
                <a:sym typeface="Symbol" panose="05050102010706020507" pitchFamily="18" charset="2"/>
              </a:rPr>
              <a:t> </a:t>
            </a:r>
            <a:r>
              <a:rPr lang="en-US" altLang="en-US" sz="3200" baseline="-25000" dirty="0" err="1">
                <a:sym typeface="Symbol" panose="05050102010706020507" pitchFamily="18" charset="2"/>
              </a:rPr>
              <a:t>Bdate</a:t>
            </a:r>
            <a:r>
              <a:rPr lang="en-US" altLang="en-US" sz="3200" baseline="-25000" dirty="0">
                <a:sym typeface="Symbol" panose="05050102010706020507" pitchFamily="18" charset="2"/>
              </a:rPr>
              <a:t>&gt;1957-12-31</a:t>
            </a:r>
            <a:endParaRPr lang="en-US" sz="3200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2419258" y="5897429"/>
            <a:ext cx="0" cy="41485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8038386" y="5014218"/>
            <a:ext cx="311260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dirty="0">
                <a:sym typeface="Symbol" panose="05050102010706020507" pitchFamily="18" charset="2"/>
              </a:rPr>
              <a:t></a:t>
            </a:r>
            <a:r>
              <a:rPr lang="en-US" altLang="en-US" sz="3200" baseline="-25000" dirty="0" err="1">
                <a:sym typeface="Symbol" panose="05050102010706020507" pitchFamily="18" charset="2"/>
              </a:rPr>
              <a:t>Pname</a:t>
            </a:r>
            <a:r>
              <a:rPr lang="en-US" altLang="en-US" sz="3200" baseline="-25000" dirty="0">
                <a:sym typeface="Symbol" panose="05050102010706020507" pitchFamily="18" charset="2"/>
              </a:rPr>
              <a:t> = “</a:t>
            </a:r>
            <a:r>
              <a:rPr lang="en-US" altLang="en-US" sz="3200" baseline="-25000" dirty="0" err="1">
                <a:sym typeface="Symbol" panose="05050102010706020507" pitchFamily="18" charset="2"/>
              </a:rPr>
              <a:t>Aquaris</a:t>
            </a:r>
            <a:r>
              <a:rPr lang="en-US" altLang="en-US" sz="3200" baseline="-25000" dirty="0">
                <a:sym typeface="Symbol" panose="05050102010706020507" pitchFamily="18" charset="2"/>
              </a:rPr>
              <a:t>” </a:t>
            </a:r>
            <a:endParaRPr lang="en-US" sz="3200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9701751" y="5688348"/>
            <a:ext cx="0" cy="41485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511810" y="3982159"/>
            <a:ext cx="17742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dirty="0">
                <a:sym typeface="Symbol" panose="05050102010706020507" pitchFamily="18" charset="2"/>
              </a:rPr>
              <a:t></a:t>
            </a:r>
            <a:r>
              <a:rPr lang="en-US" altLang="en-US" sz="3200" baseline="-25000" dirty="0">
                <a:sym typeface="Symbol" panose="05050102010706020507" pitchFamily="18" charset="2"/>
              </a:rPr>
              <a:t> </a:t>
            </a:r>
            <a:r>
              <a:rPr lang="en-US" altLang="en-US" sz="3200" baseline="-25000" dirty="0" err="1">
                <a:sym typeface="Symbol" panose="05050102010706020507" pitchFamily="18" charset="2"/>
              </a:rPr>
              <a:t>Essn</a:t>
            </a:r>
            <a:r>
              <a:rPr lang="en-US" altLang="en-US" sz="3200" baseline="-25000" dirty="0">
                <a:sym typeface="Symbol" panose="05050102010706020507" pitchFamily="18" charset="2"/>
              </a:rPr>
              <a:t>=</a:t>
            </a:r>
            <a:r>
              <a:rPr lang="en-US" altLang="en-US" sz="3200" baseline="-25000" dirty="0" err="1">
                <a:sym typeface="Symbol" panose="05050102010706020507" pitchFamily="18" charset="2"/>
              </a:rPr>
              <a:t>SSn</a:t>
            </a:r>
            <a:r>
              <a:rPr lang="en-US" altLang="en-US" sz="3200" baseline="-25000" dirty="0">
                <a:sym typeface="Symbol" panose="05050102010706020507" pitchFamily="18" charset="2"/>
              </a:rPr>
              <a:t> </a:t>
            </a:r>
            <a:endParaRPr lang="en-US" sz="3200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3941324" y="4599363"/>
            <a:ext cx="0" cy="41485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7921511" y="1768514"/>
            <a:ext cx="4118854" cy="1093893"/>
          </a:xfrm>
          <a:prstGeom prst="roundRect">
            <a:avLst/>
          </a:prstGeom>
          <a:noFill/>
          <a:ln w="25400">
            <a:solidFill>
              <a:srgbClr val="0070C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Shuffling 3rd and 4</a:t>
            </a:r>
            <a:r>
              <a:rPr lang="en-US" sz="2800" b="1" baseline="30000" dirty="0" smtClean="0">
                <a:solidFill>
                  <a:srgbClr val="0070C0"/>
                </a:solidFill>
              </a:rPr>
              <a:t>th</a:t>
            </a:r>
            <a:r>
              <a:rPr lang="en-US" sz="2800" b="1" dirty="0" smtClean="0">
                <a:solidFill>
                  <a:srgbClr val="0070C0"/>
                </a:solidFill>
              </a:rPr>
              <a:t> selection conditions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2812185" y="3851236"/>
            <a:ext cx="2753683" cy="1950400"/>
          </a:xfrm>
          <a:prstGeom prst="ellipse">
            <a:avLst/>
          </a:prstGeom>
          <a:noFill/>
          <a:ln w="38100">
            <a:solidFill>
              <a:srgbClr val="0070C0"/>
            </a:solidFill>
            <a:prstDash val="dash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4776896" y="3089823"/>
            <a:ext cx="2427945" cy="1855712"/>
          </a:xfrm>
          <a:prstGeom prst="ellipse">
            <a:avLst/>
          </a:prstGeom>
          <a:noFill/>
          <a:ln w="38100">
            <a:solidFill>
              <a:srgbClr val="0070C0"/>
            </a:solidFill>
            <a:prstDash val="dash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2763838" y="3469041"/>
            <a:ext cx="990353" cy="39331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</a:rPr>
              <a:t>3</a:t>
            </a:r>
            <a:r>
              <a:rPr lang="en-US" sz="2800" b="1" baseline="30000" dirty="0" smtClean="0">
                <a:solidFill>
                  <a:srgbClr val="0070C0"/>
                </a:solidFill>
              </a:rPr>
              <a:t>rd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325524" y="2628905"/>
            <a:ext cx="1146439" cy="42669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</a:rPr>
              <a:t>4</a:t>
            </a:r>
            <a:r>
              <a:rPr lang="en-US" sz="2800" b="1" baseline="30000" dirty="0" smtClean="0">
                <a:solidFill>
                  <a:srgbClr val="0070C0"/>
                </a:solidFill>
              </a:rPr>
              <a:t>th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569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1188719" y="133954"/>
            <a:ext cx="10328085" cy="51919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Heuristic Based Optimization Example</a:t>
            </a:r>
            <a:endParaRPr lang="en-US" sz="3600" dirty="0"/>
          </a:p>
        </p:txBody>
      </p:sp>
      <p:sp>
        <p:nvSpPr>
          <p:cNvPr id="6" name="Rectangle 7"/>
          <p:cNvSpPr txBox="1">
            <a:spLocks noChangeArrowheads="1"/>
          </p:cNvSpPr>
          <p:nvPr/>
        </p:nvSpPr>
        <p:spPr>
          <a:xfrm>
            <a:off x="944544" y="891177"/>
            <a:ext cx="10976777" cy="11465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altLang="en-US" sz="2400" dirty="0" smtClean="0">
                <a:solidFill>
                  <a:schemeClr val="accent2"/>
                </a:solidFill>
              </a:rPr>
              <a:t>3. </a:t>
            </a:r>
            <a:r>
              <a:rPr lang="en-US" altLang="en-US" sz="2400" b="1" dirty="0" smtClean="0">
                <a:solidFill>
                  <a:srgbClr val="7030A0"/>
                </a:solidFill>
              </a:rPr>
              <a:t>Rearrange </a:t>
            </a:r>
            <a:r>
              <a:rPr lang="en-US" altLang="en-US" sz="2400" b="1" dirty="0">
                <a:solidFill>
                  <a:srgbClr val="7030A0"/>
                </a:solidFill>
              </a:rPr>
              <a:t>the leaf nodes of the tree so that the leaf node </a:t>
            </a:r>
            <a:r>
              <a:rPr lang="en-US" altLang="en-US" sz="2400" b="1" dirty="0" smtClean="0">
                <a:solidFill>
                  <a:srgbClr val="7030A0"/>
                </a:solidFill>
              </a:rPr>
              <a:t>relations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altLang="en-US" sz="2400" b="1" dirty="0">
                <a:solidFill>
                  <a:srgbClr val="7030A0"/>
                </a:solidFill>
              </a:rPr>
              <a:t> </a:t>
            </a:r>
            <a:r>
              <a:rPr lang="en-US" altLang="en-US" sz="2400" b="1" dirty="0" smtClean="0">
                <a:solidFill>
                  <a:srgbClr val="7030A0"/>
                </a:solidFill>
              </a:rPr>
              <a:t>   </a:t>
            </a:r>
            <a:r>
              <a:rPr lang="en-US" altLang="en-US" sz="2400" b="1" dirty="0">
                <a:solidFill>
                  <a:srgbClr val="7030A0"/>
                </a:solidFill>
              </a:rPr>
              <a:t>with the most restrictive select operations are executed first in </a:t>
            </a:r>
            <a:r>
              <a:rPr lang="en-US" altLang="en-US" sz="2400" b="1" dirty="0" smtClean="0">
                <a:solidFill>
                  <a:srgbClr val="7030A0"/>
                </a:solidFill>
              </a:rPr>
              <a:t>the 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altLang="en-US" sz="2400" b="1" dirty="0">
                <a:solidFill>
                  <a:srgbClr val="7030A0"/>
                </a:solidFill>
              </a:rPr>
              <a:t> </a:t>
            </a:r>
            <a:r>
              <a:rPr lang="en-US" altLang="en-US" sz="2400" b="1" dirty="0" smtClean="0">
                <a:solidFill>
                  <a:srgbClr val="7030A0"/>
                </a:solidFill>
              </a:rPr>
              <a:t>   </a:t>
            </a:r>
            <a:r>
              <a:rPr lang="en-US" altLang="en-US" sz="2400" b="1" dirty="0">
                <a:solidFill>
                  <a:srgbClr val="7030A0"/>
                </a:solidFill>
              </a:rPr>
              <a:t>query tree representation. </a:t>
            </a:r>
          </a:p>
          <a:p>
            <a:pPr marL="0" indent="0">
              <a:lnSpc>
                <a:spcPct val="80000"/>
              </a:lnSpc>
              <a:spcAft>
                <a:spcPts val="600"/>
              </a:spcAft>
              <a:buNone/>
            </a:pPr>
            <a:endParaRPr lang="en-US" altLang="en-US" sz="2400" dirty="0"/>
          </a:p>
        </p:txBody>
      </p:sp>
      <p:sp>
        <p:nvSpPr>
          <p:cNvPr id="2" name="Oval 1"/>
          <p:cNvSpPr/>
          <p:nvPr/>
        </p:nvSpPr>
        <p:spPr>
          <a:xfrm>
            <a:off x="8506500" y="6104555"/>
            <a:ext cx="2390502" cy="548640"/>
          </a:xfrm>
          <a:prstGeom prst="ellipse">
            <a:avLst/>
          </a:prstGeom>
          <a:noFill/>
          <a:ln w="25400">
            <a:solidFill>
              <a:srgbClr val="00206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EMPLOYEE</a:t>
            </a:r>
            <a:endParaRPr lang="en-US" sz="2400" b="1" dirty="0"/>
          </a:p>
        </p:txBody>
      </p:sp>
      <p:sp>
        <p:nvSpPr>
          <p:cNvPr id="7" name="Oval 6"/>
          <p:cNvSpPr/>
          <p:nvPr/>
        </p:nvSpPr>
        <p:spPr>
          <a:xfrm>
            <a:off x="4342050" y="5964020"/>
            <a:ext cx="2673606" cy="548640"/>
          </a:xfrm>
          <a:prstGeom prst="ellipse">
            <a:avLst/>
          </a:prstGeom>
          <a:noFill/>
          <a:ln w="25400">
            <a:solidFill>
              <a:srgbClr val="00206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WORKS_ON</a:t>
            </a:r>
            <a:endParaRPr lang="en-US" sz="2400" b="1" dirty="0"/>
          </a:p>
        </p:txBody>
      </p:sp>
      <p:sp>
        <p:nvSpPr>
          <p:cNvPr id="8" name="Oval 7"/>
          <p:cNvSpPr/>
          <p:nvPr/>
        </p:nvSpPr>
        <p:spPr>
          <a:xfrm>
            <a:off x="1188719" y="6238340"/>
            <a:ext cx="2390502" cy="548640"/>
          </a:xfrm>
          <a:prstGeom prst="ellipse">
            <a:avLst/>
          </a:prstGeom>
          <a:noFill/>
          <a:ln w="25400">
            <a:solidFill>
              <a:srgbClr val="00206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PROJECT</a:t>
            </a:r>
            <a:endParaRPr lang="en-US" sz="2400" b="1" dirty="0"/>
          </a:p>
        </p:txBody>
      </p:sp>
      <p:sp>
        <p:nvSpPr>
          <p:cNvPr id="3" name="Multiply 2"/>
          <p:cNvSpPr/>
          <p:nvPr/>
        </p:nvSpPr>
        <p:spPr>
          <a:xfrm>
            <a:off x="3584704" y="4957430"/>
            <a:ext cx="621388" cy="599089"/>
          </a:xfrm>
          <a:prstGeom prst="mathMultiply">
            <a:avLst>
              <a:gd name="adj1" fmla="val 7731"/>
            </a:avLst>
          </a:prstGeom>
          <a:solidFill>
            <a:srgbClr val="7030A0"/>
          </a:solidFill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endCxn id="7" idx="0"/>
          </p:cNvCxnSpPr>
          <p:nvPr/>
        </p:nvCxnSpPr>
        <p:spPr>
          <a:xfrm>
            <a:off x="4206092" y="5282199"/>
            <a:ext cx="1472761" cy="681821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2869289" y="5282199"/>
            <a:ext cx="693719" cy="27432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Multiply 14"/>
          <p:cNvSpPr/>
          <p:nvPr/>
        </p:nvSpPr>
        <p:spPr>
          <a:xfrm>
            <a:off x="5811545" y="4137387"/>
            <a:ext cx="621388" cy="599089"/>
          </a:xfrm>
          <a:prstGeom prst="mathMultiply">
            <a:avLst>
              <a:gd name="adj1" fmla="val 7731"/>
            </a:avLst>
          </a:prstGeom>
          <a:solidFill>
            <a:srgbClr val="7030A0"/>
          </a:solidFill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 flipV="1">
            <a:off x="5178697" y="4344814"/>
            <a:ext cx="632849" cy="92117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8" idx="0"/>
          </p:cNvCxnSpPr>
          <p:nvPr/>
        </p:nvCxnSpPr>
        <p:spPr>
          <a:xfrm flipH="1" flipV="1">
            <a:off x="6432933" y="4436931"/>
            <a:ext cx="2977156" cy="822704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5233391" y="2354221"/>
            <a:ext cx="1530016" cy="603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dirty="0" smtClean="0">
                <a:sym typeface="Symbol" panose="05050102010706020507" pitchFamily="18" charset="2"/>
              </a:rPr>
              <a:t></a:t>
            </a:r>
            <a:r>
              <a:rPr lang="en-US" altLang="en-US" sz="3200" i="1" baseline="-25000" dirty="0" err="1" smtClean="0">
                <a:sym typeface="Symbol" panose="05050102010706020507" pitchFamily="18" charset="2"/>
              </a:rPr>
              <a:t>Lname</a:t>
            </a:r>
            <a:endParaRPr lang="en-US" sz="3200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6122237" y="3003591"/>
            <a:ext cx="0" cy="41485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122238" y="3929959"/>
            <a:ext cx="0" cy="41485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ight Arrow 4"/>
          <p:cNvSpPr/>
          <p:nvPr/>
        </p:nvSpPr>
        <p:spPr>
          <a:xfrm>
            <a:off x="0" y="1027285"/>
            <a:ext cx="873409" cy="433126"/>
          </a:xfrm>
          <a:prstGeom prst="rightArrow">
            <a:avLst/>
          </a:prstGeom>
          <a:solidFill>
            <a:srgbClr val="7030A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540442" y="4092891"/>
            <a:ext cx="3426449" cy="47372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en-US" sz="3200" dirty="0" smtClean="0">
                <a:sym typeface="Symbol" panose="05050102010706020507" pitchFamily="18" charset="2"/>
              </a:rPr>
              <a:t></a:t>
            </a:r>
            <a:r>
              <a:rPr lang="en-US" altLang="en-US" sz="3200" baseline="-25000" dirty="0" smtClean="0">
                <a:sym typeface="Symbol" panose="05050102010706020507" pitchFamily="18" charset="2"/>
              </a:rPr>
              <a:t> </a:t>
            </a:r>
            <a:r>
              <a:rPr lang="en-US" altLang="en-US" sz="3200" baseline="-25000" dirty="0" err="1" smtClean="0">
                <a:sym typeface="Symbol" panose="05050102010706020507" pitchFamily="18" charset="2"/>
              </a:rPr>
              <a:t>Pnumber</a:t>
            </a:r>
            <a:r>
              <a:rPr lang="en-US" altLang="en-US" sz="3200" baseline="-25000" dirty="0" smtClean="0">
                <a:sym typeface="Symbol" panose="05050102010706020507" pitchFamily="18" charset="2"/>
              </a:rPr>
              <a:t> = </a:t>
            </a:r>
            <a:r>
              <a:rPr lang="en-US" altLang="en-US" sz="3200" baseline="-25000" dirty="0" err="1" smtClean="0">
                <a:sym typeface="Symbol" panose="05050102010706020507" pitchFamily="18" charset="2"/>
              </a:rPr>
              <a:t>Pno</a:t>
            </a:r>
            <a:r>
              <a:rPr lang="en-US" altLang="en-US" sz="3200" dirty="0" smtClean="0">
                <a:sym typeface="Symbol" panose="05050102010706020507" pitchFamily="18" charset="2"/>
              </a:rPr>
              <a:t> </a:t>
            </a:r>
            <a:endParaRPr lang="en-US" sz="3200" dirty="0"/>
          </a:p>
        </p:txBody>
      </p:sp>
      <p:sp>
        <p:nvSpPr>
          <p:cNvPr id="11" name="Rectangle 10"/>
          <p:cNvSpPr/>
          <p:nvPr/>
        </p:nvSpPr>
        <p:spPr>
          <a:xfrm>
            <a:off x="8661858" y="5046205"/>
            <a:ext cx="28549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dirty="0">
                <a:sym typeface="Symbol" panose="05050102010706020507" pitchFamily="18" charset="2"/>
              </a:rPr>
              <a:t></a:t>
            </a:r>
            <a:r>
              <a:rPr lang="en-US" altLang="en-US" sz="3200" baseline="-25000" dirty="0">
                <a:sym typeface="Symbol" panose="05050102010706020507" pitchFamily="18" charset="2"/>
              </a:rPr>
              <a:t> </a:t>
            </a:r>
            <a:r>
              <a:rPr lang="en-US" altLang="en-US" sz="3200" baseline="-25000" dirty="0" err="1">
                <a:sym typeface="Symbol" panose="05050102010706020507" pitchFamily="18" charset="2"/>
              </a:rPr>
              <a:t>Bdate</a:t>
            </a:r>
            <a:r>
              <a:rPr lang="en-US" altLang="en-US" sz="3200" baseline="-25000" dirty="0">
                <a:sym typeface="Symbol" panose="05050102010706020507" pitchFamily="18" charset="2"/>
              </a:rPr>
              <a:t>&gt;1957-12-31</a:t>
            </a:r>
            <a:endParaRPr lang="en-US" sz="3200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2419258" y="5823485"/>
            <a:ext cx="0" cy="41485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093489" y="5283825"/>
            <a:ext cx="311260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dirty="0">
                <a:sym typeface="Symbol" panose="05050102010706020507" pitchFamily="18" charset="2"/>
              </a:rPr>
              <a:t></a:t>
            </a:r>
            <a:r>
              <a:rPr lang="en-US" altLang="en-US" sz="3200" baseline="-25000" dirty="0" err="1">
                <a:sym typeface="Symbol" panose="05050102010706020507" pitchFamily="18" charset="2"/>
              </a:rPr>
              <a:t>Pname</a:t>
            </a:r>
            <a:r>
              <a:rPr lang="en-US" altLang="en-US" sz="3200" baseline="-25000" dirty="0">
                <a:sym typeface="Symbol" panose="05050102010706020507" pitchFamily="18" charset="2"/>
              </a:rPr>
              <a:t> = “</a:t>
            </a:r>
            <a:r>
              <a:rPr lang="en-US" altLang="en-US" sz="3200" baseline="-25000" dirty="0" err="1">
                <a:sym typeface="Symbol" panose="05050102010706020507" pitchFamily="18" charset="2"/>
              </a:rPr>
              <a:t>Aquaris</a:t>
            </a:r>
            <a:r>
              <a:rPr lang="en-US" altLang="en-US" sz="3200" baseline="-25000" dirty="0">
                <a:sym typeface="Symbol" panose="05050102010706020507" pitchFamily="18" charset="2"/>
              </a:rPr>
              <a:t>” </a:t>
            </a:r>
            <a:endParaRPr lang="en-US" sz="3200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9701751" y="5688348"/>
            <a:ext cx="0" cy="41485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278763" y="3193481"/>
            <a:ext cx="17742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dirty="0">
                <a:sym typeface="Symbol" panose="05050102010706020507" pitchFamily="18" charset="2"/>
              </a:rPr>
              <a:t></a:t>
            </a:r>
            <a:r>
              <a:rPr lang="en-US" altLang="en-US" sz="3200" baseline="-25000" dirty="0">
                <a:sym typeface="Symbol" panose="05050102010706020507" pitchFamily="18" charset="2"/>
              </a:rPr>
              <a:t> </a:t>
            </a:r>
            <a:r>
              <a:rPr lang="en-US" altLang="en-US" sz="3200" baseline="-25000" dirty="0" err="1">
                <a:sym typeface="Symbol" panose="05050102010706020507" pitchFamily="18" charset="2"/>
              </a:rPr>
              <a:t>Essn</a:t>
            </a:r>
            <a:r>
              <a:rPr lang="en-US" altLang="en-US" sz="3200" baseline="-25000" dirty="0">
                <a:sym typeface="Symbol" panose="05050102010706020507" pitchFamily="18" charset="2"/>
              </a:rPr>
              <a:t>=</a:t>
            </a:r>
            <a:r>
              <a:rPr lang="en-US" altLang="en-US" sz="3200" baseline="-25000" dirty="0" err="1">
                <a:sym typeface="Symbol" panose="05050102010706020507" pitchFamily="18" charset="2"/>
              </a:rPr>
              <a:t>SSn</a:t>
            </a:r>
            <a:r>
              <a:rPr lang="en-US" altLang="en-US" sz="3200" baseline="-25000" dirty="0">
                <a:sym typeface="Symbol" panose="05050102010706020507" pitchFamily="18" charset="2"/>
              </a:rPr>
              <a:t> </a:t>
            </a:r>
            <a:endParaRPr lang="en-US" sz="3200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3941324" y="4599363"/>
            <a:ext cx="0" cy="41485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7921511" y="1768514"/>
            <a:ext cx="4118854" cy="1093893"/>
          </a:xfrm>
          <a:prstGeom prst="roundRect">
            <a:avLst/>
          </a:prstGeom>
          <a:noFill/>
          <a:ln w="25400">
            <a:solidFill>
              <a:srgbClr val="0070C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Shuffling 3rd and 4</a:t>
            </a:r>
            <a:r>
              <a:rPr lang="en-US" sz="2800" b="1" baseline="30000" dirty="0" smtClean="0">
                <a:solidFill>
                  <a:srgbClr val="0070C0"/>
                </a:solidFill>
              </a:rPr>
              <a:t>th</a:t>
            </a:r>
            <a:r>
              <a:rPr lang="en-US" sz="2800" b="1" dirty="0" smtClean="0">
                <a:solidFill>
                  <a:srgbClr val="0070C0"/>
                </a:solidFill>
              </a:rPr>
              <a:t> selection conditions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804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2462"/>
            <a:ext cx="10515600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Query Optimization: Introduction</a:t>
            </a:r>
            <a:endParaRPr lang="en-US" sz="4200" dirty="0"/>
          </a:p>
        </p:txBody>
      </p:sp>
      <p:sp>
        <p:nvSpPr>
          <p:cNvPr id="5" name="Rectangle 4"/>
          <p:cNvSpPr>
            <a:spLocks noGrp="1" noChangeArrowheads="1"/>
          </p:cNvSpPr>
          <p:nvPr/>
        </p:nvSpPr>
        <p:spPr bwMode="auto">
          <a:xfrm>
            <a:off x="838200" y="1125470"/>
            <a:ext cx="11166566" cy="1813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charset="2"/>
              <a:buChar char="n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Monotype Sorts" charset="2"/>
              <a:buChar char="l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58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  <a:buFont typeface="Webdings" panose="05030102010509060703" pitchFamily="18" charset="2"/>
              <a:buChar char="4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7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hlink"/>
              </a:buClr>
              <a:buChar char="–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716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75000"/>
              <a:buChar char="»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0" indent="-381000"/>
            <a:r>
              <a:rPr lang="en-US" altLang="en-US" sz="2600" dirty="0"/>
              <a:t>Cost difference between evaluation plans for a query can be enormous</a:t>
            </a:r>
          </a:p>
          <a:p>
            <a:pPr marL="800100" lvl="1" indent="-342900"/>
            <a:r>
              <a:rPr lang="en-US" altLang="en-US" sz="2600" dirty="0"/>
              <a:t>E.g. seconds vs. days in some </a:t>
            </a:r>
            <a:r>
              <a:rPr lang="en-US" altLang="en-US" sz="2600" dirty="0" smtClean="0"/>
              <a:t>cases</a:t>
            </a:r>
            <a:r>
              <a:rPr lang="en-US" altLang="en-US" sz="2600" dirty="0"/>
              <a:t>.</a:t>
            </a:r>
            <a:endParaRPr lang="en-US" altLang="en-US" sz="2600" dirty="0" smtClean="0"/>
          </a:p>
        </p:txBody>
      </p:sp>
      <p:sp>
        <p:nvSpPr>
          <p:cNvPr id="6" name="Rectangle 5"/>
          <p:cNvSpPr>
            <a:spLocks noGrp="1" noChangeArrowheads="1"/>
          </p:cNvSpPr>
          <p:nvPr/>
        </p:nvSpPr>
        <p:spPr bwMode="auto">
          <a:xfrm>
            <a:off x="838200" y="3594349"/>
            <a:ext cx="10918371" cy="2871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charset="2"/>
              <a:buChar char="n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Monotype Sorts" charset="2"/>
              <a:buChar char="l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58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  <a:buFont typeface="Webdings" panose="05030102010509060703" pitchFamily="18" charset="2"/>
              <a:buChar char="4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7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hlink"/>
              </a:buClr>
              <a:buChar char="–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716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75000"/>
              <a:buChar char="»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0" indent="-381000"/>
            <a:r>
              <a:rPr lang="en-US" altLang="en-US" sz="2800" dirty="0" smtClean="0"/>
              <a:t>Estimation of plan cost typically uses:</a:t>
            </a:r>
          </a:p>
          <a:p>
            <a:pPr marL="800100" lvl="1" indent="-342900"/>
            <a:r>
              <a:rPr lang="en-US" altLang="en-US" sz="2800" dirty="0" smtClean="0"/>
              <a:t>Statistical information about relations. </a:t>
            </a:r>
          </a:p>
          <a:p>
            <a:pPr marL="800100" lvl="1" indent="-342900"/>
            <a:r>
              <a:rPr lang="en-US" altLang="en-US" sz="2800" dirty="0" smtClean="0"/>
              <a:t>Statistics estimation for intermediate results</a:t>
            </a:r>
          </a:p>
          <a:p>
            <a:pPr marL="800100" lvl="1" indent="-342900"/>
            <a:r>
              <a:rPr lang="en-US" altLang="en-US" sz="2800" dirty="0" smtClean="0"/>
              <a:t>Cost formulae for algorithms, computed using statistics, </a:t>
            </a:r>
            <a:r>
              <a:rPr lang="en-US" altLang="en-US" sz="2800" dirty="0" err="1" smtClean="0"/>
              <a:t>etc</a:t>
            </a:r>
            <a:r>
              <a:rPr lang="en-US" altLang="en-US" sz="2800" dirty="0" smtClean="0"/>
              <a:t>….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780936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1188719" y="133954"/>
            <a:ext cx="10328085" cy="51919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Heuristic Based Optimization Example</a:t>
            </a:r>
            <a:endParaRPr lang="en-US" sz="3600" dirty="0"/>
          </a:p>
        </p:txBody>
      </p:sp>
      <p:sp>
        <p:nvSpPr>
          <p:cNvPr id="6" name="Rectangle 7"/>
          <p:cNvSpPr txBox="1">
            <a:spLocks noChangeArrowheads="1"/>
          </p:cNvSpPr>
          <p:nvPr/>
        </p:nvSpPr>
        <p:spPr>
          <a:xfrm>
            <a:off x="944544" y="891177"/>
            <a:ext cx="10976777" cy="11465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spcAft>
                <a:spcPts val="600"/>
              </a:spcAft>
              <a:buNone/>
            </a:pPr>
            <a:r>
              <a:rPr lang="en-US" altLang="en-US" sz="2400" dirty="0" smtClean="0">
                <a:solidFill>
                  <a:schemeClr val="accent2"/>
                </a:solidFill>
              </a:rPr>
              <a:t>4. </a:t>
            </a:r>
            <a:r>
              <a:rPr lang="en-US" altLang="en-US" b="1" dirty="0">
                <a:solidFill>
                  <a:srgbClr val="7030A0"/>
                </a:solidFill>
              </a:rPr>
              <a:t>Combine a Cartesian product operation with a subsequent select operation in the tree into a join operation. </a:t>
            </a:r>
            <a:endParaRPr lang="en-US" altLang="en-US" b="1" dirty="0">
              <a:solidFill>
                <a:srgbClr val="7030A0"/>
              </a:solidFill>
            </a:endParaRPr>
          </a:p>
          <a:p>
            <a:pPr marL="0" indent="0">
              <a:lnSpc>
                <a:spcPct val="80000"/>
              </a:lnSpc>
              <a:spcAft>
                <a:spcPts val="600"/>
              </a:spcAft>
              <a:buNone/>
            </a:pPr>
            <a:endParaRPr lang="en-US" altLang="en-US" sz="2400" dirty="0"/>
          </a:p>
        </p:txBody>
      </p:sp>
      <p:sp>
        <p:nvSpPr>
          <p:cNvPr id="5" name="Right Arrow 4"/>
          <p:cNvSpPr/>
          <p:nvPr/>
        </p:nvSpPr>
        <p:spPr>
          <a:xfrm>
            <a:off x="0" y="1027285"/>
            <a:ext cx="873409" cy="433126"/>
          </a:xfrm>
          <a:prstGeom prst="rightArrow">
            <a:avLst/>
          </a:prstGeom>
          <a:solidFill>
            <a:srgbClr val="7030A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8506500" y="6104555"/>
            <a:ext cx="2390502" cy="548640"/>
          </a:xfrm>
          <a:prstGeom prst="ellipse">
            <a:avLst/>
          </a:prstGeom>
          <a:noFill/>
          <a:ln w="25400">
            <a:solidFill>
              <a:srgbClr val="00206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EMPLOYEE</a:t>
            </a:r>
            <a:endParaRPr lang="en-US" sz="2400" b="1" dirty="0"/>
          </a:p>
        </p:txBody>
      </p:sp>
      <p:sp>
        <p:nvSpPr>
          <p:cNvPr id="48" name="Oval 47"/>
          <p:cNvSpPr/>
          <p:nvPr/>
        </p:nvSpPr>
        <p:spPr>
          <a:xfrm>
            <a:off x="4342050" y="5964020"/>
            <a:ext cx="2673606" cy="548640"/>
          </a:xfrm>
          <a:prstGeom prst="ellipse">
            <a:avLst/>
          </a:prstGeom>
          <a:noFill/>
          <a:ln w="25400">
            <a:solidFill>
              <a:srgbClr val="00206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WORKS_ON</a:t>
            </a:r>
            <a:endParaRPr lang="en-US" sz="2400" b="1" dirty="0"/>
          </a:p>
        </p:txBody>
      </p:sp>
      <p:sp>
        <p:nvSpPr>
          <p:cNvPr id="49" name="Oval 48"/>
          <p:cNvSpPr/>
          <p:nvPr/>
        </p:nvSpPr>
        <p:spPr>
          <a:xfrm>
            <a:off x="1188719" y="6238340"/>
            <a:ext cx="2390502" cy="548640"/>
          </a:xfrm>
          <a:prstGeom prst="ellipse">
            <a:avLst/>
          </a:prstGeom>
          <a:noFill/>
          <a:ln w="25400">
            <a:solidFill>
              <a:srgbClr val="00206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PROJECT</a:t>
            </a:r>
            <a:endParaRPr lang="en-US" sz="2400" b="1" dirty="0"/>
          </a:p>
        </p:txBody>
      </p:sp>
      <p:sp>
        <p:nvSpPr>
          <p:cNvPr id="50" name="Multiply 49"/>
          <p:cNvSpPr/>
          <p:nvPr/>
        </p:nvSpPr>
        <p:spPr>
          <a:xfrm>
            <a:off x="3584704" y="4957430"/>
            <a:ext cx="621388" cy="599089"/>
          </a:xfrm>
          <a:prstGeom prst="mathMultiply">
            <a:avLst>
              <a:gd name="adj1" fmla="val 7731"/>
            </a:avLst>
          </a:prstGeom>
          <a:solidFill>
            <a:srgbClr val="7030A0"/>
          </a:solidFill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Connector 50"/>
          <p:cNvCxnSpPr>
            <a:endCxn id="48" idx="0"/>
          </p:cNvCxnSpPr>
          <p:nvPr/>
        </p:nvCxnSpPr>
        <p:spPr>
          <a:xfrm>
            <a:off x="4206092" y="5282199"/>
            <a:ext cx="1472761" cy="681821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2869289" y="5282199"/>
            <a:ext cx="693719" cy="27432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Multiply 52"/>
          <p:cNvSpPr/>
          <p:nvPr/>
        </p:nvSpPr>
        <p:spPr>
          <a:xfrm>
            <a:off x="5811545" y="4137387"/>
            <a:ext cx="621388" cy="599089"/>
          </a:xfrm>
          <a:prstGeom prst="mathMultiply">
            <a:avLst>
              <a:gd name="adj1" fmla="val 7731"/>
            </a:avLst>
          </a:prstGeom>
          <a:solidFill>
            <a:srgbClr val="7030A0"/>
          </a:solidFill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Connector 53"/>
          <p:cNvCxnSpPr/>
          <p:nvPr/>
        </p:nvCxnSpPr>
        <p:spPr>
          <a:xfrm flipH="1" flipV="1">
            <a:off x="5178697" y="4344814"/>
            <a:ext cx="632849" cy="92117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49" idx="0"/>
          </p:cNvCxnSpPr>
          <p:nvPr/>
        </p:nvCxnSpPr>
        <p:spPr>
          <a:xfrm flipH="1" flipV="1">
            <a:off x="6432933" y="4436931"/>
            <a:ext cx="2977156" cy="822704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5233391" y="2354221"/>
            <a:ext cx="1530016" cy="603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dirty="0" smtClean="0">
                <a:sym typeface="Symbol" panose="05050102010706020507" pitchFamily="18" charset="2"/>
              </a:rPr>
              <a:t></a:t>
            </a:r>
            <a:r>
              <a:rPr lang="en-US" altLang="en-US" sz="3200" i="1" baseline="-25000" dirty="0" err="1" smtClean="0">
                <a:sym typeface="Symbol" panose="05050102010706020507" pitchFamily="18" charset="2"/>
              </a:rPr>
              <a:t>Lname</a:t>
            </a:r>
            <a:endParaRPr lang="en-US" sz="3200" dirty="0"/>
          </a:p>
        </p:txBody>
      </p:sp>
      <p:cxnSp>
        <p:nvCxnSpPr>
          <p:cNvPr id="57" name="Straight Connector 56"/>
          <p:cNvCxnSpPr/>
          <p:nvPr/>
        </p:nvCxnSpPr>
        <p:spPr>
          <a:xfrm>
            <a:off x="6122237" y="3003591"/>
            <a:ext cx="0" cy="41485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6122238" y="3929959"/>
            <a:ext cx="0" cy="41485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2540442" y="4092891"/>
            <a:ext cx="3426449" cy="47372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en-US" sz="3200" dirty="0" smtClean="0">
                <a:sym typeface="Symbol" panose="05050102010706020507" pitchFamily="18" charset="2"/>
              </a:rPr>
              <a:t></a:t>
            </a:r>
            <a:r>
              <a:rPr lang="en-US" altLang="en-US" sz="3200" baseline="-25000" dirty="0" smtClean="0">
                <a:sym typeface="Symbol" panose="05050102010706020507" pitchFamily="18" charset="2"/>
              </a:rPr>
              <a:t> </a:t>
            </a:r>
            <a:r>
              <a:rPr lang="en-US" altLang="en-US" sz="3200" baseline="-25000" dirty="0" err="1" smtClean="0">
                <a:sym typeface="Symbol" panose="05050102010706020507" pitchFamily="18" charset="2"/>
              </a:rPr>
              <a:t>Pnumber</a:t>
            </a:r>
            <a:r>
              <a:rPr lang="en-US" altLang="en-US" sz="3200" baseline="-25000" dirty="0" smtClean="0">
                <a:sym typeface="Symbol" panose="05050102010706020507" pitchFamily="18" charset="2"/>
              </a:rPr>
              <a:t> = </a:t>
            </a:r>
            <a:r>
              <a:rPr lang="en-US" altLang="en-US" sz="3200" baseline="-25000" dirty="0" err="1" smtClean="0">
                <a:sym typeface="Symbol" panose="05050102010706020507" pitchFamily="18" charset="2"/>
              </a:rPr>
              <a:t>Pno</a:t>
            </a:r>
            <a:r>
              <a:rPr lang="en-US" altLang="en-US" sz="3200" dirty="0" smtClean="0">
                <a:sym typeface="Symbol" panose="05050102010706020507" pitchFamily="18" charset="2"/>
              </a:rPr>
              <a:t> </a:t>
            </a:r>
            <a:endParaRPr lang="en-US" sz="3200" dirty="0"/>
          </a:p>
        </p:txBody>
      </p:sp>
      <p:sp>
        <p:nvSpPr>
          <p:cNvPr id="60" name="Rectangle 59"/>
          <p:cNvSpPr/>
          <p:nvPr/>
        </p:nvSpPr>
        <p:spPr>
          <a:xfrm>
            <a:off x="8661858" y="5046205"/>
            <a:ext cx="28549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dirty="0">
                <a:sym typeface="Symbol" panose="05050102010706020507" pitchFamily="18" charset="2"/>
              </a:rPr>
              <a:t></a:t>
            </a:r>
            <a:r>
              <a:rPr lang="en-US" altLang="en-US" sz="3200" baseline="-25000" dirty="0">
                <a:sym typeface="Symbol" panose="05050102010706020507" pitchFamily="18" charset="2"/>
              </a:rPr>
              <a:t> </a:t>
            </a:r>
            <a:r>
              <a:rPr lang="en-US" altLang="en-US" sz="3200" baseline="-25000" dirty="0" err="1">
                <a:sym typeface="Symbol" panose="05050102010706020507" pitchFamily="18" charset="2"/>
              </a:rPr>
              <a:t>Bdate</a:t>
            </a:r>
            <a:r>
              <a:rPr lang="en-US" altLang="en-US" sz="3200" baseline="-25000" dirty="0">
                <a:sym typeface="Symbol" panose="05050102010706020507" pitchFamily="18" charset="2"/>
              </a:rPr>
              <a:t>&gt;1957-12-31</a:t>
            </a:r>
            <a:endParaRPr lang="en-US" sz="3200" dirty="0"/>
          </a:p>
        </p:txBody>
      </p:sp>
      <p:cxnSp>
        <p:nvCxnSpPr>
          <p:cNvPr id="61" name="Straight Connector 60"/>
          <p:cNvCxnSpPr/>
          <p:nvPr/>
        </p:nvCxnSpPr>
        <p:spPr>
          <a:xfrm>
            <a:off x="2419258" y="5823485"/>
            <a:ext cx="0" cy="41485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1093489" y="5283825"/>
            <a:ext cx="311260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dirty="0">
                <a:sym typeface="Symbol" panose="05050102010706020507" pitchFamily="18" charset="2"/>
              </a:rPr>
              <a:t></a:t>
            </a:r>
            <a:r>
              <a:rPr lang="en-US" altLang="en-US" sz="3200" baseline="-25000" dirty="0" err="1">
                <a:sym typeface="Symbol" panose="05050102010706020507" pitchFamily="18" charset="2"/>
              </a:rPr>
              <a:t>Pname</a:t>
            </a:r>
            <a:r>
              <a:rPr lang="en-US" altLang="en-US" sz="3200" baseline="-25000" dirty="0">
                <a:sym typeface="Symbol" panose="05050102010706020507" pitchFamily="18" charset="2"/>
              </a:rPr>
              <a:t> = “</a:t>
            </a:r>
            <a:r>
              <a:rPr lang="en-US" altLang="en-US" sz="3200" baseline="-25000" dirty="0" err="1">
                <a:sym typeface="Symbol" panose="05050102010706020507" pitchFamily="18" charset="2"/>
              </a:rPr>
              <a:t>Aquaris</a:t>
            </a:r>
            <a:r>
              <a:rPr lang="en-US" altLang="en-US" sz="3200" baseline="-25000" dirty="0">
                <a:sym typeface="Symbol" panose="05050102010706020507" pitchFamily="18" charset="2"/>
              </a:rPr>
              <a:t>” </a:t>
            </a:r>
            <a:endParaRPr lang="en-US" sz="3200" dirty="0"/>
          </a:p>
        </p:txBody>
      </p:sp>
      <p:cxnSp>
        <p:nvCxnSpPr>
          <p:cNvPr id="63" name="Straight Connector 62"/>
          <p:cNvCxnSpPr/>
          <p:nvPr/>
        </p:nvCxnSpPr>
        <p:spPr>
          <a:xfrm>
            <a:off x="9701751" y="5688348"/>
            <a:ext cx="0" cy="41485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5278763" y="3193481"/>
            <a:ext cx="17742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dirty="0">
                <a:sym typeface="Symbol" panose="05050102010706020507" pitchFamily="18" charset="2"/>
              </a:rPr>
              <a:t></a:t>
            </a:r>
            <a:r>
              <a:rPr lang="en-US" altLang="en-US" sz="3200" baseline="-25000" dirty="0">
                <a:sym typeface="Symbol" panose="05050102010706020507" pitchFamily="18" charset="2"/>
              </a:rPr>
              <a:t> </a:t>
            </a:r>
            <a:r>
              <a:rPr lang="en-US" altLang="en-US" sz="3200" baseline="-25000" dirty="0" err="1">
                <a:sym typeface="Symbol" panose="05050102010706020507" pitchFamily="18" charset="2"/>
              </a:rPr>
              <a:t>Essn</a:t>
            </a:r>
            <a:r>
              <a:rPr lang="en-US" altLang="en-US" sz="3200" baseline="-25000" dirty="0">
                <a:sym typeface="Symbol" panose="05050102010706020507" pitchFamily="18" charset="2"/>
              </a:rPr>
              <a:t>=</a:t>
            </a:r>
            <a:r>
              <a:rPr lang="en-US" altLang="en-US" sz="3200" baseline="-25000" dirty="0" err="1">
                <a:sym typeface="Symbol" panose="05050102010706020507" pitchFamily="18" charset="2"/>
              </a:rPr>
              <a:t>SSn</a:t>
            </a:r>
            <a:r>
              <a:rPr lang="en-US" altLang="en-US" sz="3200" baseline="-25000" dirty="0">
                <a:sym typeface="Symbol" panose="05050102010706020507" pitchFamily="18" charset="2"/>
              </a:rPr>
              <a:t> </a:t>
            </a:r>
            <a:endParaRPr lang="en-US" sz="3200" dirty="0"/>
          </a:p>
        </p:txBody>
      </p:sp>
      <p:cxnSp>
        <p:nvCxnSpPr>
          <p:cNvPr id="65" name="Straight Connector 64"/>
          <p:cNvCxnSpPr/>
          <p:nvPr/>
        </p:nvCxnSpPr>
        <p:spPr>
          <a:xfrm>
            <a:off x="3941324" y="4599363"/>
            <a:ext cx="0" cy="41485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7682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1188719" y="133954"/>
            <a:ext cx="10328085" cy="51919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Heuristic Based Optimization Example</a:t>
            </a:r>
            <a:endParaRPr lang="en-US" sz="3600" dirty="0"/>
          </a:p>
        </p:txBody>
      </p:sp>
      <p:sp>
        <p:nvSpPr>
          <p:cNvPr id="6" name="Rectangle 7"/>
          <p:cNvSpPr txBox="1">
            <a:spLocks noChangeArrowheads="1"/>
          </p:cNvSpPr>
          <p:nvPr/>
        </p:nvSpPr>
        <p:spPr>
          <a:xfrm>
            <a:off x="944544" y="891177"/>
            <a:ext cx="10976777" cy="11465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spcAft>
                <a:spcPts val="600"/>
              </a:spcAft>
              <a:buNone/>
            </a:pPr>
            <a:r>
              <a:rPr lang="en-US" altLang="en-US" sz="2400" dirty="0" smtClean="0">
                <a:solidFill>
                  <a:schemeClr val="accent2"/>
                </a:solidFill>
              </a:rPr>
              <a:t>4. </a:t>
            </a:r>
            <a:r>
              <a:rPr lang="en-US" altLang="en-US" b="1" dirty="0">
                <a:solidFill>
                  <a:srgbClr val="7030A0"/>
                </a:solidFill>
              </a:rPr>
              <a:t>Combine a Cartesian product operation with a subsequent select operation in the tree into a join operation. </a:t>
            </a:r>
            <a:endParaRPr lang="en-US" altLang="en-US" b="1" dirty="0">
              <a:solidFill>
                <a:srgbClr val="7030A0"/>
              </a:solidFill>
            </a:endParaRPr>
          </a:p>
          <a:p>
            <a:pPr marL="0" indent="0">
              <a:lnSpc>
                <a:spcPct val="80000"/>
              </a:lnSpc>
              <a:spcAft>
                <a:spcPts val="600"/>
              </a:spcAft>
              <a:buNone/>
            </a:pPr>
            <a:endParaRPr lang="en-US" altLang="en-US" sz="2400" dirty="0"/>
          </a:p>
        </p:txBody>
      </p:sp>
      <p:sp>
        <p:nvSpPr>
          <p:cNvPr id="2" name="Oval 1"/>
          <p:cNvSpPr/>
          <p:nvPr/>
        </p:nvSpPr>
        <p:spPr>
          <a:xfrm>
            <a:off x="8506500" y="6104555"/>
            <a:ext cx="2390502" cy="548640"/>
          </a:xfrm>
          <a:prstGeom prst="ellipse">
            <a:avLst/>
          </a:prstGeom>
          <a:noFill/>
          <a:ln w="25400">
            <a:solidFill>
              <a:srgbClr val="00206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EMPLOYEE</a:t>
            </a:r>
            <a:endParaRPr lang="en-US" sz="2400" b="1" dirty="0"/>
          </a:p>
        </p:txBody>
      </p:sp>
      <p:sp>
        <p:nvSpPr>
          <p:cNvPr id="7" name="Oval 6"/>
          <p:cNvSpPr/>
          <p:nvPr/>
        </p:nvSpPr>
        <p:spPr>
          <a:xfrm>
            <a:off x="4342050" y="5964020"/>
            <a:ext cx="2673606" cy="548640"/>
          </a:xfrm>
          <a:prstGeom prst="ellipse">
            <a:avLst/>
          </a:prstGeom>
          <a:noFill/>
          <a:ln w="25400">
            <a:solidFill>
              <a:srgbClr val="00206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WORKS_ON</a:t>
            </a:r>
            <a:endParaRPr lang="en-US" sz="2400" b="1" dirty="0"/>
          </a:p>
        </p:txBody>
      </p:sp>
      <p:sp>
        <p:nvSpPr>
          <p:cNvPr id="8" name="Oval 7"/>
          <p:cNvSpPr/>
          <p:nvPr/>
        </p:nvSpPr>
        <p:spPr>
          <a:xfrm>
            <a:off x="1188719" y="6238340"/>
            <a:ext cx="2390502" cy="548640"/>
          </a:xfrm>
          <a:prstGeom prst="ellipse">
            <a:avLst/>
          </a:prstGeom>
          <a:noFill/>
          <a:ln w="25400">
            <a:solidFill>
              <a:srgbClr val="00206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PROJECT</a:t>
            </a:r>
            <a:endParaRPr lang="en-US" sz="2400" b="1" dirty="0"/>
          </a:p>
        </p:txBody>
      </p:sp>
      <p:sp>
        <p:nvSpPr>
          <p:cNvPr id="3" name="Multiply 2"/>
          <p:cNvSpPr/>
          <p:nvPr/>
        </p:nvSpPr>
        <p:spPr>
          <a:xfrm>
            <a:off x="3704829" y="4299662"/>
            <a:ext cx="621388" cy="599089"/>
          </a:xfrm>
          <a:prstGeom prst="mathMultiply">
            <a:avLst>
              <a:gd name="adj1" fmla="val 7731"/>
            </a:avLst>
          </a:prstGeom>
          <a:solidFill>
            <a:srgbClr val="7030A0"/>
          </a:solidFill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endCxn id="7" idx="0"/>
          </p:cNvCxnSpPr>
          <p:nvPr/>
        </p:nvCxnSpPr>
        <p:spPr>
          <a:xfrm>
            <a:off x="4300958" y="4934018"/>
            <a:ext cx="1377895" cy="1030002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2869291" y="4848283"/>
            <a:ext cx="889915" cy="708236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4274581" y="3901411"/>
            <a:ext cx="1686204" cy="460018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 flipV="1">
            <a:off x="6432931" y="3989101"/>
            <a:ext cx="3268820" cy="1055752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5233391" y="2354221"/>
            <a:ext cx="1530016" cy="603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dirty="0" smtClean="0">
                <a:sym typeface="Symbol" panose="05050102010706020507" pitchFamily="18" charset="2"/>
              </a:rPr>
              <a:t></a:t>
            </a:r>
            <a:r>
              <a:rPr lang="en-US" altLang="en-US" sz="3200" i="1" baseline="-25000" dirty="0" err="1" smtClean="0">
                <a:sym typeface="Symbol" panose="05050102010706020507" pitchFamily="18" charset="2"/>
              </a:rPr>
              <a:t>Lname</a:t>
            </a:r>
            <a:endParaRPr lang="en-US" sz="3200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6122237" y="3003591"/>
            <a:ext cx="0" cy="41485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ight Arrow 4"/>
          <p:cNvSpPr/>
          <p:nvPr/>
        </p:nvSpPr>
        <p:spPr>
          <a:xfrm>
            <a:off x="0" y="1027285"/>
            <a:ext cx="873409" cy="433126"/>
          </a:xfrm>
          <a:prstGeom prst="rightArrow">
            <a:avLst/>
          </a:prstGeom>
          <a:solidFill>
            <a:srgbClr val="7030A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060447" y="4515310"/>
            <a:ext cx="2638255" cy="47910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en-US" sz="3200" dirty="0" smtClean="0">
                <a:sym typeface="Symbol" panose="05050102010706020507" pitchFamily="18" charset="2"/>
              </a:rPr>
              <a:t></a:t>
            </a:r>
            <a:r>
              <a:rPr lang="en-US" altLang="en-US" sz="3200" baseline="-25000" dirty="0" smtClean="0">
                <a:sym typeface="Symbol" panose="05050102010706020507" pitchFamily="18" charset="2"/>
              </a:rPr>
              <a:t> </a:t>
            </a:r>
            <a:r>
              <a:rPr lang="en-US" altLang="en-US" sz="3200" baseline="-25000" dirty="0" err="1" smtClean="0">
                <a:sym typeface="Symbol" panose="05050102010706020507" pitchFamily="18" charset="2"/>
              </a:rPr>
              <a:t>Pnumber</a:t>
            </a:r>
            <a:r>
              <a:rPr lang="en-US" altLang="en-US" sz="3200" baseline="-25000" dirty="0" smtClean="0">
                <a:sym typeface="Symbol" panose="05050102010706020507" pitchFamily="18" charset="2"/>
              </a:rPr>
              <a:t> = </a:t>
            </a:r>
            <a:r>
              <a:rPr lang="en-US" altLang="en-US" sz="3200" baseline="-25000" dirty="0" err="1" smtClean="0">
                <a:sym typeface="Symbol" panose="05050102010706020507" pitchFamily="18" charset="2"/>
              </a:rPr>
              <a:t>Pno</a:t>
            </a:r>
            <a:r>
              <a:rPr lang="en-US" altLang="en-US" sz="3200" dirty="0" smtClean="0">
                <a:sym typeface="Symbol" panose="05050102010706020507" pitchFamily="18" charset="2"/>
              </a:rPr>
              <a:t> </a:t>
            </a:r>
            <a:endParaRPr lang="en-US" sz="3200" dirty="0"/>
          </a:p>
        </p:txBody>
      </p:sp>
      <p:sp>
        <p:nvSpPr>
          <p:cNvPr id="11" name="Rectangle 10"/>
          <p:cNvSpPr/>
          <p:nvPr/>
        </p:nvSpPr>
        <p:spPr>
          <a:xfrm>
            <a:off x="8661858" y="5046205"/>
            <a:ext cx="28549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dirty="0">
                <a:sym typeface="Symbol" panose="05050102010706020507" pitchFamily="18" charset="2"/>
              </a:rPr>
              <a:t></a:t>
            </a:r>
            <a:r>
              <a:rPr lang="en-US" altLang="en-US" sz="3200" baseline="-25000" dirty="0">
                <a:sym typeface="Symbol" panose="05050102010706020507" pitchFamily="18" charset="2"/>
              </a:rPr>
              <a:t> </a:t>
            </a:r>
            <a:r>
              <a:rPr lang="en-US" altLang="en-US" sz="3200" baseline="-25000" dirty="0" err="1">
                <a:sym typeface="Symbol" panose="05050102010706020507" pitchFamily="18" charset="2"/>
              </a:rPr>
              <a:t>Bdate</a:t>
            </a:r>
            <a:r>
              <a:rPr lang="en-US" altLang="en-US" sz="3200" baseline="-25000" dirty="0">
                <a:sym typeface="Symbol" panose="05050102010706020507" pitchFamily="18" charset="2"/>
              </a:rPr>
              <a:t>&gt;1957-12-31</a:t>
            </a:r>
            <a:endParaRPr lang="en-US" sz="3200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2419258" y="5823485"/>
            <a:ext cx="0" cy="41485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093489" y="5283825"/>
            <a:ext cx="311260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dirty="0">
                <a:sym typeface="Symbol" panose="05050102010706020507" pitchFamily="18" charset="2"/>
              </a:rPr>
              <a:t></a:t>
            </a:r>
            <a:r>
              <a:rPr lang="en-US" altLang="en-US" sz="3200" baseline="-25000" dirty="0" err="1">
                <a:sym typeface="Symbol" panose="05050102010706020507" pitchFamily="18" charset="2"/>
              </a:rPr>
              <a:t>Pname</a:t>
            </a:r>
            <a:r>
              <a:rPr lang="en-US" altLang="en-US" sz="3200" baseline="-25000" dirty="0">
                <a:sym typeface="Symbol" panose="05050102010706020507" pitchFamily="18" charset="2"/>
              </a:rPr>
              <a:t> = “</a:t>
            </a:r>
            <a:r>
              <a:rPr lang="en-US" altLang="en-US" sz="3200" baseline="-25000" dirty="0" err="1">
                <a:sym typeface="Symbol" panose="05050102010706020507" pitchFamily="18" charset="2"/>
              </a:rPr>
              <a:t>Aquaris</a:t>
            </a:r>
            <a:r>
              <a:rPr lang="en-US" altLang="en-US" sz="3200" baseline="-25000" dirty="0">
                <a:sym typeface="Symbol" panose="05050102010706020507" pitchFamily="18" charset="2"/>
              </a:rPr>
              <a:t>” </a:t>
            </a:r>
            <a:endParaRPr lang="en-US" sz="3200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9701751" y="5688348"/>
            <a:ext cx="0" cy="41485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352761" y="3390011"/>
            <a:ext cx="17742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dirty="0">
                <a:sym typeface="Symbol" panose="05050102010706020507" pitchFamily="18" charset="2"/>
              </a:rPr>
              <a:t></a:t>
            </a:r>
            <a:r>
              <a:rPr lang="en-US" altLang="en-US" sz="3200" baseline="-25000" dirty="0">
                <a:sym typeface="Symbol" panose="05050102010706020507" pitchFamily="18" charset="2"/>
              </a:rPr>
              <a:t> </a:t>
            </a:r>
            <a:r>
              <a:rPr lang="en-US" altLang="en-US" sz="3200" baseline="-25000" dirty="0" err="1">
                <a:sym typeface="Symbol" panose="05050102010706020507" pitchFamily="18" charset="2"/>
              </a:rPr>
              <a:t>Essn</a:t>
            </a:r>
            <a:r>
              <a:rPr lang="en-US" altLang="en-US" sz="3200" baseline="-25000" dirty="0">
                <a:sym typeface="Symbol" panose="05050102010706020507" pitchFamily="18" charset="2"/>
              </a:rPr>
              <a:t>=</a:t>
            </a:r>
            <a:r>
              <a:rPr lang="en-US" altLang="en-US" sz="3200" baseline="-25000" dirty="0" err="1">
                <a:sym typeface="Symbol" panose="05050102010706020507" pitchFamily="18" charset="2"/>
              </a:rPr>
              <a:t>SSn</a:t>
            </a:r>
            <a:r>
              <a:rPr lang="en-US" altLang="en-US" sz="3200" baseline="-25000" dirty="0">
                <a:sym typeface="Symbol" panose="05050102010706020507" pitchFamily="18" charset="2"/>
              </a:rPr>
              <a:t> </a:t>
            </a:r>
            <a:endParaRPr lang="en-US" sz="3200" dirty="0"/>
          </a:p>
        </p:txBody>
      </p:sp>
      <p:cxnSp>
        <p:nvCxnSpPr>
          <p:cNvPr id="20" name="Straight Connector 19"/>
          <p:cNvCxnSpPr>
            <a:stCxn id="3" idx="1"/>
            <a:endCxn id="3" idx="2"/>
          </p:cNvCxnSpPr>
          <p:nvPr/>
        </p:nvCxnSpPr>
        <p:spPr>
          <a:xfrm>
            <a:off x="4176975" y="4443548"/>
            <a:ext cx="0" cy="311317"/>
          </a:xfrm>
          <a:prstGeom prst="line">
            <a:avLst/>
          </a:prstGeom>
          <a:ln w="412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3" idx="0"/>
            <a:endCxn id="3" idx="3"/>
          </p:cNvCxnSpPr>
          <p:nvPr/>
        </p:nvCxnSpPr>
        <p:spPr>
          <a:xfrm>
            <a:off x="3854071" y="4443548"/>
            <a:ext cx="0" cy="311317"/>
          </a:xfrm>
          <a:prstGeom prst="line">
            <a:avLst/>
          </a:prstGeom>
          <a:ln w="412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Multiply 35"/>
          <p:cNvSpPr/>
          <p:nvPr/>
        </p:nvSpPr>
        <p:spPr>
          <a:xfrm>
            <a:off x="5811543" y="3315892"/>
            <a:ext cx="621388" cy="599089"/>
          </a:xfrm>
          <a:prstGeom prst="mathMultiply">
            <a:avLst>
              <a:gd name="adj1" fmla="val 7731"/>
            </a:avLst>
          </a:prstGeom>
          <a:solidFill>
            <a:srgbClr val="7030A0"/>
          </a:solidFill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/>
          <p:cNvCxnSpPr>
            <a:stCxn id="36" idx="1"/>
            <a:endCxn id="36" idx="2"/>
          </p:cNvCxnSpPr>
          <p:nvPr/>
        </p:nvCxnSpPr>
        <p:spPr>
          <a:xfrm>
            <a:off x="6283689" y="3459778"/>
            <a:ext cx="0" cy="311317"/>
          </a:xfrm>
          <a:prstGeom prst="line">
            <a:avLst/>
          </a:prstGeom>
          <a:ln w="412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36" idx="0"/>
            <a:endCxn id="36" idx="3"/>
          </p:cNvCxnSpPr>
          <p:nvPr/>
        </p:nvCxnSpPr>
        <p:spPr>
          <a:xfrm>
            <a:off x="5960785" y="3459778"/>
            <a:ext cx="0" cy="311317"/>
          </a:xfrm>
          <a:prstGeom prst="line">
            <a:avLst/>
          </a:prstGeom>
          <a:ln w="412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3238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1188719" y="133954"/>
            <a:ext cx="10328085" cy="51919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Heuristic Based Optimization Example</a:t>
            </a:r>
            <a:endParaRPr lang="en-US" sz="3600" dirty="0"/>
          </a:p>
        </p:txBody>
      </p:sp>
      <p:sp>
        <p:nvSpPr>
          <p:cNvPr id="6" name="Rectangle 7"/>
          <p:cNvSpPr txBox="1">
            <a:spLocks noChangeArrowheads="1"/>
          </p:cNvSpPr>
          <p:nvPr/>
        </p:nvSpPr>
        <p:spPr>
          <a:xfrm>
            <a:off x="944544" y="891177"/>
            <a:ext cx="10976777" cy="11465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spcAft>
                <a:spcPts val="600"/>
              </a:spcAft>
              <a:buNone/>
            </a:pPr>
            <a:r>
              <a:rPr lang="en-US" altLang="en-US" sz="2400" dirty="0">
                <a:solidFill>
                  <a:schemeClr val="accent2"/>
                </a:solidFill>
              </a:rPr>
              <a:t>5</a:t>
            </a:r>
            <a:r>
              <a:rPr lang="en-US" altLang="en-US" sz="2400" dirty="0" smtClean="0">
                <a:solidFill>
                  <a:schemeClr val="accent2"/>
                </a:solidFill>
              </a:rPr>
              <a:t>. </a:t>
            </a:r>
            <a:r>
              <a:rPr lang="en-US" altLang="en-US" b="1" dirty="0">
                <a:solidFill>
                  <a:srgbClr val="7030A0"/>
                </a:solidFill>
              </a:rPr>
              <a:t>Break down and move lists of projection attributes down the tree as far as possible by creating new project operations as needed. </a:t>
            </a:r>
            <a:endParaRPr lang="en-US" altLang="en-US" b="1" dirty="0">
              <a:solidFill>
                <a:srgbClr val="7030A0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8506500" y="6104555"/>
            <a:ext cx="2390502" cy="548640"/>
          </a:xfrm>
          <a:prstGeom prst="ellipse">
            <a:avLst/>
          </a:prstGeom>
          <a:noFill/>
          <a:ln w="25400">
            <a:solidFill>
              <a:srgbClr val="00206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EMPLOYEE</a:t>
            </a:r>
            <a:endParaRPr lang="en-US" sz="2400" b="1" dirty="0"/>
          </a:p>
        </p:txBody>
      </p:sp>
      <p:sp>
        <p:nvSpPr>
          <p:cNvPr id="7" name="Oval 6"/>
          <p:cNvSpPr/>
          <p:nvPr/>
        </p:nvSpPr>
        <p:spPr>
          <a:xfrm>
            <a:off x="4342050" y="5964020"/>
            <a:ext cx="2673606" cy="548640"/>
          </a:xfrm>
          <a:prstGeom prst="ellipse">
            <a:avLst/>
          </a:prstGeom>
          <a:noFill/>
          <a:ln w="25400">
            <a:solidFill>
              <a:srgbClr val="00206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WORKS_ON</a:t>
            </a:r>
            <a:endParaRPr lang="en-US" sz="2400" b="1" dirty="0"/>
          </a:p>
        </p:txBody>
      </p:sp>
      <p:sp>
        <p:nvSpPr>
          <p:cNvPr id="8" name="Oval 7"/>
          <p:cNvSpPr/>
          <p:nvPr/>
        </p:nvSpPr>
        <p:spPr>
          <a:xfrm>
            <a:off x="1188719" y="6238340"/>
            <a:ext cx="2390502" cy="548640"/>
          </a:xfrm>
          <a:prstGeom prst="ellipse">
            <a:avLst/>
          </a:prstGeom>
          <a:noFill/>
          <a:ln w="25400">
            <a:solidFill>
              <a:srgbClr val="00206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PROJECT</a:t>
            </a:r>
            <a:endParaRPr lang="en-US" sz="2400" b="1" dirty="0"/>
          </a:p>
        </p:txBody>
      </p:sp>
      <p:sp>
        <p:nvSpPr>
          <p:cNvPr id="3" name="Multiply 2"/>
          <p:cNvSpPr/>
          <p:nvPr/>
        </p:nvSpPr>
        <p:spPr>
          <a:xfrm>
            <a:off x="3704829" y="4299662"/>
            <a:ext cx="621388" cy="599089"/>
          </a:xfrm>
          <a:prstGeom prst="mathMultiply">
            <a:avLst>
              <a:gd name="adj1" fmla="val 7731"/>
            </a:avLst>
          </a:prstGeom>
          <a:solidFill>
            <a:srgbClr val="7030A0"/>
          </a:solidFill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endCxn id="7" idx="0"/>
          </p:cNvCxnSpPr>
          <p:nvPr/>
        </p:nvCxnSpPr>
        <p:spPr>
          <a:xfrm>
            <a:off x="4300958" y="4934018"/>
            <a:ext cx="1377895" cy="1030002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2869291" y="4848283"/>
            <a:ext cx="889915" cy="708236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4274581" y="3901411"/>
            <a:ext cx="1686204" cy="460018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 flipV="1">
            <a:off x="6432931" y="3989101"/>
            <a:ext cx="3268820" cy="1055752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5233391" y="2354221"/>
            <a:ext cx="1530016" cy="603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dirty="0" smtClean="0">
                <a:sym typeface="Symbol" panose="05050102010706020507" pitchFamily="18" charset="2"/>
              </a:rPr>
              <a:t></a:t>
            </a:r>
            <a:r>
              <a:rPr lang="en-US" altLang="en-US" sz="3200" i="1" baseline="-25000" dirty="0" err="1" smtClean="0">
                <a:sym typeface="Symbol" panose="05050102010706020507" pitchFamily="18" charset="2"/>
              </a:rPr>
              <a:t>Lname</a:t>
            </a:r>
            <a:endParaRPr lang="en-US" sz="3200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6122237" y="3003591"/>
            <a:ext cx="0" cy="41485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ight Arrow 4"/>
          <p:cNvSpPr/>
          <p:nvPr/>
        </p:nvSpPr>
        <p:spPr>
          <a:xfrm>
            <a:off x="0" y="1027285"/>
            <a:ext cx="873409" cy="433126"/>
          </a:xfrm>
          <a:prstGeom prst="rightArrow">
            <a:avLst/>
          </a:prstGeom>
          <a:solidFill>
            <a:srgbClr val="7030A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060447" y="4515310"/>
            <a:ext cx="2638255" cy="47910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en-US" sz="3200" dirty="0" smtClean="0">
                <a:sym typeface="Symbol" panose="05050102010706020507" pitchFamily="18" charset="2"/>
              </a:rPr>
              <a:t></a:t>
            </a:r>
            <a:r>
              <a:rPr lang="en-US" altLang="en-US" sz="3200" baseline="-25000" dirty="0" smtClean="0">
                <a:sym typeface="Symbol" panose="05050102010706020507" pitchFamily="18" charset="2"/>
              </a:rPr>
              <a:t> </a:t>
            </a:r>
            <a:r>
              <a:rPr lang="en-US" altLang="en-US" sz="3200" baseline="-25000" dirty="0" err="1" smtClean="0">
                <a:sym typeface="Symbol" panose="05050102010706020507" pitchFamily="18" charset="2"/>
              </a:rPr>
              <a:t>Pnumber</a:t>
            </a:r>
            <a:r>
              <a:rPr lang="en-US" altLang="en-US" sz="3200" baseline="-25000" dirty="0" smtClean="0">
                <a:sym typeface="Symbol" panose="05050102010706020507" pitchFamily="18" charset="2"/>
              </a:rPr>
              <a:t> = </a:t>
            </a:r>
            <a:r>
              <a:rPr lang="en-US" altLang="en-US" sz="3200" baseline="-25000" dirty="0" err="1" smtClean="0">
                <a:sym typeface="Symbol" panose="05050102010706020507" pitchFamily="18" charset="2"/>
              </a:rPr>
              <a:t>Pno</a:t>
            </a:r>
            <a:r>
              <a:rPr lang="en-US" altLang="en-US" sz="3200" dirty="0" smtClean="0">
                <a:sym typeface="Symbol" panose="05050102010706020507" pitchFamily="18" charset="2"/>
              </a:rPr>
              <a:t> </a:t>
            </a:r>
            <a:endParaRPr lang="en-US" sz="3200" dirty="0"/>
          </a:p>
        </p:txBody>
      </p:sp>
      <p:sp>
        <p:nvSpPr>
          <p:cNvPr id="11" name="Rectangle 10"/>
          <p:cNvSpPr/>
          <p:nvPr/>
        </p:nvSpPr>
        <p:spPr>
          <a:xfrm>
            <a:off x="8661858" y="5046205"/>
            <a:ext cx="28549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dirty="0">
                <a:sym typeface="Symbol" panose="05050102010706020507" pitchFamily="18" charset="2"/>
              </a:rPr>
              <a:t></a:t>
            </a:r>
            <a:r>
              <a:rPr lang="en-US" altLang="en-US" sz="3200" baseline="-25000" dirty="0">
                <a:sym typeface="Symbol" panose="05050102010706020507" pitchFamily="18" charset="2"/>
              </a:rPr>
              <a:t> </a:t>
            </a:r>
            <a:r>
              <a:rPr lang="en-US" altLang="en-US" sz="3200" baseline="-25000" dirty="0" err="1">
                <a:sym typeface="Symbol" panose="05050102010706020507" pitchFamily="18" charset="2"/>
              </a:rPr>
              <a:t>Bdate</a:t>
            </a:r>
            <a:r>
              <a:rPr lang="en-US" altLang="en-US" sz="3200" baseline="-25000" dirty="0">
                <a:sym typeface="Symbol" panose="05050102010706020507" pitchFamily="18" charset="2"/>
              </a:rPr>
              <a:t>&gt;1957-12-31</a:t>
            </a:r>
            <a:endParaRPr lang="en-US" sz="3200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2419258" y="5823485"/>
            <a:ext cx="0" cy="41485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093489" y="5283825"/>
            <a:ext cx="311260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dirty="0">
                <a:sym typeface="Symbol" panose="05050102010706020507" pitchFamily="18" charset="2"/>
              </a:rPr>
              <a:t></a:t>
            </a:r>
            <a:r>
              <a:rPr lang="en-US" altLang="en-US" sz="3200" baseline="-25000" dirty="0" err="1">
                <a:sym typeface="Symbol" panose="05050102010706020507" pitchFamily="18" charset="2"/>
              </a:rPr>
              <a:t>Pname</a:t>
            </a:r>
            <a:r>
              <a:rPr lang="en-US" altLang="en-US" sz="3200" baseline="-25000" dirty="0">
                <a:sym typeface="Symbol" panose="05050102010706020507" pitchFamily="18" charset="2"/>
              </a:rPr>
              <a:t> = “</a:t>
            </a:r>
            <a:r>
              <a:rPr lang="en-US" altLang="en-US" sz="3200" baseline="-25000" dirty="0" err="1">
                <a:sym typeface="Symbol" panose="05050102010706020507" pitchFamily="18" charset="2"/>
              </a:rPr>
              <a:t>Aquaris</a:t>
            </a:r>
            <a:r>
              <a:rPr lang="en-US" altLang="en-US" sz="3200" baseline="-25000" dirty="0">
                <a:sym typeface="Symbol" panose="05050102010706020507" pitchFamily="18" charset="2"/>
              </a:rPr>
              <a:t>” </a:t>
            </a:r>
            <a:endParaRPr lang="en-US" sz="3200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9701751" y="5688348"/>
            <a:ext cx="0" cy="41485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352761" y="3390011"/>
            <a:ext cx="17742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dirty="0">
                <a:sym typeface="Symbol" panose="05050102010706020507" pitchFamily="18" charset="2"/>
              </a:rPr>
              <a:t></a:t>
            </a:r>
            <a:r>
              <a:rPr lang="en-US" altLang="en-US" sz="3200" baseline="-25000" dirty="0">
                <a:sym typeface="Symbol" panose="05050102010706020507" pitchFamily="18" charset="2"/>
              </a:rPr>
              <a:t> </a:t>
            </a:r>
            <a:r>
              <a:rPr lang="en-US" altLang="en-US" sz="3200" baseline="-25000" dirty="0" err="1">
                <a:sym typeface="Symbol" panose="05050102010706020507" pitchFamily="18" charset="2"/>
              </a:rPr>
              <a:t>Essn</a:t>
            </a:r>
            <a:r>
              <a:rPr lang="en-US" altLang="en-US" sz="3200" baseline="-25000" dirty="0">
                <a:sym typeface="Symbol" panose="05050102010706020507" pitchFamily="18" charset="2"/>
              </a:rPr>
              <a:t>=</a:t>
            </a:r>
            <a:r>
              <a:rPr lang="en-US" altLang="en-US" sz="3200" baseline="-25000" dirty="0" err="1">
                <a:sym typeface="Symbol" panose="05050102010706020507" pitchFamily="18" charset="2"/>
              </a:rPr>
              <a:t>SSn</a:t>
            </a:r>
            <a:r>
              <a:rPr lang="en-US" altLang="en-US" sz="3200" baseline="-25000" dirty="0">
                <a:sym typeface="Symbol" panose="05050102010706020507" pitchFamily="18" charset="2"/>
              </a:rPr>
              <a:t> </a:t>
            </a:r>
            <a:endParaRPr lang="en-US" sz="3200" dirty="0"/>
          </a:p>
        </p:txBody>
      </p:sp>
      <p:cxnSp>
        <p:nvCxnSpPr>
          <p:cNvPr id="20" name="Straight Connector 19"/>
          <p:cNvCxnSpPr>
            <a:stCxn id="3" idx="1"/>
            <a:endCxn id="3" idx="2"/>
          </p:cNvCxnSpPr>
          <p:nvPr/>
        </p:nvCxnSpPr>
        <p:spPr>
          <a:xfrm>
            <a:off x="4176975" y="4443548"/>
            <a:ext cx="0" cy="311317"/>
          </a:xfrm>
          <a:prstGeom prst="line">
            <a:avLst/>
          </a:prstGeom>
          <a:ln w="412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3" idx="0"/>
            <a:endCxn id="3" idx="3"/>
          </p:cNvCxnSpPr>
          <p:nvPr/>
        </p:nvCxnSpPr>
        <p:spPr>
          <a:xfrm>
            <a:off x="3854071" y="4443548"/>
            <a:ext cx="0" cy="311317"/>
          </a:xfrm>
          <a:prstGeom prst="line">
            <a:avLst/>
          </a:prstGeom>
          <a:ln w="412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Multiply 35"/>
          <p:cNvSpPr/>
          <p:nvPr/>
        </p:nvSpPr>
        <p:spPr>
          <a:xfrm>
            <a:off x="5811543" y="3315892"/>
            <a:ext cx="621388" cy="599089"/>
          </a:xfrm>
          <a:prstGeom prst="mathMultiply">
            <a:avLst>
              <a:gd name="adj1" fmla="val 7731"/>
            </a:avLst>
          </a:prstGeom>
          <a:solidFill>
            <a:srgbClr val="7030A0"/>
          </a:solidFill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/>
          <p:cNvCxnSpPr>
            <a:stCxn id="36" idx="1"/>
            <a:endCxn id="36" idx="2"/>
          </p:cNvCxnSpPr>
          <p:nvPr/>
        </p:nvCxnSpPr>
        <p:spPr>
          <a:xfrm>
            <a:off x="6283689" y="3459778"/>
            <a:ext cx="0" cy="311317"/>
          </a:xfrm>
          <a:prstGeom prst="line">
            <a:avLst/>
          </a:prstGeom>
          <a:ln w="412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36" idx="0"/>
            <a:endCxn id="36" idx="3"/>
          </p:cNvCxnSpPr>
          <p:nvPr/>
        </p:nvCxnSpPr>
        <p:spPr>
          <a:xfrm>
            <a:off x="5960785" y="3459778"/>
            <a:ext cx="0" cy="311317"/>
          </a:xfrm>
          <a:prstGeom prst="line">
            <a:avLst/>
          </a:prstGeom>
          <a:ln w="412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8127033" y="2243737"/>
            <a:ext cx="3586746" cy="1657674"/>
          </a:xfrm>
          <a:prstGeom prst="roundRect">
            <a:avLst/>
          </a:prstGeom>
          <a:noFill/>
          <a:ln w="2540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smtClean="0"/>
              <a:t>Any Ideas? </a:t>
            </a:r>
          </a:p>
          <a:p>
            <a:r>
              <a:rPr lang="en-US" sz="2400" b="1" dirty="0" smtClean="0"/>
              <a:t>Btw </a:t>
            </a:r>
            <a:r>
              <a:rPr lang="en-US" sz="2400" b="1" dirty="0" err="1" smtClean="0"/>
              <a:t>Lname</a:t>
            </a:r>
            <a:r>
              <a:rPr lang="en-US" sz="2400" b="1" dirty="0" smtClean="0"/>
              <a:t> is an attribute of the Employee table only.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798893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1188719" y="133954"/>
            <a:ext cx="10328085" cy="51919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Heuristic Based Optimization Example</a:t>
            </a:r>
            <a:endParaRPr lang="en-US" sz="3600" dirty="0"/>
          </a:p>
        </p:txBody>
      </p:sp>
      <p:sp>
        <p:nvSpPr>
          <p:cNvPr id="6" name="Rectangle 7"/>
          <p:cNvSpPr txBox="1">
            <a:spLocks noChangeArrowheads="1"/>
          </p:cNvSpPr>
          <p:nvPr/>
        </p:nvSpPr>
        <p:spPr>
          <a:xfrm>
            <a:off x="944544" y="891177"/>
            <a:ext cx="10976777" cy="11465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spcAft>
                <a:spcPts val="600"/>
              </a:spcAft>
              <a:buNone/>
            </a:pPr>
            <a:r>
              <a:rPr lang="en-US" altLang="en-US" sz="2400" dirty="0">
                <a:solidFill>
                  <a:schemeClr val="accent2"/>
                </a:solidFill>
              </a:rPr>
              <a:t>5</a:t>
            </a:r>
            <a:r>
              <a:rPr lang="en-US" altLang="en-US" sz="2400" dirty="0" smtClean="0">
                <a:solidFill>
                  <a:schemeClr val="accent2"/>
                </a:solidFill>
              </a:rPr>
              <a:t>. </a:t>
            </a:r>
            <a:r>
              <a:rPr lang="en-US" altLang="en-US" b="1" dirty="0">
                <a:solidFill>
                  <a:srgbClr val="7030A0"/>
                </a:solidFill>
              </a:rPr>
              <a:t>Break down and move lists of projection attributes down the tree as far as possible by creating new project operations as needed. </a:t>
            </a:r>
            <a:endParaRPr lang="en-US" altLang="en-US" b="1" dirty="0">
              <a:solidFill>
                <a:srgbClr val="7030A0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8506500" y="6104555"/>
            <a:ext cx="2390502" cy="548640"/>
          </a:xfrm>
          <a:prstGeom prst="ellipse">
            <a:avLst/>
          </a:prstGeom>
          <a:noFill/>
          <a:ln w="25400">
            <a:solidFill>
              <a:srgbClr val="00206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EMPLOYEE</a:t>
            </a:r>
            <a:endParaRPr lang="en-US" sz="2400" b="1" dirty="0"/>
          </a:p>
        </p:txBody>
      </p:sp>
      <p:sp>
        <p:nvSpPr>
          <p:cNvPr id="7" name="Oval 6"/>
          <p:cNvSpPr/>
          <p:nvPr/>
        </p:nvSpPr>
        <p:spPr>
          <a:xfrm>
            <a:off x="4342050" y="5964020"/>
            <a:ext cx="2673606" cy="548640"/>
          </a:xfrm>
          <a:prstGeom prst="ellipse">
            <a:avLst/>
          </a:prstGeom>
          <a:noFill/>
          <a:ln w="25400">
            <a:solidFill>
              <a:srgbClr val="00206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WORKS_ON</a:t>
            </a:r>
            <a:endParaRPr lang="en-US" sz="2400" b="1" dirty="0"/>
          </a:p>
        </p:txBody>
      </p:sp>
      <p:sp>
        <p:nvSpPr>
          <p:cNvPr id="8" name="Oval 7"/>
          <p:cNvSpPr/>
          <p:nvPr/>
        </p:nvSpPr>
        <p:spPr>
          <a:xfrm>
            <a:off x="1188719" y="6238340"/>
            <a:ext cx="2390502" cy="548640"/>
          </a:xfrm>
          <a:prstGeom prst="ellipse">
            <a:avLst/>
          </a:prstGeom>
          <a:noFill/>
          <a:ln w="25400">
            <a:solidFill>
              <a:srgbClr val="00206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PROJECT</a:t>
            </a:r>
            <a:endParaRPr lang="en-US" sz="2400" b="1" dirty="0"/>
          </a:p>
        </p:txBody>
      </p:sp>
      <p:sp>
        <p:nvSpPr>
          <p:cNvPr id="3" name="Multiply 2"/>
          <p:cNvSpPr/>
          <p:nvPr/>
        </p:nvSpPr>
        <p:spPr>
          <a:xfrm>
            <a:off x="3704829" y="4299662"/>
            <a:ext cx="621388" cy="599089"/>
          </a:xfrm>
          <a:prstGeom prst="mathMultiply">
            <a:avLst>
              <a:gd name="adj1" fmla="val 7731"/>
            </a:avLst>
          </a:prstGeom>
          <a:solidFill>
            <a:srgbClr val="7030A0"/>
          </a:solidFill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endCxn id="7" idx="0"/>
          </p:cNvCxnSpPr>
          <p:nvPr/>
        </p:nvCxnSpPr>
        <p:spPr>
          <a:xfrm>
            <a:off x="4300958" y="4934018"/>
            <a:ext cx="1377895" cy="1030002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2869291" y="4848283"/>
            <a:ext cx="889915" cy="708236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4274581" y="3901411"/>
            <a:ext cx="1686204" cy="460018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 flipV="1">
            <a:off x="6432931" y="3989101"/>
            <a:ext cx="3268820" cy="1055752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5233391" y="2354221"/>
            <a:ext cx="1530016" cy="603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dirty="0" smtClean="0">
                <a:sym typeface="Symbol" panose="05050102010706020507" pitchFamily="18" charset="2"/>
              </a:rPr>
              <a:t></a:t>
            </a:r>
            <a:r>
              <a:rPr lang="en-US" altLang="en-US" sz="3200" i="1" baseline="-25000" dirty="0" err="1" smtClean="0">
                <a:sym typeface="Symbol" panose="05050102010706020507" pitchFamily="18" charset="2"/>
              </a:rPr>
              <a:t>Lname</a:t>
            </a:r>
            <a:endParaRPr lang="en-US" sz="3200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6122237" y="3003591"/>
            <a:ext cx="0" cy="41485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ight Arrow 4"/>
          <p:cNvSpPr/>
          <p:nvPr/>
        </p:nvSpPr>
        <p:spPr>
          <a:xfrm>
            <a:off x="0" y="1027285"/>
            <a:ext cx="873409" cy="433126"/>
          </a:xfrm>
          <a:prstGeom prst="rightArrow">
            <a:avLst/>
          </a:prstGeom>
          <a:solidFill>
            <a:srgbClr val="7030A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060447" y="4515310"/>
            <a:ext cx="2638255" cy="47910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en-US" sz="3200" dirty="0" smtClean="0">
                <a:sym typeface="Symbol" panose="05050102010706020507" pitchFamily="18" charset="2"/>
              </a:rPr>
              <a:t></a:t>
            </a:r>
            <a:r>
              <a:rPr lang="en-US" altLang="en-US" sz="3200" baseline="-25000" dirty="0" smtClean="0">
                <a:sym typeface="Symbol" panose="05050102010706020507" pitchFamily="18" charset="2"/>
              </a:rPr>
              <a:t> </a:t>
            </a:r>
            <a:r>
              <a:rPr lang="en-US" altLang="en-US" sz="3200" baseline="-25000" dirty="0" err="1" smtClean="0">
                <a:sym typeface="Symbol" panose="05050102010706020507" pitchFamily="18" charset="2"/>
              </a:rPr>
              <a:t>Pnumber</a:t>
            </a:r>
            <a:r>
              <a:rPr lang="en-US" altLang="en-US" sz="3200" baseline="-25000" dirty="0" smtClean="0">
                <a:sym typeface="Symbol" panose="05050102010706020507" pitchFamily="18" charset="2"/>
              </a:rPr>
              <a:t> = </a:t>
            </a:r>
            <a:r>
              <a:rPr lang="en-US" altLang="en-US" sz="3200" baseline="-25000" dirty="0" err="1" smtClean="0">
                <a:sym typeface="Symbol" panose="05050102010706020507" pitchFamily="18" charset="2"/>
              </a:rPr>
              <a:t>Pno</a:t>
            </a:r>
            <a:r>
              <a:rPr lang="en-US" altLang="en-US" sz="3200" dirty="0" smtClean="0">
                <a:sym typeface="Symbol" panose="05050102010706020507" pitchFamily="18" charset="2"/>
              </a:rPr>
              <a:t> </a:t>
            </a:r>
            <a:endParaRPr lang="en-US" sz="3200" dirty="0"/>
          </a:p>
        </p:txBody>
      </p:sp>
      <p:sp>
        <p:nvSpPr>
          <p:cNvPr id="11" name="Rectangle 10"/>
          <p:cNvSpPr/>
          <p:nvPr/>
        </p:nvSpPr>
        <p:spPr>
          <a:xfrm>
            <a:off x="8661858" y="5046205"/>
            <a:ext cx="28549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dirty="0">
                <a:sym typeface="Symbol" panose="05050102010706020507" pitchFamily="18" charset="2"/>
              </a:rPr>
              <a:t></a:t>
            </a:r>
            <a:r>
              <a:rPr lang="en-US" altLang="en-US" sz="3200" baseline="-25000" dirty="0">
                <a:sym typeface="Symbol" panose="05050102010706020507" pitchFamily="18" charset="2"/>
              </a:rPr>
              <a:t> </a:t>
            </a:r>
            <a:r>
              <a:rPr lang="en-US" altLang="en-US" sz="3200" baseline="-25000" dirty="0" err="1">
                <a:sym typeface="Symbol" panose="05050102010706020507" pitchFamily="18" charset="2"/>
              </a:rPr>
              <a:t>Bdate</a:t>
            </a:r>
            <a:r>
              <a:rPr lang="en-US" altLang="en-US" sz="3200" baseline="-25000" dirty="0">
                <a:sym typeface="Symbol" panose="05050102010706020507" pitchFamily="18" charset="2"/>
              </a:rPr>
              <a:t>&gt;1957-12-31</a:t>
            </a:r>
            <a:endParaRPr lang="en-US" sz="3200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2419258" y="5823485"/>
            <a:ext cx="0" cy="41485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093489" y="5283825"/>
            <a:ext cx="311260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dirty="0">
                <a:sym typeface="Symbol" panose="05050102010706020507" pitchFamily="18" charset="2"/>
              </a:rPr>
              <a:t></a:t>
            </a:r>
            <a:r>
              <a:rPr lang="en-US" altLang="en-US" sz="3200" baseline="-25000" dirty="0" err="1">
                <a:sym typeface="Symbol" panose="05050102010706020507" pitchFamily="18" charset="2"/>
              </a:rPr>
              <a:t>Pname</a:t>
            </a:r>
            <a:r>
              <a:rPr lang="en-US" altLang="en-US" sz="3200" baseline="-25000" dirty="0">
                <a:sym typeface="Symbol" panose="05050102010706020507" pitchFamily="18" charset="2"/>
              </a:rPr>
              <a:t> = “</a:t>
            </a:r>
            <a:r>
              <a:rPr lang="en-US" altLang="en-US" sz="3200" baseline="-25000" dirty="0" err="1">
                <a:sym typeface="Symbol" panose="05050102010706020507" pitchFamily="18" charset="2"/>
              </a:rPr>
              <a:t>Aquaris</a:t>
            </a:r>
            <a:r>
              <a:rPr lang="en-US" altLang="en-US" sz="3200" baseline="-25000" dirty="0">
                <a:sym typeface="Symbol" panose="05050102010706020507" pitchFamily="18" charset="2"/>
              </a:rPr>
              <a:t>” </a:t>
            </a:r>
            <a:endParaRPr lang="en-US" sz="3200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9701751" y="5688348"/>
            <a:ext cx="0" cy="41485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352761" y="3390011"/>
            <a:ext cx="17742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dirty="0">
                <a:sym typeface="Symbol" panose="05050102010706020507" pitchFamily="18" charset="2"/>
              </a:rPr>
              <a:t></a:t>
            </a:r>
            <a:r>
              <a:rPr lang="en-US" altLang="en-US" sz="3200" baseline="-25000" dirty="0">
                <a:sym typeface="Symbol" panose="05050102010706020507" pitchFamily="18" charset="2"/>
              </a:rPr>
              <a:t> </a:t>
            </a:r>
            <a:r>
              <a:rPr lang="en-US" altLang="en-US" sz="3200" baseline="-25000" dirty="0" err="1">
                <a:sym typeface="Symbol" panose="05050102010706020507" pitchFamily="18" charset="2"/>
              </a:rPr>
              <a:t>Essn</a:t>
            </a:r>
            <a:r>
              <a:rPr lang="en-US" altLang="en-US" sz="3200" baseline="-25000" dirty="0">
                <a:sym typeface="Symbol" panose="05050102010706020507" pitchFamily="18" charset="2"/>
              </a:rPr>
              <a:t>=</a:t>
            </a:r>
            <a:r>
              <a:rPr lang="en-US" altLang="en-US" sz="3200" baseline="-25000" dirty="0" err="1">
                <a:sym typeface="Symbol" panose="05050102010706020507" pitchFamily="18" charset="2"/>
              </a:rPr>
              <a:t>SSn</a:t>
            </a:r>
            <a:r>
              <a:rPr lang="en-US" altLang="en-US" sz="3200" baseline="-25000" dirty="0">
                <a:sym typeface="Symbol" panose="05050102010706020507" pitchFamily="18" charset="2"/>
              </a:rPr>
              <a:t> </a:t>
            </a:r>
            <a:endParaRPr lang="en-US" sz="3200" dirty="0"/>
          </a:p>
        </p:txBody>
      </p:sp>
      <p:cxnSp>
        <p:nvCxnSpPr>
          <p:cNvPr id="20" name="Straight Connector 19"/>
          <p:cNvCxnSpPr>
            <a:stCxn id="3" idx="1"/>
            <a:endCxn id="3" idx="2"/>
          </p:cNvCxnSpPr>
          <p:nvPr/>
        </p:nvCxnSpPr>
        <p:spPr>
          <a:xfrm>
            <a:off x="4176975" y="4443548"/>
            <a:ext cx="0" cy="311317"/>
          </a:xfrm>
          <a:prstGeom prst="line">
            <a:avLst/>
          </a:prstGeom>
          <a:ln w="412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3" idx="0"/>
            <a:endCxn id="3" idx="3"/>
          </p:cNvCxnSpPr>
          <p:nvPr/>
        </p:nvCxnSpPr>
        <p:spPr>
          <a:xfrm>
            <a:off x="3854071" y="4443548"/>
            <a:ext cx="0" cy="311317"/>
          </a:xfrm>
          <a:prstGeom prst="line">
            <a:avLst/>
          </a:prstGeom>
          <a:ln w="412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Multiply 35"/>
          <p:cNvSpPr/>
          <p:nvPr/>
        </p:nvSpPr>
        <p:spPr>
          <a:xfrm>
            <a:off x="5811543" y="3315892"/>
            <a:ext cx="621388" cy="599089"/>
          </a:xfrm>
          <a:prstGeom prst="mathMultiply">
            <a:avLst>
              <a:gd name="adj1" fmla="val 7731"/>
            </a:avLst>
          </a:prstGeom>
          <a:solidFill>
            <a:srgbClr val="7030A0"/>
          </a:solidFill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/>
          <p:cNvCxnSpPr>
            <a:stCxn id="36" idx="1"/>
            <a:endCxn id="36" idx="2"/>
          </p:cNvCxnSpPr>
          <p:nvPr/>
        </p:nvCxnSpPr>
        <p:spPr>
          <a:xfrm>
            <a:off x="6283689" y="3459778"/>
            <a:ext cx="0" cy="311317"/>
          </a:xfrm>
          <a:prstGeom prst="line">
            <a:avLst/>
          </a:prstGeom>
          <a:ln w="412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36" idx="0"/>
            <a:endCxn id="36" idx="3"/>
          </p:cNvCxnSpPr>
          <p:nvPr/>
        </p:nvCxnSpPr>
        <p:spPr>
          <a:xfrm>
            <a:off x="5960785" y="3459778"/>
            <a:ext cx="0" cy="311317"/>
          </a:xfrm>
          <a:prstGeom prst="line">
            <a:avLst/>
          </a:prstGeom>
          <a:ln w="412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8127033" y="1767984"/>
            <a:ext cx="3681432" cy="2055925"/>
          </a:xfrm>
          <a:prstGeom prst="roundRect">
            <a:avLst/>
          </a:prstGeom>
          <a:noFill/>
          <a:ln w="2540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smtClean="0"/>
              <a:t>Key Tactic: (a) Move </a:t>
            </a:r>
            <a:r>
              <a:rPr lang="en-US" sz="2400" b="1" dirty="0" err="1" smtClean="0"/>
              <a:t>Lname</a:t>
            </a:r>
            <a:r>
              <a:rPr lang="en-US" sz="2400" b="1" dirty="0" smtClean="0"/>
              <a:t> towards to Employee. (b) For others keep what is bare min required.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768011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1188719" y="133954"/>
            <a:ext cx="10328085" cy="51919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Heuristic Based Optimization Example</a:t>
            </a:r>
            <a:endParaRPr lang="en-US" sz="3600" dirty="0"/>
          </a:p>
        </p:txBody>
      </p:sp>
      <p:sp>
        <p:nvSpPr>
          <p:cNvPr id="6" name="Rectangle 7"/>
          <p:cNvSpPr txBox="1">
            <a:spLocks noChangeArrowheads="1"/>
          </p:cNvSpPr>
          <p:nvPr/>
        </p:nvSpPr>
        <p:spPr>
          <a:xfrm>
            <a:off x="944544" y="891177"/>
            <a:ext cx="10976777" cy="11465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spcAft>
                <a:spcPts val="600"/>
              </a:spcAft>
              <a:buNone/>
            </a:pPr>
            <a:r>
              <a:rPr lang="en-US" altLang="en-US" sz="2400" dirty="0">
                <a:solidFill>
                  <a:schemeClr val="accent2"/>
                </a:solidFill>
              </a:rPr>
              <a:t>5</a:t>
            </a:r>
            <a:r>
              <a:rPr lang="en-US" altLang="en-US" sz="2400" dirty="0" smtClean="0">
                <a:solidFill>
                  <a:schemeClr val="accent2"/>
                </a:solidFill>
              </a:rPr>
              <a:t>. </a:t>
            </a:r>
            <a:r>
              <a:rPr lang="en-US" altLang="en-US" b="1" dirty="0">
                <a:solidFill>
                  <a:srgbClr val="7030A0"/>
                </a:solidFill>
              </a:rPr>
              <a:t>Break down and move lists of projection attributes down the tree as far as possible by creating new project operations as needed. </a:t>
            </a:r>
            <a:endParaRPr lang="en-US" altLang="en-US" b="1" dirty="0">
              <a:solidFill>
                <a:srgbClr val="7030A0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8506500" y="6104555"/>
            <a:ext cx="2390502" cy="548640"/>
          </a:xfrm>
          <a:prstGeom prst="ellipse">
            <a:avLst/>
          </a:prstGeom>
          <a:noFill/>
          <a:ln w="25400">
            <a:solidFill>
              <a:srgbClr val="00206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EMPLOYEE</a:t>
            </a:r>
            <a:endParaRPr lang="en-US" sz="2400" b="1" dirty="0"/>
          </a:p>
        </p:txBody>
      </p:sp>
      <p:sp>
        <p:nvSpPr>
          <p:cNvPr id="7" name="Oval 6"/>
          <p:cNvSpPr/>
          <p:nvPr/>
        </p:nvSpPr>
        <p:spPr>
          <a:xfrm>
            <a:off x="4374933" y="6225121"/>
            <a:ext cx="2673606" cy="548640"/>
          </a:xfrm>
          <a:prstGeom prst="ellipse">
            <a:avLst/>
          </a:prstGeom>
          <a:noFill/>
          <a:ln w="25400">
            <a:solidFill>
              <a:srgbClr val="00206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WORKS_ON</a:t>
            </a:r>
            <a:endParaRPr lang="en-US" sz="2400" b="1" dirty="0"/>
          </a:p>
        </p:txBody>
      </p:sp>
      <p:sp>
        <p:nvSpPr>
          <p:cNvPr id="8" name="Oval 7"/>
          <p:cNvSpPr/>
          <p:nvPr/>
        </p:nvSpPr>
        <p:spPr>
          <a:xfrm>
            <a:off x="1188719" y="6309360"/>
            <a:ext cx="2390502" cy="548640"/>
          </a:xfrm>
          <a:prstGeom prst="ellipse">
            <a:avLst/>
          </a:prstGeom>
          <a:noFill/>
          <a:ln w="25400">
            <a:solidFill>
              <a:srgbClr val="00206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PROJECT</a:t>
            </a:r>
            <a:endParaRPr lang="en-US" sz="2400" b="1" dirty="0"/>
          </a:p>
        </p:txBody>
      </p:sp>
      <p:sp>
        <p:nvSpPr>
          <p:cNvPr id="3" name="Multiply 2"/>
          <p:cNvSpPr/>
          <p:nvPr/>
        </p:nvSpPr>
        <p:spPr>
          <a:xfrm>
            <a:off x="3704829" y="4299662"/>
            <a:ext cx="621388" cy="599089"/>
          </a:xfrm>
          <a:prstGeom prst="mathMultiply">
            <a:avLst>
              <a:gd name="adj1" fmla="val 7731"/>
            </a:avLst>
          </a:prstGeom>
          <a:solidFill>
            <a:srgbClr val="7030A0"/>
          </a:solidFill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4300958" y="4934018"/>
            <a:ext cx="945730" cy="565062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3010514" y="4826452"/>
            <a:ext cx="872124" cy="339874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4913294" y="3497950"/>
            <a:ext cx="879030" cy="233972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 flipV="1">
            <a:off x="6432931" y="3989101"/>
            <a:ext cx="2837193" cy="526209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5233391" y="2354221"/>
            <a:ext cx="1530016" cy="603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dirty="0" smtClean="0">
                <a:sym typeface="Symbol" panose="05050102010706020507" pitchFamily="18" charset="2"/>
              </a:rPr>
              <a:t></a:t>
            </a:r>
            <a:r>
              <a:rPr lang="en-US" altLang="en-US" sz="3200" i="1" baseline="-25000" dirty="0" err="1" smtClean="0">
                <a:sym typeface="Symbol" panose="05050102010706020507" pitchFamily="18" charset="2"/>
              </a:rPr>
              <a:t>Lname</a:t>
            </a:r>
            <a:endParaRPr lang="en-US" sz="3200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6122237" y="3003591"/>
            <a:ext cx="0" cy="41485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ight Arrow 4"/>
          <p:cNvSpPr/>
          <p:nvPr/>
        </p:nvSpPr>
        <p:spPr>
          <a:xfrm>
            <a:off x="0" y="1027285"/>
            <a:ext cx="873409" cy="433126"/>
          </a:xfrm>
          <a:prstGeom prst="rightArrow">
            <a:avLst/>
          </a:prstGeom>
          <a:solidFill>
            <a:srgbClr val="7030A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060447" y="4515310"/>
            <a:ext cx="2638255" cy="47910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en-US" sz="3200" dirty="0" smtClean="0">
                <a:sym typeface="Symbol" panose="05050102010706020507" pitchFamily="18" charset="2"/>
              </a:rPr>
              <a:t></a:t>
            </a:r>
            <a:r>
              <a:rPr lang="en-US" altLang="en-US" sz="3200" baseline="-25000" dirty="0" smtClean="0">
                <a:sym typeface="Symbol" panose="05050102010706020507" pitchFamily="18" charset="2"/>
              </a:rPr>
              <a:t> </a:t>
            </a:r>
            <a:r>
              <a:rPr lang="en-US" altLang="en-US" sz="3200" baseline="-25000" dirty="0" err="1" smtClean="0">
                <a:sym typeface="Symbol" panose="05050102010706020507" pitchFamily="18" charset="2"/>
              </a:rPr>
              <a:t>Pnumber</a:t>
            </a:r>
            <a:r>
              <a:rPr lang="en-US" altLang="en-US" sz="3200" baseline="-25000" dirty="0" smtClean="0">
                <a:sym typeface="Symbol" panose="05050102010706020507" pitchFamily="18" charset="2"/>
              </a:rPr>
              <a:t> = </a:t>
            </a:r>
            <a:r>
              <a:rPr lang="en-US" altLang="en-US" sz="3200" baseline="-25000" dirty="0" err="1" smtClean="0">
                <a:sym typeface="Symbol" panose="05050102010706020507" pitchFamily="18" charset="2"/>
              </a:rPr>
              <a:t>Pno</a:t>
            </a:r>
            <a:r>
              <a:rPr lang="en-US" altLang="en-US" sz="3200" dirty="0" smtClean="0">
                <a:sym typeface="Symbol" panose="05050102010706020507" pitchFamily="18" charset="2"/>
              </a:rPr>
              <a:t> </a:t>
            </a:r>
            <a:endParaRPr lang="en-US" sz="3200" dirty="0"/>
          </a:p>
        </p:txBody>
      </p:sp>
      <p:sp>
        <p:nvSpPr>
          <p:cNvPr id="11" name="Rectangle 10"/>
          <p:cNvSpPr/>
          <p:nvPr/>
        </p:nvSpPr>
        <p:spPr>
          <a:xfrm>
            <a:off x="8661858" y="5046205"/>
            <a:ext cx="28549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dirty="0">
                <a:sym typeface="Symbol" panose="05050102010706020507" pitchFamily="18" charset="2"/>
              </a:rPr>
              <a:t></a:t>
            </a:r>
            <a:r>
              <a:rPr lang="en-US" altLang="en-US" sz="3200" baseline="-25000" dirty="0">
                <a:sym typeface="Symbol" panose="05050102010706020507" pitchFamily="18" charset="2"/>
              </a:rPr>
              <a:t> </a:t>
            </a:r>
            <a:r>
              <a:rPr lang="en-US" altLang="en-US" sz="3200" baseline="-25000" dirty="0" err="1">
                <a:sym typeface="Symbol" panose="05050102010706020507" pitchFamily="18" charset="2"/>
              </a:rPr>
              <a:t>Bdate</a:t>
            </a:r>
            <a:r>
              <a:rPr lang="en-US" altLang="en-US" sz="3200" baseline="-25000" dirty="0">
                <a:sym typeface="Symbol" panose="05050102010706020507" pitchFamily="18" charset="2"/>
              </a:rPr>
              <a:t>&gt;1957-12-31</a:t>
            </a:r>
            <a:endParaRPr lang="en-US" sz="3200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2406869" y="5895775"/>
            <a:ext cx="0" cy="41485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011380" y="5391595"/>
            <a:ext cx="311260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dirty="0">
                <a:sym typeface="Symbol" panose="05050102010706020507" pitchFamily="18" charset="2"/>
              </a:rPr>
              <a:t></a:t>
            </a:r>
            <a:r>
              <a:rPr lang="en-US" altLang="en-US" sz="3200" baseline="-25000" dirty="0" err="1">
                <a:sym typeface="Symbol" panose="05050102010706020507" pitchFamily="18" charset="2"/>
              </a:rPr>
              <a:t>Pname</a:t>
            </a:r>
            <a:r>
              <a:rPr lang="en-US" altLang="en-US" sz="3200" baseline="-25000" dirty="0">
                <a:sym typeface="Symbol" panose="05050102010706020507" pitchFamily="18" charset="2"/>
              </a:rPr>
              <a:t> = “</a:t>
            </a:r>
            <a:r>
              <a:rPr lang="en-US" altLang="en-US" sz="3200" baseline="-25000" dirty="0" err="1">
                <a:sym typeface="Symbol" panose="05050102010706020507" pitchFamily="18" charset="2"/>
              </a:rPr>
              <a:t>Aquaris</a:t>
            </a:r>
            <a:r>
              <a:rPr lang="en-US" altLang="en-US" sz="3200" baseline="-25000" dirty="0">
                <a:sym typeface="Symbol" panose="05050102010706020507" pitchFamily="18" charset="2"/>
              </a:rPr>
              <a:t>” </a:t>
            </a:r>
            <a:endParaRPr lang="en-US" sz="3200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9701751" y="5688348"/>
            <a:ext cx="0" cy="41485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352761" y="3390011"/>
            <a:ext cx="17742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dirty="0">
                <a:sym typeface="Symbol" panose="05050102010706020507" pitchFamily="18" charset="2"/>
              </a:rPr>
              <a:t></a:t>
            </a:r>
            <a:r>
              <a:rPr lang="en-US" altLang="en-US" sz="3200" baseline="-25000" dirty="0">
                <a:sym typeface="Symbol" panose="05050102010706020507" pitchFamily="18" charset="2"/>
              </a:rPr>
              <a:t> </a:t>
            </a:r>
            <a:r>
              <a:rPr lang="en-US" altLang="en-US" sz="3200" baseline="-25000" dirty="0" err="1">
                <a:sym typeface="Symbol" panose="05050102010706020507" pitchFamily="18" charset="2"/>
              </a:rPr>
              <a:t>Essn</a:t>
            </a:r>
            <a:r>
              <a:rPr lang="en-US" altLang="en-US" sz="3200" baseline="-25000" dirty="0">
                <a:sym typeface="Symbol" panose="05050102010706020507" pitchFamily="18" charset="2"/>
              </a:rPr>
              <a:t>=</a:t>
            </a:r>
            <a:r>
              <a:rPr lang="en-US" altLang="en-US" sz="3200" baseline="-25000" dirty="0" err="1">
                <a:sym typeface="Symbol" panose="05050102010706020507" pitchFamily="18" charset="2"/>
              </a:rPr>
              <a:t>SSn</a:t>
            </a:r>
            <a:r>
              <a:rPr lang="en-US" altLang="en-US" sz="3200" baseline="-25000" dirty="0">
                <a:sym typeface="Symbol" panose="05050102010706020507" pitchFamily="18" charset="2"/>
              </a:rPr>
              <a:t> </a:t>
            </a:r>
            <a:endParaRPr lang="en-US" sz="3200" dirty="0"/>
          </a:p>
        </p:txBody>
      </p:sp>
      <p:cxnSp>
        <p:nvCxnSpPr>
          <p:cNvPr id="20" name="Straight Connector 19"/>
          <p:cNvCxnSpPr>
            <a:stCxn id="3" idx="1"/>
            <a:endCxn id="3" idx="2"/>
          </p:cNvCxnSpPr>
          <p:nvPr/>
        </p:nvCxnSpPr>
        <p:spPr>
          <a:xfrm>
            <a:off x="4176975" y="4443548"/>
            <a:ext cx="0" cy="311317"/>
          </a:xfrm>
          <a:prstGeom prst="line">
            <a:avLst/>
          </a:prstGeom>
          <a:ln w="412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3" idx="0"/>
            <a:endCxn id="3" idx="3"/>
          </p:cNvCxnSpPr>
          <p:nvPr/>
        </p:nvCxnSpPr>
        <p:spPr>
          <a:xfrm>
            <a:off x="3854071" y="4443548"/>
            <a:ext cx="0" cy="311317"/>
          </a:xfrm>
          <a:prstGeom prst="line">
            <a:avLst/>
          </a:prstGeom>
          <a:ln w="412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Multiply 35"/>
          <p:cNvSpPr/>
          <p:nvPr/>
        </p:nvSpPr>
        <p:spPr>
          <a:xfrm>
            <a:off x="5811543" y="3315892"/>
            <a:ext cx="621388" cy="599089"/>
          </a:xfrm>
          <a:prstGeom prst="mathMultiply">
            <a:avLst>
              <a:gd name="adj1" fmla="val 7731"/>
            </a:avLst>
          </a:prstGeom>
          <a:solidFill>
            <a:srgbClr val="7030A0"/>
          </a:solidFill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/>
          <p:cNvCxnSpPr>
            <a:stCxn id="36" idx="1"/>
            <a:endCxn id="36" idx="2"/>
          </p:cNvCxnSpPr>
          <p:nvPr/>
        </p:nvCxnSpPr>
        <p:spPr>
          <a:xfrm>
            <a:off x="6283689" y="3459778"/>
            <a:ext cx="0" cy="311317"/>
          </a:xfrm>
          <a:prstGeom prst="line">
            <a:avLst/>
          </a:prstGeom>
          <a:ln w="412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36" idx="0"/>
            <a:endCxn id="36" idx="3"/>
          </p:cNvCxnSpPr>
          <p:nvPr/>
        </p:nvCxnSpPr>
        <p:spPr>
          <a:xfrm>
            <a:off x="5960785" y="3459778"/>
            <a:ext cx="0" cy="311317"/>
          </a:xfrm>
          <a:prstGeom prst="line">
            <a:avLst/>
          </a:prstGeom>
          <a:ln w="412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8127033" y="1767984"/>
            <a:ext cx="3681432" cy="2055925"/>
          </a:xfrm>
          <a:prstGeom prst="roundRect">
            <a:avLst/>
          </a:prstGeom>
          <a:noFill/>
          <a:ln w="2540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smtClean="0"/>
              <a:t>Key Tactic: (a) Move </a:t>
            </a:r>
            <a:r>
              <a:rPr lang="en-US" sz="2400" b="1" dirty="0" err="1" smtClean="0"/>
              <a:t>Lname</a:t>
            </a:r>
            <a:r>
              <a:rPr lang="en-US" sz="2400" b="1" dirty="0" smtClean="0"/>
              <a:t> towards to Employee. (b) For others keep what is bare min required.</a:t>
            </a:r>
            <a:endParaRPr lang="en-US" sz="2400" b="1" dirty="0"/>
          </a:p>
        </p:txBody>
      </p:sp>
      <p:sp>
        <p:nvSpPr>
          <p:cNvPr id="28" name="Rectangle 27"/>
          <p:cNvSpPr/>
          <p:nvPr/>
        </p:nvSpPr>
        <p:spPr>
          <a:xfrm>
            <a:off x="4568977" y="5228240"/>
            <a:ext cx="20915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b="1" dirty="0" smtClean="0">
                <a:solidFill>
                  <a:srgbClr val="7030A0"/>
                </a:solidFill>
                <a:sym typeface="Symbol" panose="05050102010706020507" pitchFamily="18" charset="2"/>
              </a:rPr>
              <a:t></a:t>
            </a:r>
            <a:r>
              <a:rPr lang="en-US" altLang="en-US" sz="3200" b="1" i="1" baseline="-25000" dirty="0" err="1" smtClean="0">
                <a:solidFill>
                  <a:srgbClr val="7030A0"/>
                </a:solidFill>
                <a:sym typeface="Symbol" panose="05050102010706020507" pitchFamily="18" charset="2"/>
              </a:rPr>
              <a:t>Essn</a:t>
            </a:r>
            <a:r>
              <a:rPr lang="en-US" altLang="en-US" sz="3200" b="1" i="1" baseline="-25000" dirty="0" smtClean="0">
                <a:solidFill>
                  <a:srgbClr val="7030A0"/>
                </a:solidFill>
                <a:sym typeface="Symbol" panose="05050102010706020507" pitchFamily="18" charset="2"/>
              </a:rPr>
              <a:t>, </a:t>
            </a:r>
            <a:r>
              <a:rPr lang="en-US" altLang="en-US" sz="3200" b="1" i="1" baseline="-25000" dirty="0" err="1" smtClean="0">
                <a:solidFill>
                  <a:srgbClr val="7030A0"/>
                </a:solidFill>
                <a:sym typeface="Symbol" panose="05050102010706020507" pitchFamily="18" charset="2"/>
              </a:rPr>
              <a:t>Pno</a:t>
            </a:r>
            <a:endParaRPr lang="en-US" sz="3200" b="1" dirty="0">
              <a:solidFill>
                <a:srgbClr val="7030A0"/>
              </a:solidFill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9702454" y="4941894"/>
            <a:ext cx="0" cy="41485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8957816" y="4483213"/>
            <a:ext cx="20915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b="1" dirty="0" smtClean="0">
                <a:solidFill>
                  <a:srgbClr val="7030A0"/>
                </a:solidFill>
                <a:sym typeface="Symbol" panose="05050102010706020507" pitchFamily="18" charset="2"/>
              </a:rPr>
              <a:t></a:t>
            </a:r>
            <a:r>
              <a:rPr lang="en-US" altLang="en-US" sz="3200" b="1" i="1" baseline="-25000" dirty="0" err="1" smtClean="0">
                <a:solidFill>
                  <a:srgbClr val="7030A0"/>
                </a:solidFill>
                <a:sym typeface="Symbol" panose="05050102010706020507" pitchFamily="18" charset="2"/>
              </a:rPr>
              <a:t>Lname</a:t>
            </a:r>
            <a:r>
              <a:rPr lang="en-US" altLang="en-US" sz="3200" b="1" i="1" baseline="-25000" dirty="0" smtClean="0">
                <a:solidFill>
                  <a:srgbClr val="7030A0"/>
                </a:solidFill>
                <a:sym typeface="Symbol" panose="05050102010706020507" pitchFamily="18" charset="2"/>
              </a:rPr>
              <a:t>, </a:t>
            </a:r>
            <a:r>
              <a:rPr lang="en-US" altLang="en-US" sz="3200" b="1" i="1" baseline="-25000" dirty="0" err="1" smtClean="0">
                <a:solidFill>
                  <a:srgbClr val="7030A0"/>
                </a:solidFill>
                <a:sym typeface="Symbol" panose="05050102010706020507" pitchFamily="18" charset="2"/>
              </a:rPr>
              <a:t>Ssn</a:t>
            </a:r>
            <a:endParaRPr lang="en-US" sz="3200" b="1" dirty="0">
              <a:solidFill>
                <a:srgbClr val="7030A0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5711736" y="5823485"/>
            <a:ext cx="0" cy="41485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1693542" y="4924161"/>
            <a:ext cx="20915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b="1" dirty="0" smtClean="0">
                <a:solidFill>
                  <a:srgbClr val="7030A0"/>
                </a:solidFill>
                <a:sym typeface="Symbol" panose="05050102010706020507" pitchFamily="18" charset="2"/>
              </a:rPr>
              <a:t></a:t>
            </a:r>
            <a:r>
              <a:rPr lang="en-US" altLang="en-US" sz="3200" b="1" i="1" baseline="-25000" dirty="0" err="1" smtClean="0">
                <a:solidFill>
                  <a:srgbClr val="7030A0"/>
                </a:solidFill>
                <a:sym typeface="Symbol" panose="05050102010706020507" pitchFamily="18" charset="2"/>
              </a:rPr>
              <a:t>Pnumber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882638" y="3576628"/>
            <a:ext cx="20915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b="1" dirty="0" smtClean="0">
                <a:solidFill>
                  <a:srgbClr val="7030A0"/>
                </a:solidFill>
                <a:sym typeface="Symbol" panose="05050102010706020507" pitchFamily="18" charset="2"/>
              </a:rPr>
              <a:t></a:t>
            </a:r>
            <a:r>
              <a:rPr lang="en-US" altLang="en-US" sz="3200" b="1" i="1" baseline="-25000" dirty="0" err="1" smtClean="0">
                <a:solidFill>
                  <a:srgbClr val="7030A0"/>
                </a:solidFill>
                <a:sym typeface="Symbol" panose="05050102010706020507" pitchFamily="18" charset="2"/>
              </a:rPr>
              <a:t>Essn</a:t>
            </a:r>
            <a:endParaRPr lang="en-US" sz="3200" b="1" dirty="0">
              <a:solidFill>
                <a:srgbClr val="7030A0"/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4075576" y="4028693"/>
            <a:ext cx="0" cy="41485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9380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2462"/>
            <a:ext cx="10515600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Query Optimization: Introduction</a:t>
            </a:r>
            <a:endParaRPr lang="en-US" sz="4200" dirty="0"/>
          </a:p>
        </p:txBody>
      </p:sp>
      <p:sp>
        <p:nvSpPr>
          <p:cNvPr id="4" name="Rectangle 3"/>
          <p:cNvSpPr>
            <a:spLocks noGrp="1" noChangeArrowheads="1"/>
          </p:cNvSpPr>
          <p:nvPr/>
        </p:nvSpPr>
        <p:spPr bwMode="auto">
          <a:xfrm>
            <a:off x="629194" y="1700234"/>
            <a:ext cx="11166566" cy="3851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charset="2"/>
              <a:buChar char="n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Monotype Sorts" charset="2"/>
              <a:buChar char="l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58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  <a:buFont typeface="Webdings" panose="05030102010509060703" pitchFamily="18" charset="2"/>
              <a:buChar char="4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7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hlink"/>
              </a:buClr>
              <a:buChar char="–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716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75000"/>
              <a:buChar char="»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altLang="en-US" sz="2800" b="1" dirty="0" smtClean="0">
                <a:solidFill>
                  <a:srgbClr val="0070C0"/>
                </a:solidFill>
              </a:rPr>
              <a:t>Steps in an ideal cost-based </a:t>
            </a:r>
            <a:r>
              <a:rPr lang="en-US" altLang="en-US" sz="2800" b="1" dirty="0">
                <a:solidFill>
                  <a:srgbClr val="0070C0"/>
                </a:solidFill>
              </a:rPr>
              <a:t>query </a:t>
            </a:r>
            <a:r>
              <a:rPr lang="en-US" altLang="en-US" sz="2800" b="1" dirty="0" smtClean="0">
                <a:solidFill>
                  <a:srgbClr val="0070C0"/>
                </a:solidFill>
              </a:rPr>
              <a:t>optimizer:</a:t>
            </a:r>
            <a:endParaRPr lang="en-US" altLang="en-US" sz="2800" b="1" dirty="0">
              <a:solidFill>
                <a:srgbClr val="0070C0"/>
              </a:solidFill>
            </a:endParaRPr>
          </a:p>
          <a:p>
            <a:pPr marL="400050">
              <a:spcAft>
                <a:spcPts val="600"/>
              </a:spcAft>
              <a:buFont typeface="Monotype Sorts" charset="2"/>
              <a:buAutoNum type="arabicPeriod"/>
            </a:pPr>
            <a:r>
              <a:rPr lang="en-US" altLang="en-US" sz="2800" dirty="0"/>
              <a:t>Generate logically equivalent expressions using </a:t>
            </a:r>
            <a:r>
              <a:rPr lang="en-US" altLang="en-US" sz="2800" dirty="0" smtClean="0"/>
              <a:t>   </a:t>
            </a:r>
            <a:r>
              <a:rPr lang="en-US" altLang="en-US" sz="2800" b="1" dirty="0" smtClean="0"/>
              <a:t>equivalence rules.</a:t>
            </a:r>
            <a:endParaRPr lang="en-US" altLang="en-US" sz="2800" dirty="0"/>
          </a:p>
          <a:p>
            <a:pPr marL="400050">
              <a:spcAft>
                <a:spcPts val="600"/>
              </a:spcAft>
              <a:buFont typeface="Monotype Sorts" charset="2"/>
              <a:buAutoNum type="arabicPeriod"/>
            </a:pPr>
            <a:r>
              <a:rPr lang="en-US" altLang="en-US" sz="2800" dirty="0"/>
              <a:t>Annotate resultant expressions to get alternative query </a:t>
            </a:r>
            <a:r>
              <a:rPr lang="en-US" altLang="en-US" sz="2800" dirty="0" smtClean="0"/>
              <a:t>plans.</a:t>
            </a:r>
            <a:endParaRPr lang="en-US" altLang="en-US" sz="2800" dirty="0"/>
          </a:p>
          <a:p>
            <a:pPr marL="400050">
              <a:spcAft>
                <a:spcPts val="600"/>
              </a:spcAft>
              <a:buFont typeface="Monotype Sorts" charset="2"/>
              <a:buAutoNum type="arabicPeriod"/>
            </a:pPr>
            <a:r>
              <a:rPr lang="en-US" altLang="en-US" sz="2800" dirty="0"/>
              <a:t>Choose the cheapest plan based on </a:t>
            </a:r>
            <a:r>
              <a:rPr lang="en-US" altLang="en-US" sz="2800" b="1" dirty="0"/>
              <a:t>estimated </a:t>
            </a:r>
            <a:r>
              <a:rPr lang="en-US" altLang="en-US" sz="2800" b="1" dirty="0" smtClean="0"/>
              <a:t>cost.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770161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12074" y="3051605"/>
            <a:ext cx="10515600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Generating Equivalent Expressions</a:t>
            </a: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3908654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85949" y="230027"/>
            <a:ext cx="10515600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Transforming Relational Expressions</a:t>
            </a:r>
            <a:endParaRPr lang="en-US" sz="4200" dirty="0"/>
          </a:p>
        </p:txBody>
      </p:sp>
      <p:sp>
        <p:nvSpPr>
          <p:cNvPr id="4" name="Rectangle 3"/>
          <p:cNvSpPr>
            <a:spLocks noGrp="1" noChangeArrowheads="1"/>
          </p:cNvSpPr>
          <p:nvPr/>
        </p:nvSpPr>
        <p:spPr bwMode="auto">
          <a:xfrm>
            <a:off x="785949" y="1395117"/>
            <a:ext cx="10931434" cy="490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charset="2"/>
              <a:buChar char="n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Monotype Sorts" charset="2"/>
              <a:buChar char="l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58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  <a:buFont typeface="Webdings" panose="05030102010509060703" pitchFamily="18" charset="2"/>
              <a:buChar char="4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7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hlink"/>
              </a:buClr>
              <a:buChar char="–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716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75000"/>
              <a:buChar char="»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/>
              <a:t>Two relational algebra expressions are said to be </a:t>
            </a:r>
            <a:r>
              <a:rPr lang="en-US" altLang="en-US" sz="2800" b="1" dirty="0">
                <a:solidFill>
                  <a:schemeClr val="tx2"/>
                </a:solidFill>
              </a:rPr>
              <a:t>equivalent</a:t>
            </a:r>
            <a:r>
              <a:rPr lang="en-US" altLang="en-US" sz="2800" dirty="0"/>
              <a:t> if the two expressions generate the same set of tuples on every legal database instance</a:t>
            </a:r>
          </a:p>
          <a:p>
            <a:pPr lvl="1"/>
            <a:r>
              <a:rPr lang="en-US" altLang="en-US" sz="2800" dirty="0"/>
              <a:t>Note: order of tuples is irrelevant</a:t>
            </a:r>
          </a:p>
          <a:p>
            <a:endParaRPr lang="en-US" altLang="en-US" sz="2800" dirty="0" smtClean="0"/>
          </a:p>
          <a:p>
            <a:r>
              <a:rPr lang="en-US" altLang="en-US" sz="2800" dirty="0" smtClean="0"/>
              <a:t>An </a:t>
            </a:r>
            <a:r>
              <a:rPr lang="en-US" altLang="en-US" sz="2800" b="1" dirty="0">
                <a:solidFill>
                  <a:schemeClr val="tx2"/>
                </a:solidFill>
              </a:rPr>
              <a:t>equivalence rule</a:t>
            </a:r>
            <a:r>
              <a:rPr lang="en-US" altLang="en-US" sz="2800" dirty="0"/>
              <a:t> says that expressions of two forms are equivalent</a:t>
            </a:r>
          </a:p>
          <a:p>
            <a:pPr lvl="1"/>
            <a:r>
              <a:rPr lang="en-US" altLang="en-US" sz="2800" dirty="0"/>
              <a:t>Can replace expression of first form by second, or vice versa</a:t>
            </a:r>
          </a:p>
        </p:txBody>
      </p:sp>
    </p:spTree>
    <p:extLst>
      <p:ext uri="{BB962C8B-B14F-4D97-AF65-F5344CB8AC3E}">
        <p14:creationId xmlns:p14="http://schemas.microsoft.com/office/powerpoint/2010/main" val="1415988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85949" y="230027"/>
            <a:ext cx="10515600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Equivalence Rules</a:t>
            </a:r>
            <a:endParaRPr lang="en-US" sz="4200" dirty="0"/>
          </a:p>
        </p:txBody>
      </p:sp>
      <p:sp>
        <p:nvSpPr>
          <p:cNvPr id="5" name="Rectangle 4"/>
          <p:cNvSpPr>
            <a:spLocks noGrp="1" noChangeArrowheads="1"/>
          </p:cNvSpPr>
          <p:nvPr/>
        </p:nvSpPr>
        <p:spPr bwMode="auto">
          <a:xfrm>
            <a:off x="785947" y="951150"/>
            <a:ext cx="11127377" cy="5710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charset="2"/>
              <a:buChar char="n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Monotype Sorts" charset="2"/>
              <a:buChar char="l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58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  <a:buFont typeface="Webdings" panose="05030102010509060703" pitchFamily="18" charset="2"/>
              <a:buChar char="4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7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hlink"/>
              </a:buClr>
              <a:buChar char="–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716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75000"/>
              <a:buChar char="»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0" indent="-381000">
              <a:buFont typeface="Monotype Sorts" charset="2"/>
              <a:buNone/>
            </a:pPr>
            <a:r>
              <a:rPr lang="en-US" altLang="en-US" dirty="0"/>
              <a:t>1.	</a:t>
            </a:r>
            <a:r>
              <a:rPr lang="en-US" altLang="en-US" sz="2400" dirty="0"/>
              <a:t>Conjunctive selection operations can be deconstructed into a sequence of individual selections.</a:t>
            </a:r>
            <a:br>
              <a:rPr lang="en-US" altLang="en-US" sz="2400" dirty="0"/>
            </a:br>
            <a:endParaRPr lang="en-US" altLang="en-US" sz="2400" dirty="0"/>
          </a:p>
          <a:p>
            <a:pPr marL="381000" indent="-381000">
              <a:buFont typeface="Monotype Sorts" charset="2"/>
              <a:buNone/>
            </a:pPr>
            <a:r>
              <a:rPr lang="en-US" altLang="en-US" sz="2400" dirty="0"/>
              <a:t>2.	Selection operations are commutative.</a:t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endParaRPr lang="en-US" altLang="en-US" sz="2400" dirty="0"/>
          </a:p>
          <a:p>
            <a:pPr marL="381000" indent="-381000">
              <a:buFont typeface="Monotype Sorts" charset="2"/>
              <a:buNone/>
            </a:pPr>
            <a:r>
              <a:rPr lang="en-US" altLang="en-US" sz="2400" dirty="0"/>
              <a:t>3.	Only the last in a sequence of projection operations is needed, the others can be omitted.</a:t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endParaRPr lang="en-US" altLang="en-US" sz="2400" dirty="0"/>
          </a:p>
          <a:p>
            <a:pPr marL="381000" indent="-381000">
              <a:buFont typeface="Monotype Sorts" charset="2"/>
              <a:buAutoNum type="arabicPeriod" startAt="4"/>
            </a:pPr>
            <a:r>
              <a:rPr lang="en-US" altLang="en-US" sz="2400" dirty="0"/>
              <a:t>Selections can be combined with Cartesian products and theta joins.</a:t>
            </a:r>
          </a:p>
          <a:p>
            <a:pPr marL="800100" lvl="1" indent="-342900">
              <a:buFont typeface="Monotype Sorts" charset="2"/>
              <a:buAutoNum type="alphaLcPeriod"/>
            </a:pPr>
            <a:r>
              <a:rPr lang="en-US" altLang="en-US" sz="2400" dirty="0">
                <a:sym typeface="Symbol" panose="05050102010706020507" pitchFamily="18" charset="2"/>
              </a:rPr>
              <a:t></a:t>
            </a:r>
            <a:r>
              <a:rPr lang="en-US" altLang="en-US" sz="2400" baseline="-25000" dirty="0">
                <a:sym typeface="Symbol" panose="05050102010706020507" pitchFamily="18" charset="2"/>
              </a:rPr>
              <a:t></a:t>
            </a:r>
            <a:r>
              <a:rPr lang="en-US" altLang="en-US" sz="2400" dirty="0">
                <a:sym typeface="Symbol" panose="05050102010706020507" pitchFamily="18" charset="2"/>
              </a:rPr>
              <a:t>(E</a:t>
            </a:r>
            <a:r>
              <a:rPr lang="en-US" altLang="en-US" sz="2400" baseline="-25000" dirty="0">
                <a:sym typeface="Symbol" panose="05050102010706020507" pitchFamily="18" charset="2"/>
              </a:rPr>
              <a:t>1 </a:t>
            </a:r>
            <a:r>
              <a:rPr lang="en-US" altLang="en-US" sz="2400" dirty="0">
                <a:sym typeface="Symbol" panose="05050102010706020507" pitchFamily="18" charset="2"/>
              </a:rPr>
              <a:t>X E</a:t>
            </a:r>
            <a:r>
              <a:rPr lang="en-US" altLang="en-US" sz="2400" baseline="-25000" dirty="0">
                <a:sym typeface="Symbol" panose="05050102010706020507" pitchFamily="18" charset="2"/>
              </a:rPr>
              <a:t>2</a:t>
            </a:r>
            <a:r>
              <a:rPr lang="en-US" altLang="en-US" sz="2400" dirty="0">
                <a:sym typeface="Symbol" panose="05050102010706020507" pitchFamily="18" charset="2"/>
              </a:rPr>
              <a:t>) =  E</a:t>
            </a:r>
            <a:r>
              <a:rPr lang="en-US" altLang="en-US" sz="2400" baseline="-25000" dirty="0">
                <a:sym typeface="Symbol" panose="05050102010706020507" pitchFamily="18" charset="2"/>
              </a:rPr>
              <a:t>1</a:t>
            </a:r>
            <a:r>
              <a:rPr lang="en-US" altLang="en-US" sz="2400" dirty="0">
                <a:sym typeface="Symbol" panose="05050102010706020507" pitchFamily="18" charset="2"/>
              </a:rPr>
              <a:t>     </a:t>
            </a:r>
            <a:r>
              <a:rPr lang="en-US" altLang="en-US" sz="2400" baseline="-25000" dirty="0">
                <a:sym typeface="Symbol" panose="05050102010706020507" pitchFamily="18" charset="2"/>
              </a:rPr>
              <a:t> </a:t>
            </a:r>
            <a:r>
              <a:rPr lang="en-US" altLang="en-US" sz="2400" dirty="0">
                <a:sym typeface="Symbol" panose="05050102010706020507" pitchFamily="18" charset="2"/>
              </a:rPr>
              <a:t>E</a:t>
            </a:r>
            <a:r>
              <a:rPr lang="en-US" altLang="en-US" sz="2400" baseline="-25000" dirty="0">
                <a:sym typeface="Symbol" panose="05050102010706020507" pitchFamily="18" charset="2"/>
              </a:rPr>
              <a:t>2</a:t>
            </a:r>
            <a:r>
              <a:rPr lang="en-US" altLang="en-US" sz="2400" dirty="0">
                <a:sym typeface="Symbol" panose="05050102010706020507" pitchFamily="18" charset="2"/>
              </a:rPr>
              <a:t> </a:t>
            </a:r>
          </a:p>
          <a:p>
            <a:pPr marL="800100" lvl="1" indent="-342900">
              <a:buFont typeface="Monotype Sorts" charset="2"/>
              <a:buAutoNum type="alphaLcPeriod"/>
            </a:pPr>
            <a:r>
              <a:rPr lang="en-US" altLang="en-US" sz="2400" dirty="0">
                <a:sym typeface="Symbol" panose="05050102010706020507" pitchFamily="18" charset="2"/>
              </a:rPr>
              <a:t></a:t>
            </a:r>
            <a:r>
              <a:rPr lang="en-US" altLang="en-US" sz="2400" baseline="-25000" dirty="0">
                <a:sym typeface="Symbol" panose="05050102010706020507" pitchFamily="18" charset="2"/>
              </a:rPr>
              <a:t>1</a:t>
            </a:r>
            <a:r>
              <a:rPr lang="en-US" altLang="en-US" sz="2400" dirty="0">
                <a:sym typeface="Symbol" panose="05050102010706020507" pitchFamily="18" charset="2"/>
              </a:rPr>
              <a:t>(E</a:t>
            </a:r>
            <a:r>
              <a:rPr lang="en-US" altLang="en-US" sz="2400" baseline="-25000" dirty="0">
                <a:sym typeface="Symbol" panose="05050102010706020507" pitchFamily="18" charset="2"/>
              </a:rPr>
              <a:t>1 </a:t>
            </a:r>
            <a:r>
              <a:rPr lang="en-US" altLang="en-US" sz="2400" dirty="0">
                <a:sym typeface="Symbol" panose="05050102010706020507" pitchFamily="18" charset="2"/>
              </a:rPr>
              <a:t>    </a:t>
            </a:r>
            <a:r>
              <a:rPr lang="en-US" altLang="en-US" sz="2400" baseline="-25000" dirty="0">
                <a:sym typeface="Symbol" panose="05050102010706020507" pitchFamily="18" charset="2"/>
              </a:rPr>
              <a:t>2</a:t>
            </a:r>
            <a:r>
              <a:rPr lang="en-US" altLang="en-US" sz="2400" dirty="0">
                <a:sym typeface="Symbol" panose="05050102010706020507" pitchFamily="18" charset="2"/>
              </a:rPr>
              <a:t> E</a:t>
            </a:r>
            <a:r>
              <a:rPr lang="en-US" altLang="en-US" sz="2400" baseline="-25000" dirty="0">
                <a:sym typeface="Symbol" panose="05050102010706020507" pitchFamily="18" charset="2"/>
              </a:rPr>
              <a:t>2</a:t>
            </a:r>
            <a:r>
              <a:rPr lang="en-US" altLang="en-US" sz="2400" dirty="0">
                <a:sym typeface="Symbol" panose="05050102010706020507" pitchFamily="18" charset="2"/>
              </a:rPr>
              <a:t>) =  E</a:t>
            </a:r>
            <a:r>
              <a:rPr lang="en-US" altLang="en-US" sz="2400" baseline="-25000" dirty="0">
                <a:sym typeface="Symbol" panose="05050102010706020507" pitchFamily="18" charset="2"/>
              </a:rPr>
              <a:t>1</a:t>
            </a:r>
            <a:r>
              <a:rPr lang="en-US" altLang="en-US" sz="2400" dirty="0">
                <a:sym typeface="Symbol" panose="05050102010706020507" pitchFamily="18" charset="2"/>
              </a:rPr>
              <a:t>     </a:t>
            </a:r>
            <a:r>
              <a:rPr lang="en-US" altLang="en-US" sz="2400" baseline="-25000" dirty="0">
                <a:sym typeface="Symbol" panose="05050102010706020507" pitchFamily="18" charset="2"/>
              </a:rPr>
              <a:t>1 2 </a:t>
            </a:r>
            <a:r>
              <a:rPr lang="en-US" altLang="en-US" sz="2400" dirty="0">
                <a:sym typeface="Symbol" panose="05050102010706020507" pitchFamily="18" charset="2"/>
              </a:rPr>
              <a:t>E</a:t>
            </a:r>
            <a:r>
              <a:rPr lang="en-US" altLang="en-US" sz="2400" baseline="-25000" dirty="0">
                <a:sym typeface="Symbol" panose="05050102010706020507" pitchFamily="18" charset="2"/>
              </a:rPr>
              <a:t>2</a:t>
            </a:r>
            <a:r>
              <a:rPr lang="en-US" altLang="en-US" sz="2400" dirty="0">
                <a:sym typeface="Symbol" panose="05050102010706020507" pitchFamily="18" charset="2"/>
              </a:rPr>
              <a:t> </a:t>
            </a:r>
            <a:endParaRPr lang="en-US" altLang="en-US" dirty="0">
              <a:sym typeface="Symbol" panose="05050102010706020507" pitchFamily="18" charset="2"/>
            </a:endParaRPr>
          </a:p>
        </p:txBody>
      </p:sp>
      <p:sp>
        <p:nvSpPr>
          <p:cNvPr id="6" name="AutoShape 9"/>
          <p:cNvSpPr>
            <a:spLocks noChangeArrowheads="1"/>
          </p:cNvSpPr>
          <p:nvPr/>
        </p:nvSpPr>
        <p:spPr bwMode="auto">
          <a:xfrm rot="5400000">
            <a:off x="3913596" y="5614080"/>
            <a:ext cx="188913" cy="173037"/>
          </a:xfrm>
          <a:prstGeom prst="flowChartCollat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" name="AutoShape 10"/>
          <p:cNvSpPr>
            <a:spLocks noChangeArrowheads="1"/>
          </p:cNvSpPr>
          <p:nvPr/>
        </p:nvSpPr>
        <p:spPr bwMode="auto">
          <a:xfrm rot="5400000">
            <a:off x="2606540" y="6125471"/>
            <a:ext cx="188912" cy="173038"/>
          </a:xfrm>
          <a:prstGeom prst="flowChartCollat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" name="AutoShape 11"/>
          <p:cNvSpPr>
            <a:spLocks noChangeArrowheads="1"/>
          </p:cNvSpPr>
          <p:nvPr/>
        </p:nvSpPr>
        <p:spPr bwMode="auto">
          <a:xfrm rot="5400000">
            <a:off x="4368436" y="6125471"/>
            <a:ext cx="188912" cy="173037"/>
          </a:xfrm>
          <a:prstGeom prst="flowChartCollat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4571" y="2700025"/>
            <a:ext cx="4282174" cy="626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4571" y="1720817"/>
            <a:ext cx="3558012" cy="582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7106" y="4387911"/>
            <a:ext cx="5096939" cy="561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1066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Presentation level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tx2">
              <a:lumMod val="20000"/>
              <a:lumOff val="80000"/>
            </a:schemeClr>
          </a:solidFill>
        </a:ln>
      </a:spPr>
      <a:bodyPr wrap="none" rtlCol="0">
        <a:spAutoFit/>
      </a:bodyPr>
      <a:lstStyle>
        <a:defPPr>
          <a:defRPr dirty="0" err="1" smtClean="0">
            <a:ln>
              <a:solidFill>
                <a:schemeClr val="accent1">
                  <a:lumMod val="20000"/>
                  <a:lumOff val="80000"/>
                </a:schemeClr>
              </a:solidFill>
            </a:ln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 level design" id="{00E2FDB5-77A3-416C-8232-A2B8AB0B9A01}" vid="{6E3E8A63-E899-4F92-AFE5-C80B3CCFC0B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63AA760-FEA7-44E2-BB85-0893DB8CD7D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 design slides (Level design)</Template>
  <TotalTime>0</TotalTime>
  <Words>2226</Words>
  <Application>Microsoft Office PowerPoint</Application>
  <PresentationFormat>Widescreen</PresentationFormat>
  <Paragraphs>443</Paragraphs>
  <Slides>54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64" baseType="lpstr">
      <vt:lpstr>ＭＳ Ｐゴシック</vt:lpstr>
      <vt:lpstr>Century Gothic</vt:lpstr>
      <vt:lpstr>Greek Symbols</vt:lpstr>
      <vt:lpstr>Helvetica</vt:lpstr>
      <vt:lpstr>Monotype Sorts</vt:lpstr>
      <vt:lpstr>Symbol</vt:lpstr>
      <vt:lpstr>Times New Roman</vt:lpstr>
      <vt:lpstr>Webdings</vt:lpstr>
      <vt:lpstr>Wingdings</vt:lpstr>
      <vt:lpstr>Presentation level design</vt:lpstr>
      <vt:lpstr>Database System Implementation CSE 507</vt:lpstr>
      <vt:lpstr>Basic Steps in Query Processing</vt:lpstr>
      <vt:lpstr>Query Optimization: Introduction</vt:lpstr>
      <vt:lpstr>Query Optimization: Introduction</vt:lpstr>
      <vt:lpstr>Query Optimization: Introduction</vt:lpstr>
      <vt:lpstr>Query Optimization: Introduction</vt:lpstr>
      <vt:lpstr>Generating Equivalent Expressions</vt:lpstr>
      <vt:lpstr>Transforming Relational Expressions</vt:lpstr>
      <vt:lpstr>Equivalence Rules</vt:lpstr>
      <vt:lpstr>Equivalence Rules</vt:lpstr>
      <vt:lpstr>Pictorial Depiction of Equivalence Rules</vt:lpstr>
      <vt:lpstr>Equivalence Rules</vt:lpstr>
      <vt:lpstr>Equivalence Rules</vt:lpstr>
      <vt:lpstr>Examples of Equivalence Rules: Selection</vt:lpstr>
      <vt:lpstr>Examples of Equivalence Rules: Projection</vt:lpstr>
      <vt:lpstr>Examples of Equivalence Rules: Projection</vt:lpstr>
      <vt:lpstr>Examples of Equivalence Rules: Join Ordering</vt:lpstr>
      <vt:lpstr>Examples of Equivalence Rules: Join Ordering</vt:lpstr>
      <vt:lpstr>Annotate resulting expressions to get execution plans</vt:lpstr>
      <vt:lpstr>Choosing the Best Execution Plan</vt:lpstr>
      <vt:lpstr>Choosing the Best Execution Plan</vt:lpstr>
      <vt:lpstr>Choosing the Best Execution Plan</vt:lpstr>
      <vt:lpstr>Cost based Optimization</vt:lpstr>
      <vt:lpstr>Cost based Optimization:  Example on Join ordering</vt:lpstr>
      <vt:lpstr>Cost based Optimization:  Example on Join ordering</vt:lpstr>
      <vt:lpstr>Cost based Optimization: Join ordering algorithm</vt:lpstr>
      <vt:lpstr>Cost based Optimization: Join ordering algorithm</vt:lpstr>
      <vt:lpstr>Heuristic Based Optimization</vt:lpstr>
      <vt:lpstr>Heuristic Based Optimization (Refer your Textbook)</vt:lpstr>
      <vt:lpstr>Heuristic Based Optimization Example</vt:lpstr>
      <vt:lpstr>Heuristic Based Optimization Example</vt:lpstr>
      <vt:lpstr>Heuristic Based Optimization Example</vt:lpstr>
      <vt:lpstr>Heuristic Based Optimization Example</vt:lpstr>
      <vt:lpstr>Heuristic Based Optimization Example</vt:lpstr>
      <vt:lpstr>Heuristic Based Optimization Example</vt:lpstr>
      <vt:lpstr>Heuristic Based Optimization Example</vt:lpstr>
      <vt:lpstr>Heuristic Based Optimization Example</vt:lpstr>
      <vt:lpstr>Heuristic Based Optimization Example</vt:lpstr>
      <vt:lpstr>Heuristic Based Optimization Example</vt:lpstr>
      <vt:lpstr>Heuristic Based Optimization Example</vt:lpstr>
      <vt:lpstr>Heuristic Based Optimization Example</vt:lpstr>
      <vt:lpstr>Heuristic Based Optimization Example</vt:lpstr>
      <vt:lpstr>Heuristic Based Optimization Example</vt:lpstr>
      <vt:lpstr>Heuristic Based Optimization Example</vt:lpstr>
      <vt:lpstr>Heuristic Based Optimization Example</vt:lpstr>
      <vt:lpstr>Heuristic Based Optimization Example</vt:lpstr>
      <vt:lpstr>Heuristic Based Optimization Example</vt:lpstr>
      <vt:lpstr>Heuristic Based Optimization Example</vt:lpstr>
      <vt:lpstr>Heuristic Based Optimization Example</vt:lpstr>
      <vt:lpstr>Heuristic Based Optimization Example</vt:lpstr>
      <vt:lpstr>Heuristic Based Optimization Example</vt:lpstr>
      <vt:lpstr>Heuristic Based Optimization Example</vt:lpstr>
      <vt:lpstr>Heuristic Based Optimization Example</vt:lpstr>
      <vt:lpstr>Heuristic Based Optimization Example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2015-07-29T05:08:48Z</dcterms:created>
  <dcterms:modified xsi:type="dcterms:W3CDTF">2016-02-17T06:58:19Z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TC034605409991</vt:lpwstr>
  </property>
</Properties>
</file>