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0"/>
  </p:notesMasterIdLst>
  <p:handoutMasterIdLst>
    <p:handoutMasterId r:id="rId71"/>
  </p:handoutMasterIdLst>
  <p:sldIdLst>
    <p:sldId id="257" r:id="rId3"/>
    <p:sldId id="456" r:id="rId4"/>
    <p:sldId id="457" r:id="rId5"/>
    <p:sldId id="458" r:id="rId6"/>
    <p:sldId id="459" r:id="rId7"/>
    <p:sldId id="460" r:id="rId8"/>
    <p:sldId id="461" r:id="rId9"/>
    <p:sldId id="463" r:id="rId10"/>
    <p:sldId id="464" r:id="rId11"/>
    <p:sldId id="478" r:id="rId12"/>
    <p:sldId id="479" r:id="rId13"/>
    <p:sldId id="480" r:id="rId14"/>
    <p:sldId id="511" r:id="rId15"/>
    <p:sldId id="536" r:id="rId16"/>
    <p:sldId id="483" r:id="rId17"/>
    <p:sldId id="484" r:id="rId18"/>
    <p:sldId id="512" r:id="rId19"/>
    <p:sldId id="492" r:id="rId20"/>
    <p:sldId id="487" r:id="rId21"/>
    <p:sldId id="513" r:id="rId22"/>
    <p:sldId id="49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22" r:id="rId32"/>
    <p:sldId id="523" r:id="rId33"/>
    <p:sldId id="524" r:id="rId34"/>
    <p:sldId id="525" r:id="rId35"/>
    <p:sldId id="526" r:id="rId36"/>
    <p:sldId id="527" r:id="rId37"/>
    <p:sldId id="528" r:id="rId38"/>
    <p:sldId id="529" r:id="rId39"/>
    <p:sldId id="530" r:id="rId40"/>
    <p:sldId id="531" r:id="rId41"/>
    <p:sldId id="532" r:id="rId42"/>
    <p:sldId id="537" r:id="rId43"/>
    <p:sldId id="462" r:id="rId44"/>
    <p:sldId id="465" r:id="rId45"/>
    <p:sldId id="466" r:id="rId46"/>
    <p:sldId id="467" r:id="rId47"/>
    <p:sldId id="508" r:id="rId48"/>
    <p:sldId id="509" r:id="rId49"/>
    <p:sldId id="468" r:id="rId50"/>
    <p:sldId id="469" r:id="rId51"/>
    <p:sldId id="471" r:id="rId52"/>
    <p:sldId id="470" r:id="rId53"/>
    <p:sldId id="510" r:id="rId54"/>
    <p:sldId id="538" r:id="rId55"/>
    <p:sldId id="472" r:id="rId56"/>
    <p:sldId id="473" r:id="rId57"/>
    <p:sldId id="474" r:id="rId58"/>
    <p:sldId id="475" r:id="rId59"/>
    <p:sldId id="533" r:id="rId60"/>
    <p:sldId id="539" r:id="rId61"/>
    <p:sldId id="540" r:id="rId62"/>
    <p:sldId id="535" r:id="rId63"/>
    <p:sldId id="541" r:id="rId64"/>
    <p:sldId id="542" r:id="rId65"/>
    <p:sldId id="543" r:id="rId66"/>
    <p:sldId id="544" r:id="rId67"/>
    <p:sldId id="545" r:id="rId68"/>
    <p:sldId id="546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5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3/2/2016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3/2/2016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3/2/2016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3/2/2016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3/2/2016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3/2/2016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3/2/2016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Buffer Managers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Database System Implementation CSE 507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418070" y="6181516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adapted </a:t>
            </a:r>
            <a:r>
              <a:rPr lang="en-US" sz="1600" dirty="0" smtClean="0"/>
              <a:t>from </a:t>
            </a:r>
            <a:r>
              <a:rPr lang="en-US" sz="1600" dirty="0"/>
              <a:t>Prof Chris Re Stanford.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82070" y="4306970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8" y="4401442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---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---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01896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5200" y="5219408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1 of R !! Which one would be replaced?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26469" y="3503736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113106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82070" y="4306970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8" y="4401442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T=1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---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5219408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1 of S !! Which one would be replaced?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6469" y="3503736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316163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82070" y="4306970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8" y="4401442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739793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26469" y="5879016"/>
            <a:ext cx="446164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request for Block 1 of join !!!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26469" y="3503736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6468" y="4814486"/>
            <a:ext cx="385136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Assuming each page has k records in it</a:t>
            </a:r>
          </a:p>
        </p:txBody>
      </p:sp>
    </p:spTree>
    <p:extLst>
      <p:ext uri="{BB962C8B-B14F-4D97-AF65-F5344CB8AC3E}">
        <p14:creationId xmlns:p14="http://schemas.microsoft.com/office/powerpoint/2010/main" val="7304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82070" y="4306970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67710" y="4458873"/>
            <a:ext cx="1658757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T=k^2 - 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1326214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739793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0705" y="3037714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38741" y="4458873"/>
            <a:ext cx="385136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At this stage block 1 of R joined with bock 1 of 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38741" y="5506438"/>
            <a:ext cx="385136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solidFill>
                  <a:srgbClr val="FF0000"/>
                </a:solidFill>
              </a:rPr>
              <a:t>Note that the last used timestamps depend on how the use is counted. </a:t>
            </a:r>
          </a:p>
        </p:txBody>
      </p:sp>
    </p:spTree>
    <p:extLst>
      <p:ext uri="{BB962C8B-B14F-4D97-AF65-F5344CB8AC3E}">
        <p14:creationId xmlns:p14="http://schemas.microsoft.com/office/powerpoint/2010/main" val="111847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82070" y="4306970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67710" y="4458873"/>
            <a:ext cx="1658757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T=k^2 - 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1326214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739793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0705" y="3037714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38741" y="4458873"/>
            <a:ext cx="385136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At this stage block 1 of R joined with bock 1 of 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38741" y="5506438"/>
            <a:ext cx="438584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solidFill>
                  <a:srgbClr val="7030A0"/>
                </a:solidFill>
              </a:rPr>
              <a:t>So instead of exact number the key thing to follow is: last used of R &lt; that of S</a:t>
            </a:r>
          </a:p>
        </p:txBody>
      </p:sp>
    </p:spTree>
    <p:extLst>
      <p:ext uri="{BB962C8B-B14F-4D97-AF65-F5344CB8AC3E}">
        <p14:creationId xmlns:p14="http://schemas.microsoft.com/office/powerpoint/2010/main" val="164014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82070" y="4306970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451365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T=k^2 -k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938454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15200" y="5219408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2 of S !! Which one would be replaced?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26469" y="3503736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186210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89651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+1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160498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15386" y="4181354"/>
            <a:ext cx="4635363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Which one would MRU have replaced??</a:t>
            </a: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Would it have prevented any unnecessary page fault</a:t>
            </a:r>
          </a:p>
        </p:txBody>
      </p:sp>
    </p:spTree>
    <p:extLst>
      <p:ext uri="{BB962C8B-B14F-4D97-AF65-F5344CB8AC3E}">
        <p14:creationId xmlns:p14="http://schemas.microsoft.com/office/powerpoint/2010/main" val="153085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682070" y="5207122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8" y="4401442"/>
            <a:ext cx="147369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+1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160498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6469" y="3503736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92159" y="5119155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1 of R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10987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73887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+1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573886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+2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11232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160498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10705" y="3421832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159723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930899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T=k^2+1 +k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573886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T=k^2+2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7" y="6090744"/>
            <a:ext cx="2046851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 + 1+k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160498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10705" y="2801728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402726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Buffer Managers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82483" y="1964142"/>
            <a:ext cx="711391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Buffer manager: A module in a database intelligently shuffles data from main memory to disk. </a:t>
            </a:r>
          </a:p>
          <a:p>
            <a:pPr algn="just"/>
            <a:r>
              <a:rPr lang="en-US" sz="3200" dirty="0" smtClean="0"/>
              <a:t>It is transparent to higher levels of DBMS operation</a:t>
            </a:r>
          </a:p>
        </p:txBody>
      </p:sp>
    </p:spTree>
    <p:extLst>
      <p:ext uri="{BB962C8B-B14F-4D97-AF65-F5344CB8AC3E}">
        <p14:creationId xmlns:p14="http://schemas.microsoft.com/office/powerpoint/2010/main" val="362715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221111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T=k^2+1+k^2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2679274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T=k^2+2 + k^2 -k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2048884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160498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10705" y="2801728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19237" y="4783908"/>
            <a:ext cx="327623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block 1 of R joined with block 2 of S</a:t>
            </a:r>
          </a:p>
        </p:txBody>
      </p:sp>
    </p:spTree>
    <p:extLst>
      <p:ext uri="{BB962C8B-B14F-4D97-AF65-F5344CB8AC3E}">
        <p14:creationId xmlns:p14="http://schemas.microsoft.com/office/powerpoint/2010/main" val="3157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8965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T=2k^2+1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2326576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+ 2 - k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7" y="6090744"/>
            <a:ext cx="190140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046412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21773" y="5150116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3 of S !! Which one would be replaced?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237402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8965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T=2k^2+1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07344" y="5261139"/>
            <a:ext cx="1907735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2k^2 + 2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7" y="6090744"/>
            <a:ext cx="190140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03690" y="4189347"/>
            <a:ext cx="4635363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Which one would MRU have replaced??</a:t>
            </a: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Would it have prevented any unnecessary page fault</a:t>
            </a:r>
          </a:p>
        </p:txBody>
      </p:sp>
    </p:spTree>
    <p:extLst>
      <p:ext uri="{BB962C8B-B14F-4D97-AF65-F5344CB8AC3E}">
        <p14:creationId xmlns:p14="http://schemas.microsoft.com/office/powerpoint/2010/main" val="91064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8965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T=2k^2+1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901401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2k^2 + 2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7" y="6090744"/>
            <a:ext cx="190140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1623447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62945" y="5175606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1 of R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242872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8965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T=2k^2+3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216687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2k^2 + 2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7" y="6090744"/>
            <a:ext cx="190140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1623447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62945" y="5175606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1 of R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152826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589652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T=2k^2+3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2488285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2k^2 + 2 + k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2488285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+ 2 + 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046412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19195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6" y="4401442"/>
            <a:ext cx="2740535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T=2k^2+3 +k^2 -k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2740535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2k^2 + 2 + k^2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2740536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T=2k^2 + 2 + 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701896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23474" y="4890415"/>
            <a:ext cx="2663851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By now block 1 of R joined with block 3 of S</a:t>
            </a:r>
          </a:p>
        </p:txBody>
      </p:sp>
    </p:spTree>
    <p:extLst>
      <p:ext uri="{BB962C8B-B14F-4D97-AF65-F5344CB8AC3E}">
        <p14:creationId xmlns:p14="http://schemas.microsoft.com/office/powerpoint/2010/main" val="321236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2109914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T=3k^2+3 - 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968024" cy="45054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3k^2 + 2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968026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 + 2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Block1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44399" y="4857569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2 of R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6961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857666" cy="5015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T=3k^2+ 3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968024" cy="45054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3k^2 + 2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968026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 + 2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942703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4399" y="4857569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1 of S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412990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857666" cy="5015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T=3k^2+ 3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1857666" cy="45054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3k^2 + 4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857667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 + 2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046412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34553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Buffer Managers Summary</a:t>
            </a:r>
            <a:endParaRPr lang="en-US" sz="40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823049" y="5206406"/>
            <a:ext cx="7696200" cy="990600"/>
          </a:xfrm>
          <a:prstGeom prst="rect">
            <a:avLst/>
          </a:prstGeom>
          <a:noFill/>
          <a:ln/>
        </p:spPr>
        <p:txBody>
          <a:bodyPr vert="horz" lIns="92075" tIns="46038" rIns="92075" bIns="4603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/>
              <a:t>Data must be in RAM for DBMS to operate on it!</a:t>
            </a:r>
          </a:p>
          <a:p>
            <a:r>
              <a:rPr lang="en-US" sz="1800" smtClean="0"/>
              <a:t>Table of &lt;frame#, pageid&gt; pairs is</a:t>
            </a:r>
            <a:r>
              <a:rPr lang="en-US" sz="2000" smtClean="0"/>
              <a:t> maintained</a:t>
            </a:r>
            <a:endParaRPr lang="en-US" sz="20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494687" y="2149698"/>
            <a:ext cx="4230687" cy="1720850"/>
            <a:chOff x="1598" y="1518"/>
            <a:chExt cx="2665" cy="108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4977412" y="4419006"/>
            <a:ext cx="1317625" cy="688975"/>
            <a:chOff x="2472" y="2966"/>
            <a:chExt cx="830" cy="434"/>
          </a:xfrm>
        </p:grpSpPr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Book Antiqua" pitchFamily="1" charset="0"/>
                </a:rPr>
                <a:t>DB</a:t>
              </a:r>
            </a:p>
          </p:txBody>
        </p:sp>
      </p:grp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2550124" y="4191994"/>
            <a:ext cx="2981325" cy="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2151662" y="3815756"/>
            <a:ext cx="195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B760F9"/>
                </a:solidFill>
                <a:latin typeface="Book Antiqua" pitchFamily="1" charset="0"/>
              </a:rPr>
              <a:t>MAIN MEMORY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153249" y="4314231"/>
            <a:ext cx="72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B760F9"/>
                </a:solidFill>
                <a:latin typeface="Book Antiqua" pitchFamily="1" charset="0"/>
              </a:rPr>
              <a:t>DISK</a:t>
            </a: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2515199" y="2294931"/>
            <a:ext cx="1041400" cy="301625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3" y="155"/>
              </a:cxn>
              <a:cxn ang="0">
                <a:pos x="16" y="135"/>
              </a:cxn>
              <a:cxn ang="0">
                <a:pos x="23" y="114"/>
              </a:cxn>
              <a:cxn ang="0">
                <a:pos x="50" y="81"/>
              </a:cxn>
              <a:cxn ang="0">
                <a:pos x="71" y="54"/>
              </a:cxn>
              <a:cxn ang="0">
                <a:pos x="98" y="33"/>
              </a:cxn>
              <a:cxn ang="0">
                <a:pos x="126" y="6"/>
              </a:cxn>
              <a:cxn ang="0">
                <a:pos x="146" y="0"/>
              </a:cxn>
              <a:cxn ang="0">
                <a:pos x="166" y="0"/>
              </a:cxn>
              <a:cxn ang="0">
                <a:pos x="186" y="6"/>
              </a:cxn>
              <a:cxn ang="0">
                <a:pos x="207" y="20"/>
              </a:cxn>
              <a:cxn ang="0">
                <a:pos x="227" y="33"/>
              </a:cxn>
              <a:cxn ang="0">
                <a:pos x="248" y="54"/>
              </a:cxn>
              <a:cxn ang="0">
                <a:pos x="268" y="68"/>
              </a:cxn>
              <a:cxn ang="0">
                <a:pos x="289" y="87"/>
              </a:cxn>
              <a:cxn ang="0">
                <a:pos x="317" y="101"/>
              </a:cxn>
              <a:cxn ang="0">
                <a:pos x="344" y="114"/>
              </a:cxn>
              <a:cxn ang="0">
                <a:pos x="364" y="114"/>
              </a:cxn>
              <a:cxn ang="0">
                <a:pos x="391" y="114"/>
              </a:cxn>
              <a:cxn ang="0">
                <a:pos x="412" y="114"/>
              </a:cxn>
              <a:cxn ang="0">
                <a:pos x="439" y="114"/>
              </a:cxn>
              <a:cxn ang="0">
                <a:pos x="467" y="114"/>
              </a:cxn>
              <a:cxn ang="0">
                <a:pos x="494" y="108"/>
              </a:cxn>
              <a:cxn ang="0">
                <a:pos x="514" y="101"/>
              </a:cxn>
              <a:cxn ang="0">
                <a:pos x="549" y="95"/>
              </a:cxn>
              <a:cxn ang="0">
                <a:pos x="576" y="81"/>
              </a:cxn>
              <a:cxn ang="0">
                <a:pos x="596" y="68"/>
              </a:cxn>
              <a:cxn ang="0">
                <a:pos x="617" y="54"/>
              </a:cxn>
              <a:cxn ang="0">
                <a:pos x="637" y="41"/>
              </a:cxn>
              <a:cxn ang="0">
                <a:pos x="655" y="16"/>
              </a:cxn>
            </a:cxnLst>
            <a:rect l="0" t="0" r="r" b="b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2246912" y="2572744"/>
            <a:ext cx="1160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Book Antiqua" pitchFamily="1" charset="0"/>
              </a:rPr>
              <a:t>disk page</a:t>
            </a: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2758087" y="2991844"/>
            <a:ext cx="1039812" cy="30003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3" y="154"/>
              </a:cxn>
              <a:cxn ang="0">
                <a:pos x="16" y="134"/>
              </a:cxn>
              <a:cxn ang="0">
                <a:pos x="23" y="114"/>
              </a:cxn>
              <a:cxn ang="0">
                <a:pos x="50" y="81"/>
              </a:cxn>
              <a:cxn ang="0">
                <a:pos x="71" y="54"/>
              </a:cxn>
              <a:cxn ang="0">
                <a:pos x="98" y="33"/>
              </a:cxn>
              <a:cxn ang="0">
                <a:pos x="125" y="6"/>
              </a:cxn>
              <a:cxn ang="0">
                <a:pos x="145" y="0"/>
              </a:cxn>
              <a:cxn ang="0">
                <a:pos x="166" y="0"/>
              </a:cxn>
              <a:cxn ang="0">
                <a:pos x="186" y="6"/>
              </a:cxn>
              <a:cxn ang="0">
                <a:pos x="207" y="20"/>
              </a:cxn>
              <a:cxn ang="0">
                <a:pos x="227" y="33"/>
              </a:cxn>
              <a:cxn ang="0">
                <a:pos x="248" y="54"/>
              </a:cxn>
              <a:cxn ang="0">
                <a:pos x="268" y="67"/>
              </a:cxn>
              <a:cxn ang="0">
                <a:pos x="289" y="87"/>
              </a:cxn>
              <a:cxn ang="0">
                <a:pos x="316" y="100"/>
              </a:cxn>
              <a:cxn ang="0">
                <a:pos x="343" y="114"/>
              </a:cxn>
              <a:cxn ang="0">
                <a:pos x="363" y="114"/>
              </a:cxn>
              <a:cxn ang="0">
                <a:pos x="391" y="114"/>
              </a:cxn>
              <a:cxn ang="0">
                <a:pos x="411" y="114"/>
              </a:cxn>
              <a:cxn ang="0">
                <a:pos x="439" y="114"/>
              </a:cxn>
              <a:cxn ang="0">
                <a:pos x="466" y="114"/>
              </a:cxn>
              <a:cxn ang="0">
                <a:pos x="493" y="107"/>
              </a:cxn>
              <a:cxn ang="0">
                <a:pos x="513" y="100"/>
              </a:cxn>
              <a:cxn ang="0">
                <a:pos x="548" y="94"/>
              </a:cxn>
              <a:cxn ang="0">
                <a:pos x="575" y="81"/>
              </a:cxn>
              <a:cxn ang="0">
                <a:pos x="595" y="67"/>
              </a:cxn>
              <a:cxn ang="0">
                <a:pos x="616" y="54"/>
              </a:cxn>
              <a:cxn ang="0">
                <a:pos x="636" y="40"/>
              </a:cxn>
              <a:cxn ang="0">
                <a:pos x="654" y="16"/>
              </a:cxn>
            </a:cxnLst>
            <a:rect l="0" t="0" r="r" b="b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318349" y="326648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Book Antiqua" pitchFamily="1" charset="0"/>
              </a:rPr>
              <a:t>free frame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71149" y="1502769"/>
            <a:ext cx="0" cy="5492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3391499" y="1063031"/>
            <a:ext cx="487954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Book Antiqua" pitchFamily="1" charset="0"/>
              </a:rPr>
              <a:t>Page Requests from Higher Levels</a:t>
            </a:r>
            <a:endParaRPr lang="en-US" sz="2400" dirty="0">
              <a:solidFill>
                <a:schemeClr val="folHlink"/>
              </a:solidFill>
              <a:latin typeface="Book Antiqua" pitchFamily="1" charset="0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494687" y="1823444"/>
            <a:ext cx="174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Book Antiqua" pitchFamily="1" charset="0"/>
              </a:rPr>
              <a:t>BUFFER POOL</a:t>
            </a:r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5823549" y="4130081"/>
            <a:ext cx="1022350" cy="153988"/>
          </a:xfrm>
          <a:custGeom>
            <a:avLst/>
            <a:gdLst/>
            <a:ahLst/>
            <a:cxnLst>
              <a:cxn ang="0">
                <a:pos x="643" y="96"/>
              </a:cxn>
              <a:cxn ang="0">
                <a:pos x="640" y="79"/>
              </a:cxn>
              <a:cxn ang="0">
                <a:pos x="627" y="69"/>
              </a:cxn>
              <a:cxn ang="0">
                <a:pos x="621" y="58"/>
              </a:cxn>
              <a:cxn ang="0">
                <a:pos x="594" y="41"/>
              </a:cxn>
              <a:cxn ang="0">
                <a:pos x="573" y="27"/>
              </a:cxn>
              <a:cxn ang="0">
                <a:pos x="547" y="17"/>
              </a:cxn>
              <a:cxn ang="0">
                <a:pos x="520" y="3"/>
              </a:cxn>
              <a:cxn ang="0">
                <a:pos x="500" y="0"/>
              </a:cxn>
              <a:cxn ang="0">
                <a:pos x="480" y="0"/>
              </a:cxn>
              <a:cxn ang="0">
                <a:pos x="460" y="3"/>
              </a:cxn>
              <a:cxn ang="0">
                <a:pos x="439" y="10"/>
              </a:cxn>
              <a:cxn ang="0">
                <a:pos x="420" y="17"/>
              </a:cxn>
              <a:cxn ang="0">
                <a:pos x="399" y="27"/>
              </a:cxn>
              <a:cxn ang="0">
                <a:pos x="380" y="34"/>
              </a:cxn>
              <a:cxn ang="0">
                <a:pos x="359" y="44"/>
              </a:cxn>
              <a:cxn ang="0">
                <a:pos x="332" y="51"/>
              </a:cxn>
              <a:cxn ang="0">
                <a:pos x="305" y="58"/>
              </a:cxn>
              <a:cxn ang="0">
                <a:pos x="286" y="58"/>
              </a:cxn>
              <a:cxn ang="0">
                <a:pos x="259" y="58"/>
              </a:cxn>
              <a:cxn ang="0">
                <a:pos x="238" y="58"/>
              </a:cxn>
              <a:cxn ang="0">
                <a:pos x="212" y="58"/>
              </a:cxn>
              <a:cxn ang="0">
                <a:pos x="185" y="58"/>
              </a:cxn>
              <a:cxn ang="0">
                <a:pos x="158" y="55"/>
              </a:cxn>
              <a:cxn ang="0">
                <a:pos x="138" y="51"/>
              </a:cxn>
              <a:cxn ang="0">
                <a:pos x="104" y="48"/>
              </a:cxn>
              <a:cxn ang="0">
                <a:pos x="78" y="41"/>
              </a:cxn>
              <a:cxn ang="0">
                <a:pos x="58" y="34"/>
              </a:cxn>
              <a:cxn ang="0">
                <a:pos x="38" y="27"/>
              </a:cxn>
              <a:cxn ang="0">
                <a:pos x="18" y="21"/>
              </a:cxn>
              <a:cxn ang="0">
                <a:pos x="0" y="8"/>
              </a:cxn>
            </a:cxnLst>
            <a:rect l="0" t="0" r="r" b="b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6547449" y="4368206"/>
            <a:ext cx="344806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Book Antiqua" pitchFamily="1" charset="0"/>
              </a:rPr>
              <a:t>choice of frame dictated</a:t>
            </a:r>
          </a:p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Book Antiqua" pitchFamily="1" charset="0"/>
              </a:rPr>
              <a:t>by </a:t>
            </a:r>
            <a:r>
              <a:rPr lang="en-US" sz="2400" b="1" dirty="0">
                <a:solidFill>
                  <a:srgbClr val="FF0000"/>
                </a:solidFill>
                <a:latin typeface="Book Antiqua" pitchFamily="1" charset="0"/>
              </a:rPr>
              <a:t>replacement policy</a:t>
            </a:r>
            <a:endParaRPr lang="en-US" sz="2400" b="1" dirty="0">
              <a:solidFill>
                <a:schemeClr val="folHlink"/>
              </a:solidFill>
              <a:latin typeface="Book Antiqua" pitchFamily="1" charset="0"/>
            </a:endParaRP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5671149" y="3864969"/>
            <a:ext cx="0" cy="5492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8"/>
          <p:cNvSpPr>
            <a:spLocks noChangeArrowheads="1"/>
          </p:cNvSpPr>
          <p:nvPr/>
        </p:nvSpPr>
        <p:spPr bwMode="auto">
          <a:xfrm>
            <a:off x="8376249" y="1244006"/>
            <a:ext cx="1558925" cy="1136650"/>
          </a:xfrm>
          <a:prstGeom prst="wedgeEllipseCallout">
            <a:avLst>
              <a:gd name="adj1" fmla="val -137477"/>
              <a:gd name="adj2" fmla="val -475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READ</a:t>
            </a:r>
          </a:p>
          <a:p>
            <a:pPr algn="ctr"/>
            <a:r>
              <a:rPr lang="en-US"/>
              <a:t>WRITE</a:t>
            </a: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>
            <a:off x="8211149" y="3225206"/>
            <a:ext cx="1893888" cy="1136650"/>
          </a:xfrm>
          <a:prstGeom prst="wedgeEllipseCallout">
            <a:avLst>
              <a:gd name="adj1" fmla="val -114051"/>
              <a:gd name="adj2" fmla="val 3072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INPUT</a:t>
            </a:r>
          </a:p>
          <a:p>
            <a:pPr algn="ctr"/>
            <a:r>
              <a:rPr lang="en-US"/>
              <a:t>OUTUPT</a:t>
            </a:r>
          </a:p>
        </p:txBody>
      </p:sp>
    </p:spTree>
    <p:extLst>
      <p:ext uri="{BB962C8B-B14F-4D97-AF65-F5344CB8AC3E}">
        <p14:creationId xmlns:p14="http://schemas.microsoft.com/office/powerpoint/2010/main" val="130803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1857666" cy="5015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T=3k^2+ 3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2377927" cy="45054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3k^2 + 4 +k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2377928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 + 4 +k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143516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3071160" cy="5015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T=3k^2+ 3 + k^2 - 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2740535" cy="45054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3k^2 + 4 +k^2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2740536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T=3k^2 + 4 +k^2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2191004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62883" y="4956259"/>
            <a:ext cx="224081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Block 2 of R joined with block 1 of S</a:t>
            </a:r>
          </a:p>
        </p:txBody>
      </p:sp>
    </p:spTree>
    <p:extLst>
      <p:ext uri="{BB962C8B-B14F-4D97-AF65-F5344CB8AC3E}">
        <p14:creationId xmlns:p14="http://schemas.microsoft.com/office/powerpoint/2010/main" val="41279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2"/>
            <a:ext cx="2236038" cy="5015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T=4k^2+ 3 - 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1936493" cy="4695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4k^2 + 4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936494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 + 4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1623447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</a:t>
            </a:r>
            <a:r>
              <a:rPr lang="en-US" sz="2400" b="1" dirty="0">
                <a:solidFill>
                  <a:srgbClr val="FF0000"/>
                </a:solidFill>
              </a:rPr>
              <a:t>from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2855" y="4956259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2 of S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271605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1"/>
            <a:ext cx="1655342" cy="55481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T=4k^2+ 5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1936493" cy="4695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4k^2 + 4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936494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 + 4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1623447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89223" y="2872386"/>
            <a:ext cx="4635363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Which one would MRU have replaced??</a:t>
            </a: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Would it have prevented any unnecessary page fault</a:t>
            </a:r>
          </a:p>
        </p:txBody>
      </p:sp>
    </p:spTree>
    <p:extLst>
      <p:ext uri="{BB962C8B-B14F-4D97-AF65-F5344CB8AC3E}">
        <p14:creationId xmlns:p14="http://schemas.microsoft.com/office/powerpoint/2010/main" val="31998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1"/>
            <a:ext cx="1655342" cy="55481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T=4k^2+ 5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1936493" cy="4695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4k^2 + 4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936494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 + 4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279634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Block1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2855" y="4956259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2 of R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205858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1"/>
            <a:ext cx="1655342" cy="55481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T=4k^2+ 5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1936493" cy="4695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4k^2 + 6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936494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 + 4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563414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413986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6" y="4401441"/>
            <a:ext cx="2220273" cy="55481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T=4k^2+ 5 +k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1936493" cy="4695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4k^2 + 6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2377930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 + 5 + k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610711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28263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6" y="4401441"/>
            <a:ext cx="2582881" cy="55481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T=4k^2+ 5 +k^2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7" y="5262107"/>
            <a:ext cx="3182420" cy="4695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4k^2 + 6 + k^2 -k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5" y="6090744"/>
            <a:ext cx="2772067" cy="467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T=4k^2 + 5 + k^2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394567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8193" y="4956259"/>
            <a:ext cx="224081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Block 2 of R joined with block 2 of S</a:t>
            </a:r>
          </a:p>
        </p:txBody>
      </p:sp>
    </p:spTree>
    <p:extLst>
      <p:ext uri="{BB962C8B-B14F-4D97-AF65-F5344CB8AC3E}">
        <p14:creationId xmlns:p14="http://schemas.microsoft.com/office/powerpoint/2010/main" val="418498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1"/>
            <a:ext cx="2214672" cy="55481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T=5k^2+ 5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166919" y="5291441"/>
            <a:ext cx="2386213" cy="5690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5k^2 + 6 - k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2214672" cy="62536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T=5k^2 + 5 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1623447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Block2 from 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44399" y="4296548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3 of S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404661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1"/>
            <a:ext cx="1700011" cy="55481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T=5k^2+ 5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166919" y="5291441"/>
            <a:ext cx="1943329" cy="5690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5k^2 + 6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873432" cy="62536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T=5k^2 + 5 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38200" y="1623447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06962" y="3461809"/>
            <a:ext cx="4635363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Which one would MRU have replaced??</a:t>
            </a: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Would it have prevented any unnecessary page fault</a:t>
            </a:r>
          </a:p>
        </p:txBody>
      </p:sp>
    </p:spTree>
    <p:extLst>
      <p:ext uri="{BB962C8B-B14F-4D97-AF65-F5344CB8AC3E}">
        <p14:creationId xmlns:p14="http://schemas.microsoft.com/office/powerpoint/2010/main" val="163858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a bucket/page is requested</a:t>
            </a:r>
            <a:endParaRPr lang="en-US" sz="4000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1086929" y="1367037"/>
            <a:ext cx="916125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the requested page/bucket in the buffer pool</a:t>
            </a:r>
          </a:p>
          <a:p>
            <a:pPr lvl="1"/>
            <a:r>
              <a:rPr lang="en-US" dirty="0" smtClean="0"/>
              <a:t>No need to go back to the disk!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not? Choose a frame to replace.</a:t>
            </a:r>
          </a:p>
          <a:p>
            <a:pPr lvl="1"/>
            <a:r>
              <a:rPr lang="en-US" dirty="0" smtClean="0"/>
              <a:t>If there is a free frame, use it!	</a:t>
            </a:r>
          </a:p>
          <a:p>
            <a:pPr lvl="2"/>
            <a:r>
              <a:rPr lang="en-US" b="1" dirty="0" smtClean="0"/>
              <a:t>Terminology</a:t>
            </a:r>
            <a:r>
              <a:rPr lang="en-US" dirty="0" smtClean="0"/>
              <a:t>: We pin a page (means it’s in use)</a:t>
            </a:r>
          </a:p>
          <a:p>
            <a:pPr lvl="1"/>
            <a:r>
              <a:rPr lang="en-US" dirty="0" smtClean="0"/>
              <a:t>If not? We need to choose a page to remove!</a:t>
            </a:r>
          </a:p>
          <a:p>
            <a:pPr lvl="1"/>
            <a:r>
              <a:rPr lang="en-US" b="1" dirty="0" smtClean="0"/>
              <a:t>What would be good strategy? --- Replacement policy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6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6803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Output block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6817" y="4401441"/>
            <a:ext cx="1655342" cy="55481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T=5k^2+ 5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166919" y="5291441"/>
            <a:ext cx="1880267" cy="5690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 5k^2 + 6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6" y="6090744"/>
            <a:ext cx="1810370" cy="62536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T=5k^2 + 5 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046412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3438" y="4311429"/>
            <a:ext cx="1236665" cy="673415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Block2 </a:t>
            </a:r>
            <a:r>
              <a:rPr lang="en-US" sz="2400" b="1" dirty="0">
                <a:solidFill>
                  <a:srgbClr val="7030A0"/>
                </a:solidFill>
              </a:rPr>
              <a:t>from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2069" y="5119155"/>
            <a:ext cx="1236665" cy="730039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Block3 from 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</a:t>
            </a:r>
            <a:r>
              <a:rPr lang="en-US" sz="2400" b="1" smtClean="0"/>
              <a:t>= 12</a:t>
            </a:r>
            <a:endParaRPr lang="en-US" sz="24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892159" y="3017970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62945" y="4847060"/>
            <a:ext cx="4461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for Block 2 of R !! Which one would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112000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19237" y="902370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046412" y="2232731"/>
            <a:ext cx="696310" cy="479252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345747"/>
            <a:ext cx="240466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dirty="0" smtClean="0"/>
              <a:t>Page Fault Counter = 12</a:t>
            </a:r>
          </a:p>
        </p:txBody>
      </p:sp>
      <p:sp>
        <p:nvSpPr>
          <p:cNvPr id="2" name="Right Arrow 1"/>
          <p:cNvSpPr/>
          <p:nvPr/>
        </p:nvSpPr>
        <p:spPr>
          <a:xfrm flipH="1">
            <a:off x="3369271" y="4617236"/>
            <a:ext cx="1059037" cy="49638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54717" y="3647163"/>
            <a:ext cx="737167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Compare with:</a:t>
            </a:r>
          </a:p>
          <a:p>
            <a:pPr marL="514350" indent="-514350" algn="just">
              <a:buAutoNum type="alphaLcParenBoth"/>
            </a:pPr>
            <a:r>
              <a:rPr lang="en-US" sz="2400" dirty="0" smtClean="0"/>
              <a:t>Cost from estimated models of nested loop.</a:t>
            </a:r>
          </a:p>
          <a:p>
            <a:pPr marL="514350" indent="-514350" algn="just">
              <a:buAutoNum type="alphaLcParenBoth"/>
            </a:pPr>
            <a:r>
              <a:rPr lang="en-US" sz="2400" dirty="0" smtClean="0"/>
              <a:t>Any surprises?</a:t>
            </a:r>
          </a:p>
          <a:p>
            <a:pPr marL="514350" indent="-514350" algn="just">
              <a:buAutoNum type="alphaLcParenBoth"/>
            </a:pPr>
            <a:r>
              <a:rPr lang="en-US" sz="2400" dirty="0" smtClean="0"/>
              <a:t>MRU algorithm,</a:t>
            </a:r>
          </a:p>
          <a:p>
            <a:pPr algn="just"/>
            <a:r>
              <a:rPr lang="en-US" sz="2400" dirty="0" smtClean="0"/>
              <a:t>For MRU--Care needs to be taken to prevent infinite page faults. May need to avoid replacing the page just brought it. </a:t>
            </a:r>
          </a:p>
        </p:txBody>
      </p:sp>
    </p:spTree>
    <p:extLst>
      <p:ext uri="{BB962C8B-B14F-4D97-AF65-F5344CB8AC3E}">
        <p14:creationId xmlns:p14="http://schemas.microsoft.com/office/powerpoint/2010/main" val="36245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011" y="2749145"/>
            <a:ext cx="711391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Database Buffer managers can be much smarter these!</a:t>
            </a:r>
          </a:p>
        </p:txBody>
      </p:sp>
    </p:spTree>
    <p:extLst>
      <p:ext uri="{BB962C8B-B14F-4D97-AF65-F5344CB8AC3E}">
        <p14:creationId xmlns:p14="http://schemas.microsoft.com/office/powerpoint/2010/main" val="27603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Domain Separation Technique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6490" y="1226026"/>
            <a:ext cx="10664950" cy="232707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Separate pages into statically assigned domains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If page of type X is needed, then allocate in pool X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LRU in each Domain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If none are available in current domain (all pages have IO going on them), then borrow from another domain.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96113" y="4132478"/>
            <a:ext cx="9799774" cy="2216070"/>
            <a:chOff x="206375" y="4341485"/>
            <a:chExt cx="8937625" cy="2047864"/>
          </a:xfrm>
        </p:grpSpPr>
        <p:sp>
          <p:nvSpPr>
            <p:cNvPr id="7" name="Rectangle 6"/>
            <p:cNvSpPr/>
            <p:nvPr/>
          </p:nvSpPr>
          <p:spPr>
            <a:xfrm>
              <a:off x="5008562" y="4374143"/>
              <a:ext cx="1714500" cy="5958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40537" y="5250542"/>
              <a:ext cx="1514475" cy="5263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3837" y="5862977"/>
              <a:ext cx="1514475" cy="5263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1337" y="5862977"/>
              <a:ext cx="1514475" cy="5263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83300" y="5862977"/>
              <a:ext cx="1514475" cy="5263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29525" y="5862977"/>
              <a:ext cx="1514475" cy="5263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78224" y="5235006"/>
              <a:ext cx="1514475" cy="5263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6375" y="4341485"/>
              <a:ext cx="25574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1: Root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375" y="5171506"/>
              <a:ext cx="2954581" cy="483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2: Internal Nodes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6375" y="5862977"/>
              <a:ext cx="2762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3: Leaves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626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Pros and Cons of Domain Separation</a:t>
            </a:r>
            <a:endParaRPr lang="en-US" sz="4000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954676" y="1012370"/>
            <a:ext cx="10282647" cy="5597436"/>
          </a:xfrm>
        </p:spPr>
        <p:txBody>
          <a:bodyPr>
            <a:normAutofit/>
          </a:bodyPr>
          <a:lstStyle/>
          <a:p>
            <a:r>
              <a:rPr lang="en-US" dirty="0" smtClean="0"/>
              <a:t>Pro: Big observation. Not all pages are the same!</a:t>
            </a:r>
          </a:p>
          <a:p>
            <a:endParaRPr lang="en-US" dirty="0" smtClean="0"/>
          </a:p>
          <a:p>
            <a:r>
              <a:rPr lang="en-US" dirty="0" smtClean="0"/>
              <a:t>Con 1: Concept of domain is static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eplacement should depend on how page is used</a:t>
            </a:r>
          </a:p>
          <a:p>
            <a:pPr lvl="1"/>
            <a:r>
              <a:rPr lang="en-US" dirty="0" smtClean="0"/>
              <a:t>Importance of a page depends on which </a:t>
            </a:r>
            <a:r>
              <a:rPr lang="en-US" dirty="0" err="1" smtClean="0"/>
              <a:t>algo</a:t>
            </a:r>
            <a:r>
              <a:rPr lang="en-US" dirty="0" smtClean="0"/>
              <a:t> is using it.</a:t>
            </a:r>
          </a:p>
          <a:p>
            <a:pPr lvl="1"/>
            <a:r>
              <a:rPr lang="en-US" dirty="0" smtClean="0"/>
              <a:t>E.g., a page of a relation in a sequential scan v. a nested join</a:t>
            </a:r>
          </a:p>
          <a:p>
            <a:endParaRPr lang="en-US" dirty="0" smtClean="0"/>
          </a:p>
          <a:p>
            <a:r>
              <a:rPr lang="en-US" dirty="0" smtClean="0"/>
              <a:t>Con 2: No priorities among domains</a:t>
            </a:r>
          </a:p>
          <a:p>
            <a:pPr lvl="1"/>
            <a:r>
              <a:rPr lang="en-US" dirty="0" smtClean="0"/>
              <a:t>Index pages more frequently used than data pages.</a:t>
            </a:r>
          </a:p>
          <a:p>
            <a:pPr lvl="1"/>
            <a:r>
              <a:rPr lang="en-US" dirty="0" smtClean="0"/>
              <a:t>But this would allow index page to be over-written by another index page. </a:t>
            </a:r>
          </a:p>
        </p:txBody>
      </p:sp>
    </p:spTree>
    <p:extLst>
      <p:ext uri="{BB962C8B-B14F-4D97-AF65-F5344CB8AC3E}">
        <p14:creationId xmlns:p14="http://schemas.microsoft.com/office/powerpoint/2010/main" val="374777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“New” Algorithm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84366" y="1737732"/>
            <a:ext cx="10340227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u="sng" dirty="0" smtClean="0"/>
              <a:t>Two Key Observations</a:t>
            </a:r>
            <a:r>
              <a:rPr lang="en-US" sz="28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i="1" dirty="0" smtClean="0"/>
              <a:t>“The priority of a page is not a property of the page; in contrast, it is a property of the relation to which that page belongs.”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Each relation has its own </a:t>
            </a:r>
            <a:r>
              <a:rPr lang="en-US" sz="2800" b="1" dirty="0" smtClean="0"/>
              <a:t>Working Set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56421" y="4457256"/>
            <a:ext cx="3396115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Separate Buffer pool for each relation == Working set</a:t>
            </a:r>
          </a:p>
        </p:txBody>
      </p:sp>
    </p:spTree>
    <p:extLst>
      <p:ext uri="{BB962C8B-B14F-4D97-AF65-F5344CB8AC3E}">
        <p14:creationId xmlns:p14="http://schemas.microsoft.com/office/powerpoint/2010/main" val="293153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“New” Algorithm: Resident Set of Pages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304998" y="1532027"/>
            <a:ext cx="307427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Free Pages List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51499" y="2467134"/>
            <a:ext cx="297968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MRU, Relation 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3844" y="3348952"/>
            <a:ext cx="329499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MRU, Relation 2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9" idx="2"/>
            <a:endCxn id="10" idx="0"/>
          </p:cNvCxnSpPr>
          <p:nvPr/>
        </p:nvCxnSpPr>
        <p:spPr>
          <a:xfrm flipH="1">
            <a:off x="5841341" y="2055247"/>
            <a:ext cx="795" cy="411887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661628" y="3170863"/>
            <a:ext cx="362605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663216" y="4105900"/>
            <a:ext cx="362605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5021" y="4913716"/>
            <a:ext cx="9692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relation is assigned: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Resident Set of Pages.</a:t>
            </a:r>
          </a:p>
          <a:p>
            <a:pPr marL="342900" indent="-342900"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Internally MRU is used for each relation.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6083" y="1549968"/>
            <a:ext cx="3416214" cy="27380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resident sets are linked in a priority list.</a:t>
            </a:r>
          </a:p>
          <a:p>
            <a:r>
              <a:rPr lang="en-US" sz="2800" dirty="0" smtClean="0"/>
              <a:t>There is also a global free list at the top</a:t>
            </a:r>
            <a:r>
              <a:rPr lang="en-US" sz="3200" dirty="0" smtClean="0"/>
              <a:t>.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65087" y="1615382"/>
            <a:ext cx="31531" cy="2585321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3513" y="2055247"/>
            <a:ext cx="23052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Increasing importance of pages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4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“New” Algorithm: Resident Set of Pages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66192" y="4917655"/>
            <a:ext cx="9430407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Intuition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- If near the top, then unlikely to be reused. </a:t>
            </a:r>
          </a:p>
          <a:p>
            <a:r>
              <a:rPr lang="en-US" sz="2800" dirty="0" smtClean="0"/>
              <a:t>- If near the bottom then pages are  protected.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4998" y="1532027"/>
            <a:ext cx="307427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Free Pages List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51499" y="2467134"/>
            <a:ext cx="297968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MRU, Relation 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3844" y="3348952"/>
            <a:ext cx="329499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MRU, Relation 2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9" idx="2"/>
            <a:endCxn id="10" idx="0"/>
          </p:cNvCxnSpPr>
          <p:nvPr/>
        </p:nvCxnSpPr>
        <p:spPr>
          <a:xfrm flipH="1">
            <a:off x="5841341" y="2055247"/>
            <a:ext cx="795" cy="411887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661628" y="3170863"/>
            <a:ext cx="362605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663216" y="4105900"/>
            <a:ext cx="362605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65087" y="1615382"/>
            <a:ext cx="31531" cy="2585321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3513" y="2055247"/>
            <a:ext cx="23052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Increasing importance of pages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2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“New” Algorithm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03587" y="1185683"/>
            <a:ext cx="997371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u="sng" dirty="0" smtClean="0"/>
              <a:t>When a page fault occurs:</a:t>
            </a:r>
            <a:r>
              <a:rPr lang="en-US" sz="28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i="1" dirty="0" smtClean="0"/>
              <a:t>Search is initiated from the top of the priority list. </a:t>
            </a:r>
          </a:p>
          <a:p>
            <a:r>
              <a:rPr lang="en-US" sz="2800" i="1" dirty="0" smtClean="0"/>
              <a:t>2. Each relation is entitled to few buffers which are exempt from replacement consideration.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3587" y="4093445"/>
            <a:ext cx="982326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i="1" dirty="0"/>
              <a:t> </a:t>
            </a:r>
            <a:r>
              <a:rPr lang="en-US" sz="2800" i="1" dirty="0" smtClean="0"/>
              <a:t>Ordering among relations can be adjusted.</a:t>
            </a:r>
          </a:p>
          <a:p>
            <a:pPr marL="342900" indent="-342900">
              <a:buAutoNum type="arabicPeriod"/>
            </a:pPr>
            <a:r>
              <a:rPr lang="en-US" sz="2800" i="1" dirty="0"/>
              <a:t> </a:t>
            </a:r>
            <a:r>
              <a:rPr lang="en-US" sz="2800" i="1" dirty="0" smtClean="0"/>
              <a:t>A relation is place near top if its pages are unlikely to be re-used.</a:t>
            </a:r>
          </a:p>
          <a:p>
            <a:pPr marL="342900" indent="-342900">
              <a:buAutoNum type="arabicPeriod"/>
            </a:pPr>
            <a:r>
              <a:rPr lang="en-US" sz="2800" i="1" dirty="0" smtClean="0"/>
              <a:t>Else it is protected at bottom. </a:t>
            </a:r>
          </a:p>
        </p:txBody>
      </p:sp>
    </p:spTree>
    <p:extLst>
      <p:ext uri="{BB962C8B-B14F-4D97-AF65-F5344CB8AC3E}">
        <p14:creationId xmlns:p14="http://schemas.microsoft.com/office/powerpoint/2010/main" val="170735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Pros and Cons of “New” algorithm</a:t>
            </a:r>
            <a:endParaRPr lang="en-US" sz="40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587137"/>
            <a:ext cx="10321835" cy="3664132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“New” algorithm could track locality of queries through relations.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Advantages of MRU are limited to some cases.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Ordering the relations is not trivial.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Heuristic based (one could imagine some stats)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Extensions to multi-user environment was not clear.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simple strategy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45233" y="1367037"/>
            <a:ext cx="10308567" cy="4378156"/>
          </a:xfrm>
        </p:spPr>
        <p:txBody>
          <a:bodyPr/>
          <a:lstStyle/>
          <a:p>
            <a:r>
              <a:rPr lang="en-US" dirty="0" smtClean="0"/>
              <a:t>A page is </a:t>
            </a:r>
            <a:r>
              <a:rPr lang="en-US" i="1" u="sng" dirty="0" smtClean="0"/>
              <a:t>dirty</a:t>
            </a:r>
            <a:r>
              <a:rPr lang="en-US" dirty="0" smtClean="0"/>
              <a:t>, if its contents have been changed after writing</a:t>
            </a:r>
          </a:p>
          <a:p>
            <a:pPr lvl="1"/>
            <a:r>
              <a:rPr lang="en-US" dirty="0" smtClean="0"/>
              <a:t>Buffer Manager keeps a dirty bit</a:t>
            </a:r>
          </a:p>
          <a:p>
            <a:endParaRPr lang="en-US" dirty="0" smtClean="0"/>
          </a:p>
          <a:p>
            <a:r>
              <a:rPr lang="en-US" dirty="0" smtClean="0"/>
              <a:t>Say we choose to evict P</a:t>
            </a:r>
          </a:p>
          <a:p>
            <a:pPr lvl="1"/>
            <a:r>
              <a:rPr lang="en-US" dirty="0" smtClean="0"/>
              <a:t>If  P is </a:t>
            </a:r>
            <a:r>
              <a:rPr lang="en-US" i="1" u="sng" dirty="0" smtClean="0"/>
              <a:t>dirty, </a:t>
            </a:r>
            <a:r>
              <a:rPr lang="en-US" dirty="0" smtClean="0"/>
              <a:t>we write it to disk</a:t>
            </a:r>
          </a:p>
          <a:p>
            <a:endParaRPr lang="en-US" b="1" dirty="0"/>
          </a:p>
          <a:p>
            <a:r>
              <a:rPr lang="en-US" b="1" dirty="0" smtClean="0"/>
              <a:t>What if no page is dirty?</a:t>
            </a:r>
          </a:p>
          <a:p>
            <a:r>
              <a:rPr lang="en-US" b="1" dirty="0" smtClean="0"/>
              <a:t>Or multiple pages are dirty?</a:t>
            </a:r>
          </a:p>
        </p:txBody>
      </p:sp>
    </p:spTree>
    <p:extLst>
      <p:ext uri="{BB962C8B-B14F-4D97-AF65-F5344CB8AC3E}">
        <p14:creationId xmlns:p14="http://schemas.microsoft.com/office/powerpoint/2010/main" val="25425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Hot Set Algorithm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961362" y="1096841"/>
            <a:ext cx="997430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err="1" smtClean="0"/>
              <a:t>hotset</a:t>
            </a:r>
            <a:r>
              <a:rPr lang="en-US" sz="3200" b="1" dirty="0" smtClean="0"/>
              <a:t> </a:t>
            </a:r>
            <a:r>
              <a:rPr lang="en-US" sz="3200" dirty="0" smtClean="0"/>
              <a:t>is a set of pages that an operation will loop over many times.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961362" y="2860235"/>
            <a:ext cx="913093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Key Idea: </a:t>
            </a:r>
            <a:r>
              <a:rPr lang="en-US" sz="3200" dirty="0" smtClean="0"/>
              <a:t> If a query is given a buffer large enough to hold the </a:t>
            </a:r>
            <a:r>
              <a:rPr lang="en-US" sz="3200" b="1" i="1" dirty="0" smtClean="0"/>
              <a:t>hot sets. </a:t>
            </a:r>
            <a:endParaRPr lang="en-US" sz="3200" b="1" i="1" u="sng" dirty="0"/>
          </a:p>
          <a:p>
            <a:r>
              <a:rPr lang="en-US" sz="3200" dirty="0" smtClean="0"/>
              <a:t>Then its processing would be efficient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1362" y="4944674"/>
            <a:ext cx="9130937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 the other hand, If a query is given less than it </a:t>
            </a:r>
            <a:r>
              <a:rPr lang="en-US" sz="3200" b="1" i="1" dirty="0" smtClean="0"/>
              <a:t>hot sets. It will have many page faults.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743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Hot Set Algorithm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444060" y="4271129"/>
            <a:ext cx="345273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2170428" y="5997497"/>
            <a:ext cx="5370200" cy="2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4942" y="3534987"/>
            <a:ext cx="1571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# Page Faults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38948" y="6191250"/>
            <a:ext cx="2122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# Buffers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14749" y="4840265"/>
            <a:ext cx="1310012" cy="831036"/>
          </a:xfrm>
          <a:prstGeom prst="straightConnector1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3974" y="2338938"/>
            <a:ext cx="4229826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Nested Loop Join </a:t>
            </a:r>
            <a:r>
              <a:rPr lang="en-US" sz="3200" dirty="0" err="1" smtClean="0"/>
              <a:t>Hotset</a:t>
            </a:r>
            <a:endParaRPr lang="en-US" sz="3200" dirty="0" smtClean="0"/>
          </a:p>
          <a:p>
            <a:pPr algn="ctr"/>
            <a:r>
              <a:rPr lang="en-US" sz="3200" dirty="0" smtClean="0"/>
              <a:t>= 1 + #blocks of S . Why?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095427" y="2544764"/>
            <a:ext cx="1381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LRU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108846" y="993602"/>
            <a:ext cx="997430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err="1" smtClean="0"/>
              <a:t>hotset</a:t>
            </a:r>
            <a:r>
              <a:rPr lang="en-US" sz="3200" b="1" dirty="0" smtClean="0"/>
              <a:t> </a:t>
            </a:r>
            <a:r>
              <a:rPr lang="en-US" sz="3200" dirty="0" smtClean="0"/>
              <a:t>is a set of pages that an operation will loop over many times.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170424" y="5521542"/>
            <a:ext cx="156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Hot point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190750" y="3048000"/>
            <a:ext cx="2834011" cy="143095"/>
          </a:xfrm>
          <a:prstGeom prst="line">
            <a:avLst/>
          </a:prstGeom>
          <a:ln w="762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41277" y="4865100"/>
            <a:ext cx="3055614" cy="1588"/>
          </a:xfrm>
          <a:prstGeom prst="line">
            <a:avLst/>
          </a:prstGeom>
          <a:ln w="762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95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Hot Set Algorithm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444060" y="4271129"/>
            <a:ext cx="345273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2170428" y="5997497"/>
            <a:ext cx="5370200" cy="2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73019" y="3092584"/>
            <a:ext cx="2851742" cy="173646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4761" y="4826452"/>
            <a:ext cx="2515867" cy="25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4942" y="3534987"/>
            <a:ext cx="1571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# Page Faults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38948" y="6191250"/>
            <a:ext cx="2122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# Buffers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14749" y="4840265"/>
            <a:ext cx="1310012" cy="831036"/>
          </a:xfrm>
          <a:prstGeom prst="straightConnector1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28874" y="4114423"/>
            <a:ext cx="128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MRU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95427" y="2544764"/>
            <a:ext cx="1381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LRU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108846" y="993602"/>
            <a:ext cx="997430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err="1" smtClean="0"/>
              <a:t>hotset</a:t>
            </a:r>
            <a:r>
              <a:rPr lang="en-US" sz="3200" b="1" dirty="0" smtClean="0"/>
              <a:t> </a:t>
            </a:r>
            <a:r>
              <a:rPr lang="en-US" sz="3200" dirty="0" smtClean="0"/>
              <a:t>is a set of pages that an operation will loop over many times.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170424" y="5521542"/>
            <a:ext cx="156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Hot point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190750" y="3048000"/>
            <a:ext cx="2834011" cy="143095"/>
          </a:xfrm>
          <a:prstGeom prst="line">
            <a:avLst/>
          </a:prstGeom>
          <a:ln w="762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4761" y="4826452"/>
            <a:ext cx="3055614" cy="1588"/>
          </a:xfrm>
          <a:prstGeom prst="line">
            <a:avLst/>
          </a:prstGeom>
          <a:ln w="762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12327" y="5559344"/>
            <a:ext cx="422982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Model was tied to LRU</a:t>
            </a:r>
          </a:p>
          <a:p>
            <a:pPr algn="ctr"/>
            <a:r>
              <a:rPr lang="en-US" sz="2800" dirty="0" smtClean="0"/>
              <a:t>MRU may be better!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123974" y="2338938"/>
            <a:ext cx="4229826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Nested Loop Join </a:t>
            </a:r>
            <a:r>
              <a:rPr lang="en-US" sz="3200" dirty="0" err="1" smtClean="0"/>
              <a:t>Hotset</a:t>
            </a:r>
            <a:endParaRPr lang="en-US" sz="3200" dirty="0" smtClean="0"/>
          </a:p>
          <a:p>
            <a:pPr algn="ctr"/>
            <a:r>
              <a:rPr lang="en-US" sz="3200" dirty="0" smtClean="0"/>
              <a:t>= 1 + #blocks of S .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165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6669" y="2902960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DBMIN– Buffer management System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071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Query Locality Set Model (QLSM)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838200" y="2286825"/>
            <a:ext cx="9974308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/>
              <a:t>Database access methods </a:t>
            </a:r>
            <a:r>
              <a:rPr lang="en-US" sz="3200" b="1" dirty="0"/>
              <a:t>are </a:t>
            </a:r>
            <a:r>
              <a:rPr lang="en-US" sz="3200" dirty="0"/>
              <a:t>predictable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handful of </a:t>
            </a:r>
            <a:r>
              <a:rPr lang="en-US" sz="3200" dirty="0" smtClean="0"/>
              <a:t>typical algorithms</a:t>
            </a:r>
            <a:endParaRPr lang="en-US" sz="32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So, define a handful of reference access </a:t>
            </a:r>
            <a:r>
              <a:rPr lang="en-US" sz="3200" dirty="0" smtClean="0"/>
              <a:t>methods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140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Query Locality Set Model --- Nested Loop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40526" y="1730829"/>
            <a:ext cx="10413274" cy="3559627"/>
          </a:xfrm>
        </p:spPr>
        <p:txBody>
          <a:bodyPr>
            <a:normAutofit/>
          </a:bodyPr>
          <a:lstStyle/>
          <a:p>
            <a:r>
              <a:rPr lang="en-US" dirty="0" smtClean="0"/>
              <a:t>For instance, consider an index nested loop join with an index on the joining attribute.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sz="3200" dirty="0" smtClean="0"/>
              <a:t>Two locality sets of this query:</a:t>
            </a:r>
          </a:p>
          <a:p>
            <a:pPr marL="971550" lvl="1" indent="-514350">
              <a:buAutoNum type="arabicPeriod"/>
            </a:pPr>
            <a:r>
              <a:rPr lang="en-US" sz="2800" dirty="0" smtClean="0"/>
              <a:t>Index and data pages of the inner relation</a:t>
            </a:r>
          </a:p>
          <a:p>
            <a:pPr marL="971550" lvl="1" indent="-514350">
              <a:buAutoNum type="arabicPeriod"/>
            </a:pPr>
            <a:r>
              <a:rPr lang="en-US" sz="2800" dirty="0" smtClean="0"/>
              <a:t>Sequential scan of the outer relation.</a:t>
            </a:r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571500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 Model --- Sequential 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8383" y="1254033"/>
            <a:ext cx="11353800" cy="526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anose="05000000000000000000" pitchFamily="2" charset="2"/>
              <a:buNone/>
            </a:pPr>
            <a:r>
              <a:rPr lang="en-US" dirty="0" smtClean="0"/>
              <a:t>Sequential References: Scanning a relation.</a:t>
            </a:r>
          </a:p>
          <a:p>
            <a:pPr marL="914400" lvl="1" indent="-51435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Straight Sequential (SS). Only one access without repetition.</a:t>
            </a:r>
          </a:p>
          <a:p>
            <a:pPr marL="1314450" lvl="2" indent="-514350">
              <a:buFontTx/>
              <a:buChar char="-"/>
            </a:pPr>
            <a:r>
              <a:rPr lang="en-US" sz="2400" dirty="0" smtClean="0"/>
              <a:t>How many pages should we allocate? </a:t>
            </a:r>
          </a:p>
          <a:p>
            <a:pPr marL="1314450" lvl="2" indent="-514350">
              <a:buFontTx/>
              <a:buChar char="-"/>
            </a:pPr>
            <a:endParaRPr lang="en-US" sz="2400" dirty="0" smtClean="0"/>
          </a:p>
          <a:p>
            <a:pPr marL="914400" lvl="1" indent="-51435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Clustered Sequential (CS). Think Merge Join on a equality join</a:t>
            </a:r>
          </a:p>
          <a:p>
            <a:pPr marL="1314450" lvl="2" indent="-514350">
              <a:buFontTx/>
              <a:buChar char="-"/>
            </a:pPr>
            <a:r>
              <a:rPr lang="en-US" sz="2400" dirty="0" smtClean="0"/>
              <a:t>What should we keep together?</a:t>
            </a:r>
          </a:p>
          <a:p>
            <a:pPr marL="1314450" lvl="2" indent="-514350">
              <a:buFontTx/>
              <a:buChar char="-"/>
            </a:pPr>
            <a:endParaRPr lang="en-US" sz="2400" dirty="0" smtClean="0"/>
          </a:p>
          <a:p>
            <a:pPr marL="914400" lvl="1" indent="-51435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Looping Sequential (CR). Think Nested loop Join.</a:t>
            </a:r>
          </a:p>
          <a:p>
            <a:pPr marL="1314450" lvl="2" indent="-514350">
              <a:buFontTx/>
              <a:buChar char="-"/>
            </a:pPr>
            <a:r>
              <a:rPr lang="en-US" sz="2400" dirty="0" smtClean="0"/>
              <a:t>What replacement policy on inner?</a:t>
            </a:r>
          </a:p>
          <a:p>
            <a:pPr marL="1314450" lvl="2" indent="-514350">
              <a:buFontTx/>
              <a:buChar char="-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738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 Model --- Sequential 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332412"/>
            <a:ext cx="11166566" cy="4885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anose="05000000000000000000" pitchFamily="2" charset="2"/>
              <a:buNone/>
            </a:pPr>
            <a:r>
              <a:rPr lang="en-US" dirty="0" smtClean="0"/>
              <a:t>Sequential References: Scanning a relation.</a:t>
            </a:r>
          </a:p>
          <a:p>
            <a:pPr marL="914400" lvl="1" indent="-51435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Straight Sequential (SS). Only one access without repetition.</a:t>
            </a:r>
          </a:p>
          <a:p>
            <a:pPr marL="1314450" lvl="2" indent="-514350">
              <a:buFontTx/>
              <a:buChar char="-"/>
            </a:pPr>
            <a:r>
              <a:rPr lang="en-US" sz="2400" dirty="0" smtClean="0"/>
              <a:t>How many pages should we allocate? </a:t>
            </a:r>
            <a:r>
              <a:rPr lang="en-US" sz="2400" b="1" dirty="0" smtClean="0">
                <a:solidFill>
                  <a:srgbClr val="7030A0"/>
                </a:solidFill>
              </a:rPr>
              <a:t>(one)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</a:p>
          <a:p>
            <a:pPr marL="1314450" lvl="2" indent="-514350">
              <a:buFontTx/>
              <a:buChar char="-"/>
            </a:pPr>
            <a:endParaRPr lang="en-US" sz="2400" dirty="0" smtClean="0"/>
          </a:p>
          <a:p>
            <a:pPr marL="914400" lvl="1" indent="-51435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Clustered Sequential (CS). Think Merge Join</a:t>
            </a:r>
          </a:p>
          <a:p>
            <a:pPr marL="1314450" lvl="2" indent="-514350">
              <a:buFontTx/>
              <a:buChar char="-"/>
            </a:pPr>
            <a:r>
              <a:rPr lang="en-US" sz="2400" dirty="0" smtClean="0"/>
              <a:t>What should we keep together? (</a:t>
            </a:r>
            <a:r>
              <a:rPr lang="en-US" sz="2400" b="1" dirty="0" smtClean="0">
                <a:solidFill>
                  <a:srgbClr val="7030A0"/>
                </a:solidFill>
              </a:rPr>
              <a:t>records of a “cluster”, i.e., they have the same value</a:t>
            </a:r>
            <a:r>
              <a:rPr lang="en-US" sz="2400" dirty="0" smtClean="0"/>
              <a:t>)</a:t>
            </a:r>
          </a:p>
          <a:p>
            <a:pPr marL="1314450" lvl="2" indent="-514350">
              <a:buFontTx/>
              <a:buChar char="-"/>
            </a:pPr>
            <a:endParaRPr lang="en-US" sz="2400" dirty="0" smtClean="0"/>
          </a:p>
          <a:p>
            <a:pPr marL="914400" lvl="1" indent="-514350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Looping Sequential (CR). Nested loop Join.</a:t>
            </a:r>
          </a:p>
          <a:p>
            <a:pPr marL="1314450" lvl="2" indent="-514350">
              <a:buFontTx/>
              <a:buChar char="-"/>
            </a:pPr>
            <a:r>
              <a:rPr lang="en-US" sz="2400" dirty="0" smtClean="0"/>
              <a:t>What replacement policy on inner?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(MRU)</a:t>
            </a:r>
          </a:p>
        </p:txBody>
      </p:sp>
    </p:spTree>
    <p:extLst>
      <p:ext uri="{BB962C8B-B14F-4D97-AF65-F5344CB8AC3E}">
        <p14:creationId xmlns:p14="http://schemas.microsoft.com/office/powerpoint/2010/main" val="410652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 Model --- Hierarchical 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1153" y="1561012"/>
            <a:ext cx="9757955" cy="4813662"/>
          </a:xfrm>
        </p:spPr>
        <p:txBody>
          <a:bodyPr>
            <a:normAutofit/>
          </a:bodyPr>
          <a:lstStyle/>
          <a:p>
            <a:r>
              <a:rPr lang="en-US" dirty="0" smtClean="0"/>
              <a:t>Straight Hierarchical: </a:t>
            </a:r>
            <a:r>
              <a:rPr lang="en-US" dirty="0" err="1" smtClean="0"/>
              <a:t>B+Tree</a:t>
            </a:r>
            <a:r>
              <a:rPr lang="en-US" dirty="0" smtClean="0"/>
              <a:t> Probe (X = 10)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Hierarchical + Straight Sequential (X &gt;= 10) (traversing the tree followed by a scan through leaves)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Looping Hierarchical: Index-Nested Loop Join</a:t>
            </a:r>
          </a:p>
          <a:p>
            <a:pPr lvl="1"/>
            <a:r>
              <a:rPr lang="en-US" dirty="0" smtClean="0"/>
              <a:t>Inner relation has the index. </a:t>
            </a:r>
          </a:p>
          <a:p>
            <a:pPr lvl="1"/>
            <a:endParaRPr lang="en-US" dirty="0"/>
          </a:p>
          <a:p>
            <a:r>
              <a:rPr lang="en-US" dirty="0" smtClean="0"/>
              <a:t>Examples of Random References? Data pages are retrieved in random order.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DBMIN– Buffer management using QLSM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18902" y="1325880"/>
            <a:ext cx="10334897" cy="500960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Buffers are managed on a </a:t>
            </a:r>
            <a:r>
              <a:rPr lang="en-US" b="1" dirty="0" smtClean="0"/>
              <a:t>per file instance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Active instances of the same file are given different buffer pools –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 fact they </a:t>
            </a:r>
            <a:r>
              <a:rPr lang="en-US" i="1" dirty="0" smtClean="0"/>
              <a:t>may use different replacement policies!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Files </a:t>
            </a:r>
            <a:r>
              <a:rPr lang="en-US" b="1" dirty="0" smtClean="0"/>
              <a:t>share pages </a:t>
            </a:r>
            <a:r>
              <a:rPr lang="en-US" dirty="0" smtClean="0"/>
              <a:t>via global table.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Set of buffered pages associated with a file instance is called its </a:t>
            </a:r>
            <a:r>
              <a:rPr lang="en-US" b="1" dirty="0" smtClean="0"/>
              <a:t>locality set</a:t>
            </a:r>
            <a:r>
              <a:rPr lang="en-US" b="1" dirty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9987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 of Some strategies from OS-- LRU </a:t>
            </a:r>
            <a:endParaRPr lang="en-US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82946" y="1506747"/>
            <a:ext cx="8458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Order pages by the time of last accessed</a:t>
            </a:r>
          </a:p>
          <a:p>
            <a:r>
              <a:rPr lang="en-US" smtClean="0"/>
              <a:t>Always replace the least recently accessed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44945" y="2954547"/>
            <a:ext cx="693707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/>
            <a:r>
              <a:rPr lang="en-US" sz="3600" dirty="0"/>
              <a:t>P5, P2, P8, P4, P1, P9, P6, P3, P7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240546" y="3792747"/>
            <a:ext cx="9906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840746" y="4021347"/>
            <a:ext cx="1979613" cy="619125"/>
          </a:xfrm>
          <a:prstGeom prst="wedgeEllipseCallout">
            <a:avLst>
              <a:gd name="adj1" fmla="val -39977"/>
              <a:gd name="adj2" fmla="val -98972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Access P6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3182" y="4742073"/>
            <a:ext cx="719724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/>
            <a:r>
              <a:rPr lang="en-US" sz="3600"/>
              <a:t>P6, P5, P2, P8, P4, P1, P9, P3, P7</a:t>
            </a:r>
          </a:p>
        </p:txBody>
      </p:sp>
    </p:spTree>
    <p:extLst>
      <p:ext uri="{BB962C8B-B14F-4D97-AF65-F5344CB8AC3E}">
        <p14:creationId xmlns:p14="http://schemas.microsoft.com/office/powerpoint/2010/main" val="180009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DBMIN– Buffer management using QLSM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18902" y="1325880"/>
            <a:ext cx="10334897" cy="500960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Replacement Policy (RP) of a buffer simply moves to Global Free list (not actual eviction!).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Notation used: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/>
              <a:t>N </a:t>
            </a:r>
            <a:r>
              <a:rPr lang="en-US" sz="2600" dirty="0" smtClean="0"/>
              <a:t>: The total number of buffer frames available in system.</a:t>
            </a:r>
          </a:p>
          <a:p>
            <a:r>
              <a:rPr lang="en-US" sz="2600" b="1" dirty="0" err="1" smtClean="0"/>
              <a:t>L</a:t>
            </a:r>
            <a:r>
              <a:rPr lang="en-US" sz="2600" b="1" baseline="-25000" dirty="0" err="1" smtClean="0"/>
              <a:t>ij</a:t>
            </a:r>
            <a:r>
              <a:rPr lang="en-US" sz="2600" baseline="-25000" dirty="0" smtClean="0"/>
              <a:t>  </a:t>
            </a:r>
            <a:r>
              <a:rPr lang="en-US" sz="2600" dirty="0" smtClean="0"/>
              <a:t>: The maximum number of buffers that can be allocated to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600" dirty="0" smtClean="0"/>
              <a:t>         a file instance j of query </a:t>
            </a:r>
            <a:r>
              <a:rPr lang="en-US" sz="2600" dirty="0" err="1" smtClean="0"/>
              <a:t>i</a:t>
            </a:r>
            <a:r>
              <a:rPr lang="en-US" sz="2600" dirty="0" smtClean="0"/>
              <a:t>. </a:t>
            </a:r>
            <a:endParaRPr lang="en-US" sz="2600" baseline="-25000" dirty="0" smtClean="0"/>
          </a:p>
          <a:p>
            <a:r>
              <a:rPr lang="en-US" sz="2600" b="1" dirty="0" err="1" smtClean="0"/>
              <a:t>R</a:t>
            </a:r>
            <a:r>
              <a:rPr lang="en-US" sz="2600" b="1" baseline="-25000" dirty="0" err="1" smtClean="0"/>
              <a:t>ij</a:t>
            </a:r>
            <a:r>
              <a:rPr lang="en-US" sz="2600" b="1" dirty="0" smtClean="0"/>
              <a:t> </a:t>
            </a:r>
            <a:r>
              <a:rPr lang="en-US" sz="2600" dirty="0" smtClean="0"/>
              <a:t>:  the #buffers allocated to file instance j of query </a:t>
            </a:r>
            <a:r>
              <a:rPr lang="en-US" sz="2600" dirty="0" err="1" smtClean="0"/>
              <a:t>i</a:t>
            </a:r>
            <a:r>
              <a:rPr lang="en-US" sz="2600" dirty="0" smtClean="0"/>
              <a:t>.</a:t>
            </a:r>
            <a:endParaRPr lang="en-US" sz="2600" baseline="-250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7927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DBMIN– In case of Page Fault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2269"/>
            <a:ext cx="10356669" cy="259297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Case I:</a:t>
            </a:r>
            <a:r>
              <a:rPr lang="en-US" b="1" dirty="0" smtClean="0"/>
              <a:t> </a:t>
            </a:r>
            <a:r>
              <a:rPr lang="en-US" dirty="0" smtClean="0"/>
              <a:t>page in both global table and locality set of requesting process:</a:t>
            </a:r>
          </a:p>
          <a:p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sz="3000" dirty="0" smtClean="0"/>
              <a:t>Simply update stats (of as used by RP policy) and return.</a:t>
            </a:r>
          </a:p>
        </p:txBody>
      </p:sp>
    </p:spTree>
    <p:extLst>
      <p:ext uri="{BB962C8B-B14F-4D97-AF65-F5344CB8AC3E}">
        <p14:creationId xmlns:p14="http://schemas.microsoft.com/office/powerpoint/2010/main" val="1545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DBMIN– In case of Page Fault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6002" y="1365068"/>
            <a:ext cx="10839995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Case II: </a:t>
            </a:r>
            <a:r>
              <a:rPr lang="en-US" dirty="0" smtClean="0"/>
              <a:t>Page in memory, but not in locality set</a:t>
            </a:r>
          </a:p>
          <a:p>
            <a:pPr lvl="1"/>
            <a:r>
              <a:rPr lang="en-US" sz="2800" dirty="0" smtClean="0"/>
              <a:t>If page has an owner, then simply return it</a:t>
            </a:r>
          </a:p>
          <a:p>
            <a:pPr lvl="1"/>
            <a:r>
              <a:rPr lang="en-US" sz="2800" dirty="0" smtClean="0"/>
              <a:t>Otherwise, page is allocated to requestor’s Locality Set.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R is incremented by one.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If R &gt; L then a page </a:t>
            </a:r>
            <a:r>
              <a:rPr lang="en-US" sz="2800" i="1" dirty="0" smtClean="0"/>
              <a:t>is released to the global free list. 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b="1" u="sng" dirty="0" smtClean="0"/>
              <a:t>Case III: </a:t>
            </a:r>
            <a:r>
              <a:rPr lang="en-US" dirty="0" smtClean="0"/>
              <a:t>Page not in memory.</a:t>
            </a:r>
          </a:p>
          <a:p>
            <a:pPr lvl="1"/>
            <a:r>
              <a:rPr lang="en-US" sz="2800" dirty="0" smtClean="0"/>
              <a:t>Bring it in, proceed as in case II.</a:t>
            </a:r>
          </a:p>
        </p:txBody>
      </p:sp>
    </p:spTree>
    <p:extLst>
      <p:ext uri="{BB962C8B-B14F-4D97-AF65-F5344CB8AC3E}">
        <p14:creationId xmlns:p14="http://schemas.microsoft.com/office/powerpoint/2010/main" val="40563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 – #buffers and RP in QLSM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98607"/>
            <a:ext cx="10515600" cy="5515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/>
              <a:t>Straight Sequential References:</a:t>
            </a:r>
          </a:p>
          <a:p>
            <a:r>
              <a:rPr lang="en-US" sz="2700" dirty="0" smtClean="0"/>
              <a:t>Locality set size: 1 ; new page overwrites the current.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/>
              <a:t>Clustered Sequential References:</a:t>
            </a:r>
          </a:p>
          <a:p>
            <a:r>
              <a:rPr lang="en-US" sz="2700" dirty="0" smtClean="0"/>
              <a:t>Locality set size: #recs in largest cluster/</a:t>
            </a:r>
            <a:r>
              <a:rPr lang="en-US" sz="2700" dirty="0" err="1" smtClean="0"/>
              <a:t>bfr</a:t>
            </a:r>
            <a:r>
              <a:rPr lang="en-US" sz="2700" dirty="0" smtClean="0"/>
              <a:t> ; LRU or FIFO</a:t>
            </a:r>
            <a:endParaRPr lang="en-US" sz="2700" dirty="0"/>
          </a:p>
          <a:p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/>
              <a:t>Looping Sequential References:</a:t>
            </a:r>
          </a:p>
          <a:p>
            <a:r>
              <a:rPr lang="en-US" sz="2700" dirty="0" smtClean="0"/>
              <a:t>Locality set size: size of smaller relation; MRU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DBMIN – #buffers and RP in QLSM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7211" y="1060585"/>
            <a:ext cx="10515600" cy="5515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/>
              <a:t>Random References:</a:t>
            </a:r>
          </a:p>
          <a:p>
            <a:r>
              <a:rPr lang="en-US" sz="2700" dirty="0"/>
              <a:t>Use Yao’s formula to estimate the number of </a:t>
            </a:r>
            <a:r>
              <a:rPr lang="en-US" sz="2700" dirty="0" smtClean="0"/>
              <a:t>pages b in case of k random accesses.</a:t>
            </a:r>
            <a:endParaRPr lang="en-US" sz="2700" dirty="0"/>
          </a:p>
          <a:p>
            <a:r>
              <a:rPr lang="en-US" sz="2700" dirty="0" smtClean="0"/>
              <a:t>Locality set size between 1 and b.</a:t>
            </a:r>
          </a:p>
          <a:p>
            <a:r>
              <a:rPr lang="en-US" sz="2700" dirty="0" smtClean="0"/>
              <a:t>Residual value of a page  = (k-b)/b; if &lt; threshold then LS=1</a:t>
            </a:r>
            <a:endParaRPr lang="en-US" sz="2700" dirty="0"/>
          </a:p>
          <a:p>
            <a:pPr marL="0" indent="0">
              <a:buNone/>
            </a:pPr>
            <a:endParaRPr lang="en-US" sz="2700" b="1" dirty="0" smtClean="0"/>
          </a:p>
          <a:p>
            <a:pPr marL="0" indent="0">
              <a:buNone/>
            </a:pPr>
            <a:r>
              <a:rPr lang="en-US" sz="2700" b="1" dirty="0" smtClean="0"/>
              <a:t>Straight Hierarchical References:</a:t>
            </a:r>
          </a:p>
          <a:p>
            <a:r>
              <a:rPr lang="en-US" sz="2700" dirty="0" smtClean="0"/>
              <a:t>Locality set size: 1 ; new page overwrites the current.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46550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DBMIN – #buffers and RP in QLSM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60561" y="1066272"/>
                <a:ext cx="11342299" cy="46875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700" b="1" dirty="0" smtClean="0"/>
                  <a:t>Looping Hierarchical References:</a:t>
                </a:r>
              </a:p>
              <a:p>
                <a:r>
                  <a:rPr lang="en-US" sz="2700" dirty="0" smtClean="0"/>
                  <a:t>Index is repeatedly scanned</a:t>
                </a:r>
              </a:p>
              <a:p>
                <a:r>
                  <a:rPr lang="en-US" sz="2700" dirty="0" smtClean="0"/>
                  <a:t>Consider a tree with height h and </a:t>
                </a:r>
                <a:r>
                  <a:rPr lang="en-US" sz="2700" dirty="0" err="1" smtClean="0"/>
                  <a:t>fanout</a:t>
                </a:r>
                <a:r>
                  <a:rPr lang="en-US" sz="2700" dirty="0" smtClean="0"/>
                  <a:t> f.</a:t>
                </a:r>
              </a:p>
              <a:p>
                <a:r>
                  <a:rPr lang="en-US" sz="2700" dirty="0" smtClean="0"/>
                  <a:t>Level </a:t>
                </a:r>
                <a:r>
                  <a:rPr lang="en-US" sz="2700" dirty="0" err="1" smtClean="0"/>
                  <a:t>i</a:t>
                </a:r>
                <a:r>
                  <a:rPr lang="en-US" sz="2700" dirty="0" smtClean="0"/>
                  <a:t> would have </a:t>
                </a:r>
                <a:r>
                  <a:rPr lang="en-US" sz="2700" dirty="0" err="1" smtClean="0"/>
                  <a:t>f^i</a:t>
                </a:r>
                <a:r>
                  <a:rPr lang="en-US" sz="2700" dirty="0" smtClean="0"/>
                  <a:t> pages.</a:t>
                </a:r>
              </a:p>
              <a:p>
                <a:r>
                  <a:rPr lang="en-US" sz="2700" dirty="0" smtClean="0"/>
                  <a:t>If b</a:t>
                </a:r>
                <a:r>
                  <a:rPr lang="en-US" sz="2700" baseline="-25000" dirty="0" smtClean="0"/>
                  <a:t>i</a:t>
                </a:r>
                <a:r>
                  <a:rPr lang="en-US" sz="2700" dirty="0" smtClean="0"/>
                  <a:t> is #pages accessed according to Yao’s formula.</a:t>
                </a:r>
              </a:p>
              <a:p>
                <a:r>
                  <a:rPr lang="en-US" sz="2700" dirty="0" smtClean="0"/>
                  <a:t>Size of locality set= (1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7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7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27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  <m:e>
                        <m:sSub>
                          <m:sSub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700" dirty="0" smtClean="0"/>
                  <a:t>) + 1</a:t>
                </a:r>
              </a:p>
              <a:p>
                <a:r>
                  <a:rPr lang="en-US" sz="2700" dirty="0" smtClean="0"/>
                  <a:t>Here, j is largest </a:t>
                </a:r>
                <a:r>
                  <a:rPr lang="en-US" sz="2700" dirty="0" err="1" smtClean="0"/>
                  <a:t>i</a:t>
                </a:r>
                <a:r>
                  <a:rPr lang="en-US" sz="2700" dirty="0" smtClean="0"/>
                  <a:t> such that  (k-b</a:t>
                </a:r>
                <a:r>
                  <a:rPr lang="en-US" sz="2700" baseline="-25000" dirty="0" smtClean="0"/>
                  <a:t>i</a:t>
                </a:r>
                <a:r>
                  <a:rPr lang="en-US" sz="2700" dirty="0" smtClean="0"/>
                  <a:t>)/b</a:t>
                </a:r>
                <a:r>
                  <a:rPr lang="en-US" sz="2700" baseline="-25000" dirty="0" smtClean="0"/>
                  <a:t>i</a:t>
                </a:r>
                <a:r>
                  <a:rPr lang="en-US" sz="2700" dirty="0" smtClean="0"/>
                  <a:t> &gt; a threshold</a:t>
                </a:r>
              </a:p>
              <a:p>
                <a:r>
                  <a:rPr lang="en-US" sz="2700" dirty="0" smtClean="0"/>
                  <a:t>Can use LIFO for this or something like domain separation for this.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0561" y="1066272"/>
                <a:ext cx="11342299" cy="4687547"/>
              </a:xfrm>
              <a:blipFill rotWithShape="0">
                <a:blip r:embed="rId2"/>
                <a:stretch>
                  <a:fillRect l="-1022" t="-2211" r="-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19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46550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DBMIN – #buffers and RP in QLSM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1549" y="2044461"/>
                <a:ext cx="11342299" cy="26655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k references on a file with n records with m blocks</a:t>
                </a:r>
              </a:p>
              <a:p>
                <a:pPr marL="0" indent="0">
                  <a:buNone/>
                </a:pPr>
                <a:r>
                  <a:rPr lang="en-US" dirty="0" smtClean="0"/>
                  <a:t>#disk access (Yao’s formula) (approximately)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∗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/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∏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𝑡𝑜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/>
                          <m:e>
                            <m:f>
                              <m:f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den>
                            </m:f>
                          </m:e>
                        </m:nary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  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𝐻𝑒𝑟𝑒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549" y="2044461"/>
                <a:ext cx="11342299" cy="2665562"/>
              </a:xfrm>
              <a:blipFill rotWithShape="0">
                <a:blip r:embed="rId2"/>
                <a:stretch>
                  <a:fillRect l="-1075" t="-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8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3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strategies from OS– Clock algorithm 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06414" y="1289649"/>
            <a:ext cx="10179171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Instead we maintain a “last used clock”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Think of buckets ordered 1…N around a clock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“The hand” sweeps around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Buckets keep a “ref bit” set to 1 or 0.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Whenever a bucket is fetched in its “ref bit” is set to 1.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Similarly it is set to “1” whenever it is referenced.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buffer manager’s “hand” looks for the first 0 for replacement.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Whenever it passes by a “1” it is set to “0”. </a:t>
            </a:r>
          </a:p>
        </p:txBody>
      </p:sp>
    </p:spTree>
    <p:extLst>
      <p:ext uri="{BB962C8B-B14F-4D97-AF65-F5344CB8AC3E}">
        <p14:creationId xmlns:p14="http://schemas.microsoft.com/office/powerpoint/2010/main" val="13195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strategies from OS– MRU algorithm 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75449" y="1362265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M</a:t>
            </a:r>
            <a:r>
              <a:rPr lang="en-US" dirty="0" smtClean="0"/>
              <a:t>ost </a:t>
            </a:r>
            <a:r>
              <a:rPr lang="en-US" b="1" u="sng" dirty="0" smtClean="0"/>
              <a:t>R</a:t>
            </a:r>
            <a:r>
              <a:rPr lang="en-US" dirty="0" smtClean="0"/>
              <a:t>ecently </a:t>
            </a:r>
            <a:r>
              <a:rPr lang="en-US" b="1" u="sng" dirty="0" smtClean="0"/>
              <a:t>U</a:t>
            </a:r>
            <a:r>
              <a:rPr lang="en-US" dirty="0" smtClean="0"/>
              <a:t>sed. </a:t>
            </a:r>
          </a:p>
          <a:p>
            <a:endParaRPr lang="en-US" dirty="0"/>
          </a:p>
          <a:p>
            <a:r>
              <a:rPr lang="en-US" dirty="0" smtClean="0"/>
              <a:t>Are you kidding me? Why would you ever want to use this?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48054" y="3925019"/>
            <a:ext cx="78464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Hint: Consider the inner loop behavior of a nested loop join. </a:t>
            </a:r>
            <a:endParaRPr lang="en-US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09083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LRU vs MRU --- Case on Nested Loop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435001" y="978995"/>
            <a:ext cx="360534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MRU perform on this Nested join algorithm?</a:t>
            </a:r>
            <a:endParaRPr lang="en-US" sz="2400" baseline="30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01896" y="1065769"/>
            <a:ext cx="10788208" cy="281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block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on each pair of records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82070" y="4346458"/>
            <a:ext cx="1236665" cy="61199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82070" y="5207123"/>
            <a:ext cx="1236665" cy="571134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2070" y="6035760"/>
            <a:ext cx="1236665" cy="562304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36818" y="4401442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---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236818" y="5262107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---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36818" y="6090744"/>
            <a:ext cx="770708" cy="4441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---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4155" y="3037714"/>
            <a:ext cx="13058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used 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2317" y="4540761"/>
            <a:ext cx="22408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Page Fault Counter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26469" y="3503736"/>
            <a:ext cx="521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LRU – Assume </a:t>
            </a:r>
          </a:p>
          <a:p>
            <a:pPr algn="just"/>
            <a:r>
              <a:rPr lang="en-US" sz="3200" dirty="0" smtClean="0"/>
              <a:t>3 buffers; R=2 S = 3 blocks</a:t>
            </a:r>
          </a:p>
        </p:txBody>
      </p:sp>
    </p:spTree>
    <p:extLst>
      <p:ext uri="{BB962C8B-B14F-4D97-AF65-F5344CB8AC3E}">
        <p14:creationId xmlns:p14="http://schemas.microsoft.com/office/powerpoint/2010/main" val="27198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4143</Words>
  <Application>Microsoft Office PowerPoint</Application>
  <PresentationFormat>Widescreen</PresentationFormat>
  <Paragraphs>823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ＭＳ Ｐゴシック</vt:lpstr>
      <vt:lpstr>Book Antiqua</vt:lpstr>
      <vt:lpstr>Cambria Math</vt:lpstr>
      <vt:lpstr>Century Gothic</vt:lpstr>
      <vt:lpstr>Times New Roman</vt:lpstr>
      <vt:lpstr>Wingdings</vt:lpstr>
      <vt:lpstr>Presentation level design</vt:lpstr>
      <vt:lpstr>Database System Implementation CSE 507</vt:lpstr>
      <vt:lpstr>Buffer Managers</vt:lpstr>
      <vt:lpstr>Buffer Managers Summary</vt:lpstr>
      <vt:lpstr>When a bucket/page is requested</vt:lpstr>
      <vt:lpstr>A simple strategy</vt:lpstr>
      <vt:lpstr>Review of Some strategies from OS-- LRU </vt:lpstr>
      <vt:lpstr>Some strategies from OS– Clock algorithm </vt:lpstr>
      <vt:lpstr>Some strategies from OS– MRU algorithm 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LRU vs MRU --- Case on Nested Loop Join</vt:lpstr>
      <vt:lpstr>PowerPoint Presentation</vt:lpstr>
      <vt:lpstr>Domain Separation Technique</vt:lpstr>
      <vt:lpstr>Pros and Cons of Domain Separation</vt:lpstr>
      <vt:lpstr>“New” Algorithm</vt:lpstr>
      <vt:lpstr>“New” Algorithm: Resident Set of Pages</vt:lpstr>
      <vt:lpstr>“New” Algorithm: Resident Set of Pages</vt:lpstr>
      <vt:lpstr>“New” Algorithm</vt:lpstr>
      <vt:lpstr>Pros and Cons of “New” algorithm</vt:lpstr>
      <vt:lpstr>Hot Set Algorithm</vt:lpstr>
      <vt:lpstr>Hot Set Algorithm</vt:lpstr>
      <vt:lpstr>Hot Set Algorithm</vt:lpstr>
      <vt:lpstr>DBMIN– Buffer management System</vt:lpstr>
      <vt:lpstr>Query Locality Set Model (QLSM)</vt:lpstr>
      <vt:lpstr>Query Locality Set Model --- Nested Loop</vt:lpstr>
      <vt:lpstr>Reference Model --- Sequential </vt:lpstr>
      <vt:lpstr>Reference Model --- Sequential </vt:lpstr>
      <vt:lpstr>Reference Model --- Hierarchical </vt:lpstr>
      <vt:lpstr>DBMIN– Buffer management using QLSM</vt:lpstr>
      <vt:lpstr>DBMIN– Buffer management using QLSM</vt:lpstr>
      <vt:lpstr>DBMIN– In case of Page Fault</vt:lpstr>
      <vt:lpstr>DBMIN– In case of Page Fault</vt:lpstr>
      <vt:lpstr>DBMIN – #buffers and RP in QLSM</vt:lpstr>
      <vt:lpstr>DBMIN – #buffers and RP in QLSM</vt:lpstr>
      <vt:lpstr>DBMIN – #buffers and RP in QLSM</vt:lpstr>
      <vt:lpstr>DBMIN – #buffers and RP in QLSM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2016-03-02T14:04:14Z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