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0"/>
  </p:notesMasterIdLst>
  <p:handoutMasterIdLst>
    <p:handoutMasterId r:id="rId51"/>
  </p:handoutMasterIdLst>
  <p:sldIdLst>
    <p:sldId id="257" r:id="rId3"/>
    <p:sldId id="456" r:id="rId4"/>
    <p:sldId id="554" r:id="rId5"/>
    <p:sldId id="555" r:id="rId6"/>
    <p:sldId id="556" r:id="rId7"/>
    <p:sldId id="557" r:id="rId8"/>
    <p:sldId id="558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61" r:id="rId17"/>
    <p:sldId id="562" r:id="rId18"/>
    <p:sldId id="563" r:id="rId19"/>
    <p:sldId id="567" r:id="rId20"/>
    <p:sldId id="570" r:id="rId21"/>
    <p:sldId id="571" r:id="rId22"/>
    <p:sldId id="568" r:id="rId23"/>
    <p:sldId id="569" r:id="rId24"/>
    <p:sldId id="572" r:id="rId25"/>
    <p:sldId id="573" r:id="rId26"/>
    <p:sldId id="574" r:id="rId27"/>
    <p:sldId id="575" r:id="rId28"/>
    <p:sldId id="576" r:id="rId29"/>
    <p:sldId id="559" r:id="rId30"/>
    <p:sldId id="566" r:id="rId31"/>
    <p:sldId id="560" r:id="rId32"/>
    <p:sldId id="564" r:id="rId33"/>
    <p:sldId id="565" r:id="rId34"/>
    <p:sldId id="577" r:id="rId35"/>
    <p:sldId id="578" r:id="rId36"/>
    <p:sldId id="580" r:id="rId37"/>
    <p:sldId id="579" r:id="rId38"/>
    <p:sldId id="590" r:id="rId39"/>
    <p:sldId id="581" r:id="rId40"/>
    <p:sldId id="583" r:id="rId41"/>
    <p:sldId id="584" r:id="rId42"/>
    <p:sldId id="582" r:id="rId43"/>
    <p:sldId id="585" r:id="rId44"/>
    <p:sldId id="586" r:id="rId45"/>
    <p:sldId id="587" r:id="rId46"/>
    <p:sldId id="588" r:id="rId47"/>
    <p:sldId id="591" r:id="rId48"/>
    <p:sldId id="59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3/7/2016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3/7/2016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3/7/2016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3/7/2016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3/7/2016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3/7/2016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3/7/2016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Introduction to Transactions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Database System Implementation CSE 507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070" y="6181516"/>
            <a:ext cx="11355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</a:t>
            </a:r>
            <a:r>
              <a:rPr lang="en-US" sz="1600" dirty="0" err="1"/>
              <a:t>Navathe</a:t>
            </a:r>
            <a:r>
              <a:rPr lang="en-US" sz="1600" dirty="0"/>
              <a:t> et. Al. and </a:t>
            </a:r>
            <a:r>
              <a:rPr lang="en-US" sz="1600" dirty="0" err="1"/>
              <a:t>Silberchatz</a:t>
            </a:r>
            <a:r>
              <a:rPr lang="en-US" sz="1600" dirty="0"/>
              <a:t> et. Al. 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Concurrency Control?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0080" y="1469571"/>
            <a:ext cx="11160033" cy="450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700" b="1" dirty="0"/>
              <a:t>The Lost Update Problem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This occurs when two transactions that access the same database items have their operations interleaved in a way that makes the value of some database item incorrect.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7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7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700" b="1" dirty="0"/>
              <a:t>The Temporary Update (or Dirty Read) Problem 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This occurs when one transaction updates a database item and then the transaction fails for some reason.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The updated item is accessed by another transaction before it is changed back to its original value.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3679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Concurrency Control?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79269" y="1717766"/>
            <a:ext cx="11160033" cy="289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700" b="1" dirty="0"/>
              <a:t>The Incorrect Summary Problem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If one transaction is calculating an aggregate summary function on a number of records while other transactions are updating some of these records, 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the aggregate function may calculate some values before they are updated and others after they are updated. </a:t>
            </a:r>
          </a:p>
          <a:p>
            <a:pPr lvl="1">
              <a:lnSpc>
                <a:spcPct val="80000"/>
              </a:lnSpc>
            </a:pP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3687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Concurrency Control? -- Examples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3" y="1560829"/>
            <a:ext cx="11441632" cy="389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2782" y="3510551"/>
            <a:ext cx="5316583" cy="1384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Concurrency Control? -- Examples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" y="1606731"/>
            <a:ext cx="11587108" cy="42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72971" y="4454434"/>
            <a:ext cx="5316583" cy="1384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902370"/>
            <a:ext cx="11621813" cy="557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Concurrency Control? -- Examples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8649" y="4044530"/>
            <a:ext cx="5316583" cy="1384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Recovery is needed?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1214" y="1237594"/>
            <a:ext cx="11465171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1. </a:t>
            </a:r>
            <a:r>
              <a:rPr lang="en-US" altLang="en-US" sz="2700" b="1" dirty="0"/>
              <a:t>A computer failure (system crash):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A hardware or software error occurs in the computer system. 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If the hardware crashes, the contents of the computer’s internal memory may be lost.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700" dirty="0"/>
          </a:p>
          <a:p>
            <a:pPr marL="495300" indent="-4953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2</a:t>
            </a:r>
            <a:r>
              <a:rPr lang="en-US" altLang="en-US" sz="2700" b="1" dirty="0"/>
              <a:t>. A transaction or system error: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Due to an operation in the transaction e.g., division by zero. 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Erroneous parameter values or because of a logical programming error. 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the user may interrupt the transaction during its execution.</a:t>
            </a:r>
          </a:p>
        </p:txBody>
      </p:sp>
    </p:spTree>
    <p:extLst>
      <p:ext uri="{BB962C8B-B14F-4D97-AF65-F5344CB8AC3E}">
        <p14:creationId xmlns:p14="http://schemas.microsoft.com/office/powerpoint/2010/main" val="4010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Recovery is needed?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442545"/>
            <a:ext cx="1103323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3</a:t>
            </a:r>
            <a:r>
              <a:rPr lang="en-US" altLang="en-US" sz="2700" b="1" dirty="0"/>
              <a:t>. Local errors detected by the transaction: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Certain conditions necessitate cancellation of the transaction. For example, data for the transaction may not be found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700" dirty="0"/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700" dirty="0"/>
          </a:p>
          <a:p>
            <a:pPr marL="495300" indent="-4953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4. </a:t>
            </a:r>
            <a:r>
              <a:rPr lang="en-US" altLang="en-US" sz="2700" b="1" dirty="0"/>
              <a:t>Concurrency control enforcement: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The concurrency control method may decide to abort the transaction, to be restarted later, because it violates “</a:t>
            </a:r>
            <a:r>
              <a:rPr lang="en-US" altLang="en-US" sz="2700" dirty="0" err="1"/>
              <a:t>serializability</a:t>
            </a:r>
            <a:r>
              <a:rPr lang="en-US" altLang="en-US" sz="27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431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Recovery is needed?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631731"/>
            <a:ext cx="111751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 </a:t>
            </a:r>
            <a:r>
              <a:rPr lang="en-US" altLang="en-US" b="1" dirty="0"/>
              <a:t>Disk failure: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Some disk blocks may lose their data because of a read or write malfunction.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495300" indent="-4953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6. </a:t>
            </a:r>
            <a:r>
              <a:rPr lang="en-US" altLang="en-US" b="1" dirty="0"/>
              <a:t>Physical problems and catastrophes: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5049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System Logs – For recovery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38200" y="1329644"/>
            <a:ext cx="10831286" cy="486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700" dirty="0"/>
              <a:t>The System Log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/>
              <a:t>Log</a:t>
            </a:r>
            <a:r>
              <a:rPr lang="en-US" altLang="en-US" sz="2700" dirty="0"/>
              <a:t> or </a:t>
            </a:r>
            <a:r>
              <a:rPr lang="en-US" altLang="en-US" sz="2700" b="1" dirty="0"/>
              <a:t>Journal</a:t>
            </a:r>
            <a:r>
              <a:rPr lang="en-US" altLang="en-US" sz="2700" dirty="0"/>
              <a:t>: The log keeps track of all transaction operations that affect the values of database items.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/>
              <a:t>This information may be needed to permit recovery from transaction failures.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/>
              <a:t>The log is kept on disk, so it is not affected by any type of failure except for disk or catastrophic failure.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/>
              <a:t>In addition, the log is periodically backed up to archival storage (</a:t>
            </a:r>
            <a:r>
              <a:rPr lang="en-US" altLang="en-US" sz="2700"/>
              <a:t>tape).</a:t>
            </a: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67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Terminology on Transactions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38201" y="902370"/>
            <a:ext cx="5112026" cy="286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700" b="1" dirty="0"/>
              <a:t>Transaction</a:t>
            </a:r>
            <a:r>
              <a:rPr lang="en-US" altLang="en-US" sz="2700" dirty="0"/>
              <a:t> </a:t>
            </a:r>
            <a:r>
              <a:rPr lang="en-US" altLang="en-US" sz="2700" b="1" dirty="0"/>
              <a:t>states</a:t>
            </a:r>
            <a:r>
              <a:rPr lang="en-US" altLang="en-US" sz="27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Active state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Partially committed state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Committed state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Failed state</a:t>
            </a:r>
          </a:p>
          <a:p>
            <a:pPr lvl="1">
              <a:lnSpc>
                <a:spcPct val="80000"/>
              </a:lnSpc>
            </a:pPr>
            <a:r>
              <a:rPr lang="en-US" altLang="en-US" sz="2700" dirty="0"/>
              <a:t>Terminated State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3624470"/>
            <a:ext cx="88392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Transaction Concept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394233"/>
            <a:ext cx="10707053" cy="486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700" dirty="0">
                <a:ea typeface="ＭＳ Ｐゴシック" panose="020B0600070205080204" pitchFamily="34" charset="-128"/>
              </a:rPr>
              <a:t>A </a:t>
            </a:r>
            <a:r>
              <a:rPr lang="en-US" altLang="en-US" sz="27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transaction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a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unit </a:t>
            </a:r>
            <a:r>
              <a:rPr lang="en-US" altLang="en-US" sz="2700" dirty="0">
                <a:ea typeface="ＭＳ Ｐゴシック" panose="020B0600070205080204" pitchFamily="34" charset="-128"/>
              </a:rPr>
              <a:t>of program execution that accesses and  possibly updates various data items.</a:t>
            </a:r>
          </a:p>
          <a:p>
            <a:r>
              <a:rPr lang="en-US" altLang="en-US" sz="2700" dirty="0">
                <a:ea typeface="ＭＳ Ｐゴシック" panose="020B0600070205080204" pitchFamily="34" charset="-128"/>
              </a:rPr>
              <a:t>E.g., transaction to transfer $50 from account A to account B:</a:t>
            </a:r>
          </a:p>
          <a:p>
            <a:pPr lvl="1">
              <a:buFont typeface="Monotype Sorts" charset="2"/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1.	</a:t>
            </a:r>
            <a:r>
              <a:rPr lang="en-US" altLang="en-US" sz="2700" b="1" dirty="0">
                <a:ea typeface="ＭＳ Ｐゴシック" panose="020B0600070205080204" pitchFamily="34" charset="-128"/>
              </a:rPr>
              <a:t>read</a:t>
            </a:r>
            <a:r>
              <a:rPr lang="en-US" altLang="en-US" sz="2700" dirty="0">
                <a:ea typeface="ＭＳ Ｐゴシック" panose="020B0600070205080204" pitchFamily="34" charset="-128"/>
              </a:rPr>
              <a:t>(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7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2.	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700" dirty="0">
                <a:ea typeface="ＭＳ Ｐゴシック" panose="020B0600070205080204" pitchFamily="34" charset="-128"/>
              </a:rPr>
              <a:t> :=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A – </a:t>
            </a:r>
            <a:r>
              <a:rPr lang="en-US" altLang="en-US" sz="2700" dirty="0">
                <a:ea typeface="ＭＳ Ｐゴシック" panose="020B0600070205080204" pitchFamily="34" charset="-128"/>
              </a:rPr>
              <a:t>50</a:t>
            </a:r>
          </a:p>
          <a:p>
            <a:pPr lvl="1">
              <a:buFont typeface="Monotype Sorts" charset="2"/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3.	</a:t>
            </a:r>
            <a:r>
              <a:rPr lang="en-US" altLang="en-US" sz="2700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sz="2700" dirty="0">
                <a:ea typeface="ＭＳ Ｐゴシック" panose="020B0600070205080204" pitchFamily="34" charset="-128"/>
              </a:rPr>
              <a:t>(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7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4.	</a:t>
            </a:r>
            <a:r>
              <a:rPr lang="en-US" altLang="en-US" sz="2700" b="1" dirty="0">
                <a:ea typeface="ＭＳ Ｐゴシック" panose="020B0600070205080204" pitchFamily="34" charset="-128"/>
              </a:rPr>
              <a:t>read</a:t>
            </a:r>
            <a:r>
              <a:rPr lang="en-US" altLang="en-US" sz="2700" dirty="0">
                <a:ea typeface="ＭＳ Ｐゴシック" panose="020B0600070205080204" pitchFamily="34" charset="-128"/>
              </a:rPr>
              <a:t>(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7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5.	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700" dirty="0">
                <a:ea typeface="ＭＳ Ｐゴシック" panose="020B0600070205080204" pitchFamily="34" charset="-128"/>
              </a:rPr>
              <a:t> :=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B + </a:t>
            </a:r>
            <a:r>
              <a:rPr lang="en-US" altLang="en-US" sz="2700" dirty="0">
                <a:ea typeface="ＭＳ Ｐゴシック" panose="020B0600070205080204" pitchFamily="34" charset="-128"/>
              </a:rPr>
              <a:t>50</a:t>
            </a:r>
          </a:p>
          <a:p>
            <a:pPr lvl="1">
              <a:buFont typeface="Monotype Sorts" charset="2"/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6.	</a:t>
            </a:r>
            <a:r>
              <a:rPr lang="en-US" altLang="en-US" sz="2700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sz="2700" dirty="0">
                <a:ea typeface="ＭＳ Ｐゴシック" panose="020B0600070205080204" pitchFamily="34" charset="-128"/>
              </a:rPr>
              <a:t>(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B)</a:t>
            </a:r>
            <a:endParaRPr lang="en-US" altLang="en-US" sz="2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1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686" y="2577367"/>
            <a:ext cx="11009243" cy="16235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Quick Intro to Recovery Techniques</a:t>
            </a:r>
          </a:p>
        </p:txBody>
      </p:sp>
    </p:spTree>
    <p:extLst>
      <p:ext uri="{BB962C8B-B14F-4D97-AF65-F5344CB8AC3E}">
        <p14:creationId xmlns:p14="http://schemas.microsoft.com/office/powerpoint/2010/main" val="34067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System Logs – For recovery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8200" y="902369"/>
            <a:ext cx="10651435" cy="55419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/>
              <a:t>System Log: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sz="2500" dirty="0"/>
              <a:t>Types of log record: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[</a:t>
            </a:r>
            <a:r>
              <a:rPr lang="en-US" altLang="en-US" b="1" dirty="0" err="1"/>
              <a:t>start_transaction,T</a:t>
            </a:r>
            <a:r>
              <a:rPr lang="en-US" altLang="en-US" b="1" dirty="0"/>
              <a:t>]: </a:t>
            </a:r>
            <a:r>
              <a:rPr lang="en-US" altLang="en-US" dirty="0"/>
              <a:t>Records that transaction T has started execution.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[</a:t>
            </a:r>
            <a:r>
              <a:rPr lang="en-US" altLang="en-US" b="1" dirty="0" err="1"/>
              <a:t>write_item,T,X,old_value,new_value</a:t>
            </a:r>
            <a:r>
              <a:rPr lang="en-US" altLang="en-US" b="1" dirty="0"/>
              <a:t>]: </a:t>
            </a:r>
            <a:r>
              <a:rPr lang="en-US" altLang="en-US" dirty="0"/>
              <a:t>Records that transaction T has changed the value of database item X from </a:t>
            </a:r>
            <a:r>
              <a:rPr lang="en-US" altLang="en-US" dirty="0" err="1"/>
              <a:t>old_value</a:t>
            </a:r>
            <a:r>
              <a:rPr lang="en-US" altLang="en-US" dirty="0"/>
              <a:t> to </a:t>
            </a:r>
            <a:r>
              <a:rPr lang="en-US" altLang="en-US" dirty="0" err="1"/>
              <a:t>new_value</a:t>
            </a:r>
            <a:r>
              <a:rPr lang="en-US" altLang="en-US" dirty="0"/>
              <a:t>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[</a:t>
            </a:r>
            <a:r>
              <a:rPr lang="en-US" altLang="en-US" b="1" dirty="0" err="1"/>
              <a:t>read_item,T,X</a:t>
            </a:r>
            <a:r>
              <a:rPr lang="en-US" altLang="en-US" b="1" dirty="0"/>
              <a:t>]: </a:t>
            </a:r>
            <a:r>
              <a:rPr lang="en-US" altLang="en-US" dirty="0"/>
              <a:t>Records that transaction T  has read the value of database item X.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[</a:t>
            </a:r>
            <a:r>
              <a:rPr lang="en-US" altLang="en-US" b="1" dirty="0" err="1"/>
              <a:t>commit,T</a:t>
            </a:r>
            <a:r>
              <a:rPr lang="en-US" altLang="en-US" b="1" dirty="0"/>
              <a:t>]: </a:t>
            </a:r>
            <a:r>
              <a:rPr lang="en-US" altLang="en-US" dirty="0"/>
              <a:t>Records that transaction T has completed successfully, and affirms that its effect can be committed (recorded permanently) to the database.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[</a:t>
            </a:r>
            <a:r>
              <a:rPr lang="en-US" altLang="en-US" b="1" dirty="0" err="1"/>
              <a:t>abort,T</a:t>
            </a:r>
            <a:r>
              <a:rPr lang="en-US" altLang="en-US" b="1" dirty="0"/>
              <a:t>]: </a:t>
            </a:r>
            <a:r>
              <a:rPr lang="en-US" altLang="en-US" dirty="0"/>
              <a:t>Records that transaction T has been aborted. </a:t>
            </a:r>
          </a:p>
        </p:txBody>
      </p:sp>
    </p:spTree>
    <p:extLst>
      <p:ext uri="{BB962C8B-B14F-4D97-AF65-F5344CB8AC3E}">
        <p14:creationId xmlns:p14="http://schemas.microsoft.com/office/powerpoint/2010/main" val="29635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System Logs – For recovery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38200" y="1268895"/>
            <a:ext cx="10995991" cy="503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Recovery techniques use the following operators:</a:t>
            </a:r>
          </a:p>
          <a:p>
            <a:pPr marL="457200" lvl="1" indent="0">
              <a:buNone/>
            </a:pPr>
            <a:r>
              <a:rPr lang="en-US" altLang="en-US" sz="2600" b="1" dirty="0"/>
              <a:t>Undo Operation</a:t>
            </a:r>
            <a:r>
              <a:rPr lang="en-US" altLang="en-US" sz="2600" dirty="0"/>
              <a:t>: </a:t>
            </a:r>
          </a:p>
          <a:p>
            <a:pPr lvl="1"/>
            <a:r>
              <a:rPr lang="en-US" altLang="en-US" sz="2600" dirty="0"/>
              <a:t>Similar to rollback except that it applies to a single operation rather than to a whole transaction.</a:t>
            </a:r>
          </a:p>
          <a:p>
            <a:pPr marL="457200" lvl="1" indent="0">
              <a:buNone/>
            </a:pPr>
            <a:endParaRPr lang="en-US" altLang="en-US" sz="2600" dirty="0"/>
          </a:p>
          <a:p>
            <a:pPr marL="457200" lvl="1" indent="0">
              <a:buNone/>
            </a:pPr>
            <a:r>
              <a:rPr lang="en-US" altLang="en-US" sz="2600" b="1" dirty="0"/>
              <a:t>Redo Operation</a:t>
            </a:r>
            <a:r>
              <a:rPr lang="en-US" altLang="en-US" sz="2600" dirty="0"/>
              <a:t>: </a:t>
            </a:r>
          </a:p>
          <a:p>
            <a:pPr lvl="1"/>
            <a:r>
              <a:rPr lang="en-US" altLang="en-US" sz="2600" dirty="0"/>
              <a:t>This specifies that certain </a:t>
            </a:r>
            <a:r>
              <a:rPr lang="en-US" altLang="en-US" sz="2600" i="1" dirty="0"/>
              <a:t>operations</a:t>
            </a:r>
            <a:r>
              <a:rPr lang="en-US" altLang="en-US" sz="2600" dirty="0"/>
              <a:t> must be </a:t>
            </a:r>
            <a:r>
              <a:rPr lang="en-US" altLang="en-US" sz="2600" i="1" dirty="0"/>
              <a:t>redone</a:t>
            </a:r>
            <a:r>
              <a:rPr lang="en-US" altLang="en-US" sz="2600" dirty="0"/>
              <a:t> to ensure that all the operations of a committed transaction have been applied successfully to the database. </a:t>
            </a:r>
          </a:p>
          <a:p>
            <a:pPr lvl="1"/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456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357" y="152220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Basic Concepts on Recovery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49357" y="1242390"/>
            <a:ext cx="11330607" cy="488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Recovery using log records:</a:t>
            </a: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dirty="0"/>
              <a:t>If the system crashes, we can recover to a consistent database state by examining the log.</a:t>
            </a: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endParaRPr lang="en-US" altLang="en-US" dirty="0"/>
          </a:p>
          <a:p>
            <a:pPr marL="952500" lvl="1" indent="-4953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800" b="1" dirty="0"/>
              <a:t>Undo</a:t>
            </a:r>
            <a:r>
              <a:rPr lang="en-US" altLang="en-US" sz="2800" dirty="0"/>
              <a:t> the effects of these write operations of an uncommitted transaction T by tracing backward through the log.</a:t>
            </a:r>
          </a:p>
          <a:p>
            <a:pPr marL="952500" lvl="1" indent="-4953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800" b="1" dirty="0"/>
              <a:t>Redo</a:t>
            </a:r>
            <a:r>
              <a:rPr lang="en-US" altLang="en-US" sz="2800" dirty="0"/>
              <a:t> the effect of the write operations of a transaction T by tracing forward through the log.</a:t>
            </a:r>
          </a:p>
        </p:txBody>
      </p:sp>
    </p:spTree>
    <p:extLst>
      <p:ext uri="{BB962C8B-B14F-4D97-AF65-F5344CB8AC3E}">
        <p14:creationId xmlns:p14="http://schemas.microsoft.com/office/powerpoint/2010/main" val="17236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357" y="152220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Basic Concepts on Recovery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9357" y="1361660"/>
            <a:ext cx="1125109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altLang="en-US" b="1" dirty="0"/>
              <a:t>Definition a Commit Point: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When all operations T have been executed successfully </a:t>
            </a:r>
            <a:r>
              <a:rPr lang="en-US" altLang="en-US" sz="2800" i="1" dirty="0"/>
              <a:t>and</a:t>
            </a:r>
            <a:r>
              <a:rPr lang="en-US" altLang="en-US" sz="2800" dirty="0"/>
              <a:t> the effect of all the transaction operations has been recorded in the log.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Beyond the commit point, the transaction is said to be committed.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The transaction then writes an entry [</a:t>
            </a:r>
            <a:r>
              <a:rPr lang="en-US" altLang="en-US" sz="2800" dirty="0" err="1"/>
              <a:t>commit,T</a:t>
            </a:r>
            <a:r>
              <a:rPr lang="en-US" altLang="en-US" sz="2800" dirty="0"/>
              <a:t>] into the log.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9115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357" y="152220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Basic Concepts on Recovery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6547" y="2209800"/>
            <a:ext cx="10706583" cy="238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b="1" dirty="0"/>
              <a:t>Roll Back of transactions: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Needed for transactions that have a [</a:t>
            </a:r>
            <a:r>
              <a:rPr lang="en-US" altLang="en-US" sz="2800" dirty="0" err="1"/>
              <a:t>start_transaction,T</a:t>
            </a:r>
            <a:r>
              <a:rPr lang="en-US" altLang="en-US" sz="2800" dirty="0"/>
              <a:t>] entry into the log but no commit entry [</a:t>
            </a:r>
            <a:r>
              <a:rPr lang="en-US" altLang="en-US" sz="2800" dirty="0" err="1"/>
              <a:t>commit,T</a:t>
            </a:r>
            <a:r>
              <a:rPr lang="en-US" altLang="en-US" sz="2800" dirty="0"/>
              <a:t>] into the log. </a:t>
            </a:r>
          </a:p>
        </p:txBody>
      </p:sp>
    </p:spTree>
    <p:extLst>
      <p:ext uri="{BB962C8B-B14F-4D97-AF65-F5344CB8AC3E}">
        <p14:creationId xmlns:p14="http://schemas.microsoft.com/office/powerpoint/2010/main" val="24543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357" y="152220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Basic Concepts on Recovery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9357" y="1215887"/>
            <a:ext cx="11211339" cy="2958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b="1" dirty="0"/>
              <a:t>Redoing transactions: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Transactions that have their commit entry in the log can be redone from the log entries.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In case of a system crash, only the log entries that have been to disk are considered in the recovery process (obviously). </a:t>
            </a:r>
          </a:p>
        </p:txBody>
      </p:sp>
    </p:spTree>
    <p:extLst>
      <p:ext uri="{BB962C8B-B14F-4D97-AF65-F5344CB8AC3E}">
        <p14:creationId xmlns:p14="http://schemas.microsoft.com/office/powerpoint/2010/main" val="13498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9357" y="152220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Basic Concepts on Recovery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9357" y="1454426"/>
            <a:ext cx="11052313" cy="31308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b="1" dirty="0"/>
              <a:t>Force writing a log: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Before a transaction reaches its commit point, any portion of the log that has not been written to the disk yet must now be written to the disk.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This process is called force-writing the log file before committing a transaction.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rgbClr val="7030A0"/>
                </a:solidFill>
              </a:rPr>
              <a:t>More details on recovery algorithms later!</a:t>
            </a:r>
          </a:p>
        </p:txBody>
      </p:sp>
    </p:spTree>
    <p:extLst>
      <p:ext uri="{BB962C8B-B14F-4D97-AF65-F5344CB8AC3E}">
        <p14:creationId xmlns:p14="http://schemas.microsoft.com/office/powerpoint/2010/main" val="31252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686" y="2577367"/>
            <a:ext cx="11009243" cy="16235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Focus on “Isolation Property” </a:t>
            </a:r>
            <a:br>
              <a:rPr lang="en-US" sz="3600" dirty="0"/>
            </a:br>
            <a:r>
              <a:rPr lang="en-US" sz="3600" dirty="0"/>
              <a:t>				--- Concurrency Control Tech </a:t>
            </a:r>
          </a:p>
        </p:txBody>
      </p:sp>
    </p:spTree>
    <p:extLst>
      <p:ext uri="{BB962C8B-B14F-4D97-AF65-F5344CB8AC3E}">
        <p14:creationId xmlns:p14="http://schemas.microsoft.com/office/powerpoint/2010/main" val="1420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Concurrent Executions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802784"/>
            <a:ext cx="10925503" cy="2671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Concurrency control schemes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Set of mechanisms  to </a:t>
            </a:r>
            <a:r>
              <a:rPr lang="en-US" altLang="en-US" sz="2700" b="1" dirty="0">
                <a:ea typeface="ＭＳ Ｐゴシック" panose="020B0600070205080204" pitchFamily="34" charset="-128"/>
              </a:rPr>
              <a:t>achieve isolation: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Control the interaction among the concurrent transactions in order to prevent them from destroying the consistency of the database.</a:t>
            </a:r>
          </a:p>
        </p:txBody>
      </p:sp>
    </p:spTree>
    <p:extLst>
      <p:ext uri="{BB962C8B-B14F-4D97-AF65-F5344CB8AC3E}">
        <p14:creationId xmlns:p14="http://schemas.microsoft.com/office/powerpoint/2010/main" val="24834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Required Properties of a Transaction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199" y="902370"/>
            <a:ext cx="11159359" cy="568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>
                <a:ea typeface="ＭＳ Ｐゴシック" panose="020B0600070205080204" pitchFamily="34" charset="-128"/>
              </a:rPr>
              <a:t>Transaction to transfer $50 from account A to account B:</a:t>
            </a:r>
          </a:p>
          <a:p>
            <a:pPr lvl="1">
              <a:buFont typeface="Monotype Sorts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1.	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read</a:t>
            </a:r>
            <a:r>
              <a:rPr lang="en-US" altLang="en-US" sz="2600" dirty="0">
                <a:ea typeface="ＭＳ Ｐゴシック" panose="020B0600070205080204" pitchFamily="34" charset="-128"/>
              </a:rPr>
              <a:t>(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6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2.	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600" dirty="0">
                <a:ea typeface="ＭＳ Ｐゴシック" panose="020B0600070205080204" pitchFamily="34" charset="-128"/>
              </a:rPr>
              <a:t> :=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 – </a:t>
            </a:r>
            <a:r>
              <a:rPr lang="en-US" altLang="en-US" sz="2600" dirty="0">
                <a:ea typeface="ＭＳ Ｐゴシック" panose="020B0600070205080204" pitchFamily="34" charset="-128"/>
              </a:rPr>
              <a:t>50</a:t>
            </a:r>
          </a:p>
          <a:p>
            <a:pPr lvl="1">
              <a:buFont typeface="Monotype Sorts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3.	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sz="2600" dirty="0">
                <a:ea typeface="ＭＳ Ｐゴシック" panose="020B0600070205080204" pitchFamily="34" charset="-128"/>
              </a:rPr>
              <a:t>(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6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4.	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read</a:t>
            </a:r>
            <a:r>
              <a:rPr lang="en-US" altLang="en-US" sz="2600" dirty="0">
                <a:ea typeface="ＭＳ Ｐゴシック" panose="020B0600070205080204" pitchFamily="34" charset="-128"/>
              </a:rPr>
              <a:t>(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6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5.	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600" dirty="0">
                <a:ea typeface="ＭＳ Ｐゴシック" panose="020B0600070205080204" pitchFamily="34" charset="-128"/>
              </a:rPr>
              <a:t> :=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B + </a:t>
            </a:r>
            <a:r>
              <a:rPr lang="en-US" altLang="en-US" sz="2600" dirty="0">
                <a:ea typeface="ＭＳ Ｐゴシック" panose="020B0600070205080204" pitchFamily="34" charset="-128"/>
              </a:rPr>
              <a:t>50</a:t>
            </a:r>
          </a:p>
          <a:p>
            <a:pPr marL="800100" lvl="1" indent="-342900">
              <a:buFont typeface="Monotype Sorts" charset="2"/>
              <a:buAutoNum type="arabicPeriod" startAt="6"/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sz="2600" dirty="0">
                <a:ea typeface="ＭＳ Ｐゴシック" panose="020B0600070205080204" pitchFamily="34" charset="-128"/>
              </a:rPr>
              <a:t>(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B)</a:t>
            </a:r>
          </a:p>
          <a:p>
            <a:pPr marL="457200" lvl="1" indent="0">
              <a:buNone/>
            </a:pPr>
            <a:endParaRPr lang="en-US" altLang="en-US" sz="2000" i="1" dirty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Atomicity requirement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the transaction fails after step 3 and before step 6, money will be “lost” leading to an inconsistent database state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Updates of a partially executed transaction are not reflected in DB.</a:t>
            </a:r>
          </a:p>
        </p:txBody>
      </p:sp>
    </p:spTree>
    <p:extLst>
      <p:ext uri="{BB962C8B-B14F-4D97-AF65-F5344CB8AC3E}">
        <p14:creationId xmlns:p14="http://schemas.microsoft.com/office/powerpoint/2010/main" val="25783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Concurrent Execution example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902370"/>
            <a:ext cx="10970172" cy="784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26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6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600" dirty="0">
                <a:ea typeface="ＭＳ Ｐゴシック" panose="020B0600070205080204" pitchFamily="34" charset="-128"/>
              </a:rPr>
              <a:t> transfer $50 from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 </a:t>
            </a:r>
            <a:r>
              <a:rPr lang="en-US" altLang="en-US" sz="2600" dirty="0">
                <a:ea typeface="ＭＳ Ｐゴシック" panose="020B0600070205080204" pitchFamily="34" charset="-128"/>
              </a:rPr>
              <a:t>to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600" dirty="0">
                <a:ea typeface="ＭＳ Ｐゴシック" panose="020B0600070205080204" pitchFamily="34" charset="-128"/>
              </a:rPr>
              <a:t>, and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6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600" dirty="0">
                <a:ea typeface="ＭＳ Ｐゴシック" panose="020B0600070205080204" pitchFamily="34" charset="-128"/>
              </a:rPr>
              <a:t> transfer 10% of the balance from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 </a:t>
            </a:r>
            <a:r>
              <a:rPr lang="en-US" altLang="en-US" sz="2600" dirty="0">
                <a:ea typeface="ＭＳ Ｐゴシック" panose="020B0600070205080204" pitchFamily="34" charset="-128"/>
              </a:rPr>
              <a:t>to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B.</a:t>
            </a:r>
            <a:r>
              <a:rPr lang="en-US" altLang="en-US" sz="2600" dirty="0">
                <a:ea typeface="ＭＳ Ｐゴシック" panose="020B0600070205080204" pitchFamily="34" charset="-128"/>
              </a:rPr>
              <a:t>  </a:t>
            </a:r>
          </a:p>
          <a:p>
            <a:pPr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2600" dirty="0">
                <a:ea typeface="ＭＳ Ｐゴシック" panose="020B0600070205080204" pitchFamily="34" charset="-128"/>
              </a:rPr>
              <a:t>An example of a  </a:t>
            </a:r>
            <a:r>
              <a:rPr lang="en-US" altLang="en-US" sz="26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serial </a:t>
            </a:r>
            <a:r>
              <a:rPr lang="en-US" altLang="en-US" sz="2600" dirty="0">
                <a:ea typeface="ＭＳ Ｐゴシック" panose="020B0600070205080204" pitchFamily="34" charset="-128"/>
              </a:rPr>
              <a:t>schedule in which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6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600" dirty="0">
                <a:ea typeface="ＭＳ Ｐゴシック" panose="020B0600070205080204" pitchFamily="34" charset="-128"/>
              </a:rPr>
              <a:t> is followed by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6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r>
              <a:rPr lang="en-US" altLang="en-US" sz="2300" dirty="0">
                <a:ea typeface="ＭＳ Ｐゴシック" panose="020B0600070205080204" pitchFamily="34" charset="-128"/>
              </a:rPr>
              <a:t>: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2" y="1988687"/>
            <a:ext cx="3799600" cy="47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246783" y="2133601"/>
            <a:ext cx="0" cy="410817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34662" y="3595299"/>
            <a:ext cx="1592317" cy="7725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Increasing Time</a:t>
            </a:r>
          </a:p>
        </p:txBody>
      </p:sp>
    </p:spTree>
    <p:extLst>
      <p:ext uri="{BB962C8B-B14F-4D97-AF65-F5344CB8AC3E}">
        <p14:creationId xmlns:p14="http://schemas.microsoft.com/office/powerpoint/2010/main" val="13587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Concurrent Execution example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1127159"/>
            <a:ext cx="9992710" cy="55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serial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schedule in which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is followed by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 :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86" y="1686910"/>
            <a:ext cx="4029378" cy="50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46783" y="2133601"/>
            <a:ext cx="0" cy="410817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4662" y="3595299"/>
            <a:ext cx="1592317" cy="7725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Increasing Time</a:t>
            </a:r>
          </a:p>
        </p:txBody>
      </p:sp>
    </p:spTree>
    <p:extLst>
      <p:ext uri="{BB962C8B-B14F-4D97-AF65-F5344CB8AC3E}">
        <p14:creationId xmlns:p14="http://schemas.microsoft.com/office/powerpoint/2010/main" val="25883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Concurrent Execution example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8495" y="902370"/>
            <a:ext cx="10954407" cy="55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47863" algn="l"/>
                <a:tab pos="2684463" algn="l"/>
                <a:tab pos="3594100" algn="l"/>
                <a:tab pos="428625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transactions defined previously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.</a:t>
            </a:r>
            <a:r>
              <a:rPr lang="en-US" altLang="en-US" sz="2400" dirty="0">
                <a:ea typeface="ＭＳ Ｐゴシック" panose="020B0600070205080204" pitchFamily="34" charset="-128"/>
              </a:rPr>
              <a:t>  The following schedule is not a serial schedule, but it is </a:t>
            </a:r>
            <a:r>
              <a:rPr lang="en-US" altLang="en-US" sz="24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equivalent</a:t>
            </a:r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Schedule 1.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51" y="1692277"/>
            <a:ext cx="4137898" cy="51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46783" y="2133601"/>
            <a:ext cx="0" cy="410817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34662" y="3595299"/>
            <a:ext cx="1592317" cy="7725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Increasing Time</a:t>
            </a:r>
          </a:p>
        </p:txBody>
      </p:sp>
    </p:spTree>
    <p:extLst>
      <p:ext uri="{BB962C8B-B14F-4D97-AF65-F5344CB8AC3E}">
        <p14:creationId xmlns:p14="http://schemas.microsoft.com/office/powerpoint/2010/main" val="2411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Characterizing Schedules on Recoverability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38200" y="1741862"/>
            <a:ext cx="10859814" cy="338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3200" dirty="0"/>
              <a:t>A </a:t>
            </a:r>
            <a:r>
              <a:rPr lang="en-US" altLang="en-US" sz="3200" b="1" dirty="0"/>
              <a:t>schedule</a:t>
            </a:r>
            <a:r>
              <a:rPr lang="en-US" altLang="en-US" sz="3200" dirty="0"/>
              <a:t> (or </a:t>
            </a:r>
            <a:r>
              <a:rPr lang="en-US" altLang="en-US" sz="3200" b="1" dirty="0"/>
              <a:t>history</a:t>
            </a:r>
            <a:r>
              <a:rPr lang="en-US" altLang="en-US" sz="3200" dirty="0"/>
              <a:t>) S of n transactions T1, T2, …, </a:t>
            </a:r>
            <a:r>
              <a:rPr lang="en-US" altLang="en-US" sz="3200" dirty="0" err="1"/>
              <a:t>Tn</a:t>
            </a:r>
            <a:r>
              <a:rPr lang="en-US" altLang="en-US" sz="3200" dirty="0"/>
              <a:t>: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It is an ordering of the operations of the transactions subject to the constraint that, for each transaction </a:t>
            </a:r>
            <a:r>
              <a:rPr lang="en-US" altLang="en-US" sz="2800" dirty="0" err="1"/>
              <a:t>Ti</a:t>
            </a:r>
            <a:r>
              <a:rPr lang="en-US" altLang="en-US" sz="2800" dirty="0"/>
              <a:t> that participates in S, the operations of T1 in S must appear in the same order in which they occur in T1.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800" dirty="0"/>
              <a:t>Note, however, that operations from other transactions </a:t>
            </a:r>
            <a:r>
              <a:rPr lang="en-US" altLang="en-US" sz="2800" dirty="0" err="1"/>
              <a:t>Tj</a:t>
            </a:r>
            <a:r>
              <a:rPr lang="en-US" altLang="en-US" sz="2800" dirty="0"/>
              <a:t> can be interleaved with the operations of </a:t>
            </a:r>
            <a:r>
              <a:rPr lang="en-US" altLang="en-US" sz="2800" dirty="0" err="1"/>
              <a:t>Ti</a:t>
            </a:r>
            <a:r>
              <a:rPr lang="en-US" altLang="en-US" sz="2800" dirty="0"/>
              <a:t> in S. </a:t>
            </a:r>
          </a:p>
        </p:txBody>
      </p:sp>
    </p:spTree>
    <p:extLst>
      <p:ext uri="{BB962C8B-B14F-4D97-AF65-F5344CB8AC3E}">
        <p14:creationId xmlns:p14="http://schemas.microsoft.com/office/powerpoint/2010/main" val="39958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Characterizing Schedules on Recoverability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1147" y="1261242"/>
            <a:ext cx="11237583" cy="476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/>
              <a:t>Recoverable schedule</a:t>
            </a:r>
            <a:r>
              <a:rPr lang="en-US" altLang="en-US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One where no committed transaction needs to be rolled back.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A schedule S is recoverable if no transaction T in S commits until all transactions T’ that have written an item that T reads have committed.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b="1" dirty="0" err="1"/>
              <a:t>Cascadeless</a:t>
            </a:r>
            <a:r>
              <a:rPr lang="en-US" altLang="en-US" b="1" dirty="0"/>
              <a:t> schedule</a:t>
            </a:r>
            <a:r>
              <a:rPr lang="en-US" altLang="en-US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One where every transaction reads only  the items that are written by committed transactions.</a:t>
            </a:r>
          </a:p>
        </p:txBody>
      </p:sp>
    </p:spTree>
    <p:extLst>
      <p:ext uri="{BB962C8B-B14F-4D97-AF65-F5344CB8AC3E}">
        <p14:creationId xmlns:p14="http://schemas.microsoft.com/office/powerpoint/2010/main" val="32775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Characterizing Schedules on Recoverability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1147" y="1261242"/>
            <a:ext cx="11237583" cy="4769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800" b="1" dirty="0"/>
              <a:t>Schedule(a)</a:t>
            </a:r>
            <a:r>
              <a:rPr lang="en-US" altLang="en-US" sz="2800" dirty="0"/>
              <a:t>: r1(x); r2(x); w1(x); r1(y); w2(x); c2; w1(y);c1;</a:t>
            </a:r>
            <a:endParaRPr lang="en-US" altLang="en-US" dirty="0"/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800" b="1" dirty="0"/>
              <a:t>Schedule(b): </a:t>
            </a:r>
            <a:r>
              <a:rPr lang="pt-BR" altLang="en-US" dirty="0"/>
              <a:t>r1(X); w1(X); r2(X); r1(Y); w2(X); c2; a1; 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pt-BR" altLang="en-US" sz="2800" b="1" dirty="0"/>
              <a:t>Schedule(c): </a:t>
            </a:r>
            <a:r>
              <a:rPr lang="pl-PL" altLang="en-US" b="1" dirty="0"/>
              <a:t> </a:t>
            </a:r>
            <a:r>
              <a:rPr lang="pl-PL" altLang="en-US" dirty="0"/>
              <a:t>r1(X); w1(X); r2(X); r1(Y); w2(X); w1(Y); c1; c2; </a:t>
            </a:r>
            <a:endParaRPr lang="en-US" altLang="en-US" dirty="0"/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b="1" dirty="0"/>
              <a:t>Schedule(d): </a:t>
            </a:r>
            <a:r>
              <a:rPr lang="en-US" altLang="en-US" dirty="0"/>
              <a:t>r1(X); w1(X); r2(X); r1(Y); w2(X); w1(Y); a1;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endParaRPr lang="en-US" altLang="en-US" dirty="0"/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Classify them as recoverable or non-recoverable.   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Characterizing Schedules on Recoverability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38200" y="1126823"/>
            <a:ext cx="10985938" cy="171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Schedules requiring cascaded rollback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800" dirty="0"/>
              <a:t>A schedule in which uncommitted transactions that read an item from a failed transaction must be rolled back. </a:t>
            </a:r>
          </a:p>
          <a:p>
            <a:pPr marL="457200" lvl="1" indent="0">
              <a:buNone/>
            </a:pPr>
            <a:endParaRPr lang="en-US" altLang="en-US" sz="2800" dirty="0"/>
          </a:p>
          <a:p>
            <a:pPr marL="457200" lvl="1" indent="0">
              <a:buNone/>
            </a:pPr>
            <a:endParaRPr lang="en-US" altLang="en-US" sz="2800" dirty="0"/>
          </a:p>
          <a:p>
            <a:pPr marL="457200" lvl="1" indent="0">
              <a:buNone/>
            </a:pPr>
            <a:endParaRPr lang="en-US" altLang="en-US" sz="2800" dirty="0"/>
          </a:p>
          <a:p>
            <a:pPr marL="457200" lvl="1" indent="0">
              <a:buNone/>
            </a:pPr>
            <a:endParaRPr lang="en-US" altLang="en-US" sz="2800" dirty="0"/>
          </a:p>
          <a:p>
            <a:pPr marL="457200" lvl="1" indent="0">
              <a:buNone/>
            </a:pPr>
            <a:endParaRPr lang="en-US" altLang="en-US" sz="28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44" y="2932386"/>
            <a:ext cx="6258850" cy="35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Characterizing Schedules on Recoverability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38200" y="1343805"/>
            <a:ext cx="10985938" cy="184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Strict Schedules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800" dirty="0"/>
              <a:t>A schedule in which a transaction can neither read or write an item X until the last transaction that wrote X has committed. </a:t>
            </a:r>
          </a:p>
        </p:txBody>
      </p:sp>
    </p:spTree>
    <p:extLst>
      <p:ext uri="{BB962C8B-B14F-4D97-AF65-F5344CB8AC3E}">
        <p14:creationId xmlns:p14="http://schemas.microsoft.com/office/powerpoint/2010/main" val="38722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Characterizing Schedules on </a:t>
            </a:r>
            <a:r>
              <a:rPr lang="en-US" sz="4000" dirty="0" err="1"/>
              <a:t>Serializability</a:t>
            </a:r>
            <a:endParaRPr lang="en-US" sz="40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8200" y="1584434"/>
            <a:ext cx="1103323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Serial schedule:</a:t>
            </a:r>
          </a:p>
          <a:p>
            <a:pPr lvl="1"/>
            <a:r>
              <a:rPr lang="en-US" altLang="en-US" sz="2800" dirty="0"/>
              <a:t>A schedule S is serial if, for every transaction T participating in the schedule, all the operations of T are executed consecutively in the schedule.</a:t>
            </a:r>
          </a:p>
          <a:p>
            <a:pPr lvl="2"/>
            <a:r>
              <a:rPr lang="en-US" altLang="en-US" sz="2800" dirty="0"/>
              <a:t>Otherwise, the schedule is called </a:t>
            </a:r>
            <a:r>
              <a:rPr lang="en-US" altLang="en-US" sz="2800" dirty="0" err="1"/>
              <a:t>nonserial</a:t>
            </a:r>
            <a:r>
              <a:rPr lang="en-US" altLang="en-US" sz="2800" dirty="0"/>
              <a:t> schedule.</a:t>
            </a:r>
          </a:p>
          <a:p>
            <a:pPr lvl="2"/>
            <a:endParaRPr lang="en-US" altLang="en-US" sz="2800" dirty="0"/>
          </a:p>
          <a:p>
            <a:pPr marL="0" indent="0">
              <a:buNone/>
            </a:pPr>
            <a:r>
              <a:rPr lang="en-US" altLang="en-US" b="1" dirty="0"/>
              <a:t>Serializable schedule:</a:t>
            </a:r>
          </a:p>
          <a:p>
            <a:pPr lvl="1"/>
            <a:r>
              <a:rPr lang="en-US" altLang="en-US" sz="2800" dirty="0"/>
              <a:t>A schedule S is serializable if it is equivalent to some serial schedule of the same n transactions.</a:t>
            </a:r>
          </a:p>
        </p:txBody>
      </p:sp>
    </p:spTree>
    <p:extLst>
      <p:ext uri="{BB962C8B-B14F-4D97-AF65-F5344CB8AC3E}">
        <p14:creationId xmlns:p14="http://schemas.microsoft.com/office/powerpoint/2010/main" val="27642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Characterizing Schedules on </a:t>
            </a:r>
            <a:r>
              <a:rPr lang="en-US" sz="4000" dirty="0" err="1"/>
              <a:t>Serializability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217681"/>
            <a:ext cx="10799379" cy="472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Let</a:t>
            </a:r>
            <a:r>
              <a:rPr lang="en-US" altLang="en-US" i="1" dirty="0">
                <a:ea typeface="ＭＳ Ｐゴシック" panose="020B0600070205080204" pitchFamily="34" charset="-128"/>
              </a:rPr>
              <a:t> 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 be two Instructions of transactions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respectively.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Instructions</a:t>
            </a:r>
            <a:r>
              <a:rPr lang="en-US" altLang="en-US" i="1" dirty="0">
                <a:ea typeface="ＭＳ Ｐゴシック" panose="020B0600070205080204" pitchFamily="34" charset="-128"/>
              </a:rPr>
              <a:t> 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conflict</a:t>
            </a:r>
            <a:r>
              <a:rPr lang="en-US" altLang="en-US" dirty="0">
                <a:ea typeface="ＭＳ Ｐゴシック" panose="020B0600070205080204" pitchFamily="34" charset="-128"/>
              </a:rPr>
              <a:t> if and only if there exists some item 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 accessed by both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, and at least one of these instructions wrote </a:t>
            </a:r>
            <a:r>
              <a:rPr lang="en-US" altLang="en-US" i="1" dirty="0">
                <a:ea typeface="ＭＳ Ｐゴシック" panose="020B0600070205080204" pitchFamily="34" charset="-128"/>
              </a:rPr>
              <a:t>Q.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   1.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Q),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).  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don’t conflict.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2.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Q),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).  They conflict.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3.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Q),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).   They conflict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4.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Q),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).  They conflict</a:t>
            </a:r>
          </a:p>
        </p:txBody>
      </p:sp>
    </p:spTree>
    <p:extLst>
      <p:ext uri="{BB962C8B-B14F-4D97-AF65-F5344CB8AC3E}">
        <p14:creationId xmlns:p14="http://schemas.microsoft.com/office/powerpoint/2010/main" val="25844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Required Properties of a Transaction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623849"/>
            <a:ext cx="11159359" cy="2963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Durability requirement</a:t>
            </a:r>
            <a:r>
              <a:rPr lang="en-US" altLang="en-US" dirty="0">
                <a:ea typeface="ＭＳ Ｐゴシック" panose="020B0600070205080204" pitchFamily="34" charset="-128"/>
              </a:rPr>
              <a:t> —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Once the transaction has been completed, the updates to the database by the transaction must persist even if there are software or hardware failures.</a:t>
            </a:r>
          </a:p>
        </p:txBody>
      </p:sp>
    </p:spTree>
    <p:extLst>
      <p:ext uri="{BB962C8B-B14F-4D97-AF65-F5344CB8AC3E}">
        <p14:creationId xmlns:p14="http://schemas.microsoft.com/office/powerpoint/2010/main" val="1004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Characterizing Schedules on </a:t>
            </a:r>
            <a:r>
              <a:rPr lang="en-US" sz="4000" dirty="0" err="1"/>
              <a:t>Serializability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800171"/>
            <a:ext cx="10799379" cy="226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Intuitively, a conflict between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forces a (logical) temporal order between them.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If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l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do not conflict, their results would remain the same even if they had been interchanged in the schedule.</a:t>
            </a:r>
          </a:p>
        </p:txBody>
      </p:sp>
    </p:spTree>
    <p:extLst>
      <p:ext uri="{BB962C8B-B14F-4D97-AF65-F5344CB8AC3E}">
        <p14:creationId xmlns:p14="http://schemas.microsoft.com/office/powerpoint/2010/main" val="34025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Characterizing Schedules on </a:t>
            </a:r>
            <a:r>
              <a:rPr lang="en-US" sz="4000" dirty="0" err="1"/>
              <a:t>Serializability</a:t>
            </a:r>
            <a:endParaRPr lang="en-US" sz="40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38200" y="1379482"/>
            <a:ext cx="11001703" cy="495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Result equivalent:</a:t>
            </a:r>
          </a:p>
          <a:p>
            <a:pPr lvl="1"/>
            <a:r>
              <a:rPr lang="en-US" altLang="en-US" dirty="0"/>
              <a:t>Two schedules are called result equivalent if they produce the same final state of the database.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b="1" dirty="0"/>
              <a:t>Conflict equivalent:</a:t>
            </a:r>
          </a:p>
          <a:p>
            <a:pPr lvl="1"/>
            <a:r>
              <a:rPr lang="en-US" altLang="en-US" dirty="0"/>
              <a:t>Two schedules are said to be conflict equivalent if the order of any two conflicting operations is the same in both schedules.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b="1" dirty="0"/>
              <a:t>Conflict serializable:</a:t>
            </a:r>
          </a:p>
          <a:p>
            <a:pPr lvl="1"/>
            <a:r>
              <a:rPr lang="en-US" altLang="en-US" dirty="0"/>
              <a:t>A schedule S is said to be conflict serializable if it is conflict equivalent to some serial schedule S’.</a:t>
            </a:r>
          </a:p>
        </p:txBody>
      </p:sp>
    </p:spTree>
    <p:extLst>
      <p:ext uri="{BB962C8B-B14F-4D97-AF65-F5344CB8AC3E}">
        <p14:creationId xmlns:p14="http://schemas.microsoft.com/office/powerpoint/2010/main" val="42348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 err="1"/>
              <a:t>Serializability</a:t>
            </a:r>
            <a:endParaRPr lang="en-US" sz="40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1352825"/>
            <a:ext cx="3964677" cy="49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50" y="1551606"/>
            <a:ext cx="5028612" cy="37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876800" y="3074504"/>
            <a:ext cx="1881809" cy="755374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1620" y="3827562"/>
            <a:ext cx="2548759" cy="2379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Can be transformed into this by moving non-conflicting operations</a:t>
            </a:r>
          </a:p>
        </p:txBody>
      </p:sp>
    </p:spTree>
    <p:extLst>
      <p:ext uri="{BB962C8B-B14F-4D97-AF65-F5344CB8AC3E}">
        <p14:creationId xmlns:p14="http://schemas.microsoft.com/office/powerpoint/2010/main" val="38164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 err="1"/>
              <a:t>Serializability</a:t>
            </a:r>
            <a:endParaRPr lang="en-US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902370"/>
            <a:ext cx="10733690" cy="5435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charset="2"/>
              <a:buNone/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3000" dirty="0">
                <a:ea typeface="ＭＳ Ｐゴシック" panose="020B0600070205080204" pitchFamily="34" charset="-128"/>
              </a:rPr>
              <a:t>Example of a schedule that is not conflict serializable:</a:t>
            </a:r>
            <a:br>
              <a:rPr lang="en-US" altLang="en-US" sz="3000" dirty="0">
                <a:ea typeface="ＭＳ Ｐゴシック" panose="020B0600070205080204" pitchFamily="34" charset="-128"/>
              </a:rPr>
            </a:br>
            <a:br>
              <a:rPr lang="en-US" altLang="en-US" sz="3000" dirty="0">
                <a:ea typeface="ＭＳ Ｐゴシック" panose="020B0600070205080204" pitchFamily="34" charset="-128"/>
              </a:rPr>
            </a:br>
            <a:br>
              <a:rPr lang="en-US" altLang="en-US" sz="3000" dirty="0">
                <a:ea typeface="ＭＳ Ｐゴシック" panose="020B0600070205080204" pitchFamily="34" charset="-128"/>
              </a:rPr>
            </a:br>
            <a:br>
              <a:rPr lang="en-US" altLang="en-US" sz="3000" dirty="0">
                <a:ea typeface="ＭＳ Ｐゴシック" panose="020B0600070205080204" pitchFamily="34" charset="-128"/>
              </a:rPr>
            </a:br>
            <a:br>
              <a:rPr lang="en-US" altLang="en-US" sz="3000" dirty="0">
                <a:ea typeface="ＭＳ Ｐゴシック" panose="020B0600070205080204" pitchFamily="34" charset="-128"/>
              </a:rPr>
            </a:br>
            <a:br>
              <a:rPr lang="en-US" altLang="en-US" sz="3000" dirty="0">
                <a:ea typeface="ＭＳ Ｐゴシック" panose="020B0600070205080204" pitchFamily="34" charset="-128"/>
              </a:rPr>
            </a:br>
            <a:br>
              <a:rPr lang="en-US" altLang="en-US" sz="3000" dirty="0">
                <a:ea typeface="ＭＳ Ｐゴシック" panose="020B0600070205080204" pitchFamily="34" charset="-128"/>
              </a:rPr>
            </a:br>
            <a:endParaRPr lang="en-US" altLang="en-US" sz="3000" dirty="0">
              <a:ea typeface="ＭＳ Ｐゴシック" panose="020B0600070205080204" pitchFamily="34" charset="-128"/>
            </a:endParaRPr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endParaRPr lang="en-US" altLang="en-US" sz="3000" dirty="0">
              <a:ea typeface="ＭＳ Ｐゴシック" panose="020B0600070205080204" pitchFamily="34" charset="-128"/>
            </a:endParaRPr>
          </a:p>
          <a:p>
            <a:pPr>
              <a:tabLst>
                <a:tab pos="2222500" algn="l"/>
                <a:tab pos="2568575" algn="l"/>
                <a:tab pos="3319463" algn="l"/>
                <a:tab pos="3594100" algn="l"/>
              </a:tabLst>
            </a:pPr>
            <a:r>
              <a:rPr lang="en-US" altLang="en-US" sz="3000" dirty="0">
                <a:ea typeface="ＭＳ Ｐゴシック" panose="020B0600070205080204" pitchFamily="34" charset="-128"/>
              </a:rPr>
              <a:t>We are unable to swap instructions in the above schedule to obtain either the serial schedule &lt; 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3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3000" dirty="0">
                <a:ea typeface="ＭＳ Ｐゴシック" panose="020B0600070205080204" pitchFamily="34" charset="-128"/>
              </a:rPr>
              <a:t>, 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3000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3000" dirty="0">
                <a:ea typeface="ＭＳ Ｐゴシック" panose="020B0600070205080204" pitchFamily="34" charset="-128"/>
              </a:rPr>
              <a:t> &gt;, or the serial schedule &lt; 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3000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3000" dirty="0">
                <a:ea typeface="ＭＳ Ｐゴシック" panose="020B0600070205080204" pitchFamily="34" charset="-128"/>
              </a:rPr>
              <a:t>, 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3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3000" dirty="0">
                <a:ea typeface="ＭＳ Ｐゴシック" panose="020B0600070205080204" pitchFamily="34" charset="-128"/>
              </a:rPr>
              <a:t> &gt;.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74" y="2204053"/>
            <a:ext cx="5059436" cy="18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53392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Testing </a:t>
            </a:r>
            <a:r>
              <a:rPr lang="en-US" sz="4000" dirty="0" err="1"/>
              <a:t>Serializability</a:t>
            </a:r>
            <a:r>
              <a:rPr lang="en-US" sz="4000" dirty="0"/>
              <a:t> --- Precedence Graph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902370"/>
            <a:ext cx="10844048" cy="371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Consider some schedule of a set of transactions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...,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Precedence graph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— a direct graph where the vertices are the transactions (names).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draw an arc from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to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if the two transaction conflict,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accessed the data item on which the conflict arose earlier.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may label the arc by the item that was accessed.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Example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75" y="4473464"/>
            <a:ext cx="3597138" cy="225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53392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Testing </a:t>
            </a:r>
            <a:r>
              <a:rPr lang="en-US" sz="4000" dirty="0" err="1"/>
              <a:t>Serializability</a:t>
            </a:r>
            <a:endParaRPr lang="en-US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1083551"/>
            <a:ext cx="7229365" cy="524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 schedule is conflict serializable if and only if its precedence graph is acyclic.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If precedence graph is acyclic,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serializability</a:t>
            </a:r>
            <a:r>
              <a:rPr lang="en-US" altLang="en-US" dirty="0">
                <a:ea typeface="ＭＳ Ｐゴシック" panose="020B0600070205080204" pitchFamily="34" charset="-128"/>
              </a:rPr>
              <a:t> order can be obtained by a 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topological sorting</a:t>
            </a:r>
            <a:r>
              <a:rPr lang="en-US" altLang="en-US" dirty="0">
                <a:ea typeface="ＭＳ Ｐゴシック" panose="020B0600070205080204" pitchFamily="34" charset="-128"/>
              </a:rPr>
              <a:t> of the graph. 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That is, a linear order consistent with the partial order of the graph.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For example,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serializability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order for the schedule (a)  would be one of either (b) or (c)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endParaRPr lang="en-US" altLang="en-US" sz="1600" dirty="0">
              <a:ea typeface="ＭＳ Ｐゴシック" panose="020B0600070205080204" pitchFamily="34" charset="-128"/>
              <a:sym typeface="Monotype Sorts" charset="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49" y="112463"/>
            <a:ext cx="3509798" cy="634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53392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General Note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011895"/>
            <a:ext cx="11059346" cy="4411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 database must provide a mechanism that will ensure that all possible schedules are both: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Conflict serializable. 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Recoverable and preferably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cascadeless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 policy in which only one transaction can execute at a time generates serial schedules,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but provides a poor degree of concurrency</a:t>
            </a:r>
          </a:p>
        </p:txBody>
      </p:sp>
    </p:spTree>
    <p:extLst>
      <p:ext uri="{BB962C8B-B14F-4D97-AF65-F5344CB8AC3E}">
        <p14:creationId xmlns:p14="http://schemas.microsoft.com/office/powerpoint/2010/main" val="22746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53392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General Note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248378"/>
            <a:ext cx="11059346" cy="419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Concurrency-control schemes tradeoff between the amount of concurrency they allow and the amount of overhead that they incur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Testing a schedule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serializability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after</a:t>
            </a:r>
            <a:r>
              <a:rPr lang="en-US" altLang="en-US" dirty="0">
                <a:ea typeface="ＭＳ Ｐゴシック" panose="020B0600070205080204" pitchFamily="34" charset="-128"/>
              </a:rPr>
              <a:t> it has executed is a little too late! 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– to develop concurrency control protocols that will assure </a:t>
            </a:r>
            <a:r>
              <a:rPr lang="en-US" altLang="en-US" dirty="0" err="1">
                <a:ea typeface="ＭＳ Ｐゴシック" panose="020B0600070205080204" pitchFamily="34" charset="-128"/>
              </a:rPr>
              <a:t>serializability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4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Required Properties of a Transaction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324304"/>
            <a:ext cx="11353800" cy="523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Consistency requirement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consistency requirements include </a:t>
            </a:r>
          </a:p>
          <a:p>
            <a:pPr lvl="2"/>
            <a:r>
              <a:rPr lang="en-US" altLang="en-US" sz="2600" dirty="0">
                <a:ea typeface="ＭＳ Ｐゴシック" panose="020B0600070205080204" pitchFamily="34" charset="-128"/>
              </a:rPr>
              <a:t>Implicit integrity constraints</a:t>
            </a:r>
          </a:p>
          <a:p>
            <a:pPr lvl="3">
              <a:spcAft>
                <a:spcPts val="180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e.g., sum of balances of all accounts.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Start of a transaction </a:t>
            </a:r>
            <a:r>
              <a:rPr lang="en-US" altLang="en-US" sz="26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600" dirty="0">
                <a:ea typeface="ＭＳ Ｐゴシック" panose="020B0600070205080204" pitchFamily="34" charset="-128"/>
              </a:rPr>
              <a:t>must see a consistent database.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During execution the database may be temporarily inconsistent.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At completion the database must be consistent</a:t>
            </a:r>
          </a:p>
          <a:p>
            <a:pPr lvl="1"/>
            <a:r>
              <a:rPr lang="en-US" altLang="en-US" sz="2600" dirty="0">
                <a:ea typeface="ＭＳ Ｐゴシック" panose="020B0600070205080204" pitchFamily="34" charset="-128"/>
              </a:rPr>
              <a:t>Erroneous transaction logic can lead to inconsistency</a:t>
            </a:r>
          </a:p>
        </p:txBody>
      </p:sp>
    </p:spTree>
    <p:extLst>
      <p:ext uri="{BB962C8B-B14F-4D97-AF65-F5344CB8AC3E}">
        <p14:creationId xmlns:p14="http://schemas.microsoft.com/office/powerpoint/2010/main" val="24263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Required Properties of a Transaction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902370"/>
            <a:ext cx="10875579" cy="576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Isolation requirement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— if between steps 3 and 6, another transaction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T2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allowed to access the partially updated database, it will see an inconsistent database</a:t>
            </a:r>
          </a:p>
          <a:p>
            <a:pPr>
              <a:buFont typeface="Monotype Sorts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          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T1                                        T2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1.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read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2.	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 :=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 – </a:t>
            </a:r>
            <a:r>
              <a:rPr lang="en-US" altLang="en-US" sz="2000" dirty="0">
                <a:ea typeface="ＭＳ Ｐゴシック" panose="020B0600070205080204" pitchFamily="34" charset="-128"/>
              </a:rPr>
              <a:t>50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3.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        read(A), read(B), print(A+B)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4.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read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5.	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B</a:t>
            </a:r>
            <a:r>
              <a:rPr lang="en-US" altLang="en-US" sz="2000" dirty="0">
                <a:ea typeface="ＭＳ Ｐゴシック" panose="020B0600070205080204" pitchFamily="34" charset="-128"/>
              </a:rPr>
              <a:t> :=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B + </a:t>
            </a:r>
            <a:r>
              <a:rPr lang="en-US" altLang="en-US" sz="2000" dirty="0">
                <a:ea typeface="ＭＳ Ｐゴシック" panose="020B0600070205080204" pitchFamily="34" charset="-128"/>
              </a:rPr>
              <a:t>50</a:t>
            </a:r>
          </a:p>
          <a:p>
            <a:pPr lvl="1">
              <a:buFont typeface="Monotype Sorts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6.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B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Isolation can be ensured trivially by running transactions </a:t>
            </a:r>
            <a:r>
              <a:rPr lang="en-US" altLang="en-US" sz="24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serially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 That is, one after the other.   </a:t>
            </a:r>
          </a:p>
          <a:p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Would that be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desirable?</a:t>
            </a:r>
            <a:endParaRPr lang="en-US" altLang="en-US" sz="24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1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4"/>
            <a:ext cx="10515600" cy="51815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Required Properties of a Transaction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0544" y="902370"/>
            <a:ext cx="11112062" cy="5797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Atomicity</a:t>
            </a:r>
            <a:r>
              <a:rPr lang="en-US" altLang="en-US" b="1" dirty="0">
                <a:ea typeface="ＭＳ Ｐゴシック" panose="020B0600070205080204" pitchFamily="34" charset="-128"/>
              </a:rPr>
              <a:t>. </a:t>
            </a:r>
            <a:r>
              <a:rPr lang="en-US" altLang="en-US" dirty="0">
                <a:ea typeface="ＭＳ Ｐゴシック" panose="020B0600070205080204" pitchFamily="34" charset="-128"/>
              </a:rPr>
              <a:t> Either all operations of the transaction are properly reflected in the database or none are.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Consistency</a:t>
            </a:r>
            <a:r>
              <a:rPr lang="en-US" altLang="en-US" b="1" dirty="0">
                <a:ea typeface="ＭＳ Ｐゴシック" panose="020B0600070205080204" pitchFamily="34" charset="-128"/>
              </a:rPr>
              <a:t>.</a:t>
            </a:r>
            <a:r>
              <a:rPr lang="en-US" altLang="en-US" dirty="0">
                <a:ea typeface="ＭＳ Ｐゴシック" panose="020B0600070205080204" pitchFamily="34" charset="-128"/>
              </a:rPr>
              <a:t>  Execution of a transaction in isolation preserves the consistency of the database.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Isolation</a:t>
            </a:r>
            <a:r>
              <a:rPr lang="en-US" altLang="en-US" b="1" dirty="0">
                <a:ea typeface="ＭＳ Ｐゴシック" panose="020B0600070205080204" pitchFamily="34" charset="-128"/>
              </a:rPr>
              <a:t>.</a:t>
            </a:r>
            <a:r>
              <a:rPr lang="en-US" altLang="en-US" dirty="0">
                <a:ea typeface="ＭＳ Ｐゴシック" panose="020B0600070205080204" pitchFamily="34" charset="-128"/>
              </a:rPr>
              <a:t>  Although multiple transactions may execute concurrently, each transaction must be unaware of other concurrently executing transactions.  Intermediate transaction results must be hidden from other concurrently executed transactions.  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That is, for every pair of transactions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ea typeface="ＭＳ Ｐゴシック" panose="020B0600070205080204" pitchFamily="34" charset="-128"/>
              </a:rPr>
              <a:t>it appears to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that either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i="1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ea typeface="ＭＳ Ｐゴシック" panose="020B0600070205080204" pitchFamily="34" charset="-128"/>
              </a:rPr>
              <a:t>finished execution before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started, or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started execution after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finished.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Durability</a:t>
            </a:r>
            <a:r>
              <a:rPr lang="en-US" altLang="en-US" b="1" dirty="0">
                <a:ea typeface="ＭＳ Ｐゴシック" panose="020B0600070205080204" pitchFamily="34" charset="-128"/>
              </a:rPr>
              <a:t>.  </a:t>
            </a:r>
            <a:r>
              <a:rPr lang="en-US" altLang="en-US" dirty="0">
                <a:ea typeface="ＭＳ Ｐゴシック" panose="020B0600070205080204" pitchFamily="34" charset="-128"/>
              </a:rPr>
              <a:t>After a transaction completes successfully, the changes it has made to the database persist, even if there are system failures. </a:t>
            </a:r>
            <a:endParaRPr lang="en-US" altLang="en-US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1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Transaction Concept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7267" y="1459548"/>
            <a:ext cx="10680927" cy="486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Two main issues to deal with: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Concurrent execution of multiple transactions </a:t>
            </a:r>
            <a:r>
              <a:rPr lang="en-US" altLang="en-US" sz="2700" dirty="0">
                <a:solidFill>
                  <a:srgbClr val="7030A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Concurrency Control Techniques</a:t>
            </a:r>
            <a:endParaRPr lang="en-US" altLang="en-US" sz="2700" dirty="0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Hardware failures and system crashes </a:t>
            </a:r>
            <a:r>
              <a:rPr lang="en-US" altLang="en-US" sz="2700" dirty="0">
                <a:solidFill>
                  <a:srgbClr val="7030A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Recovery System</a:t>
            </a:r>
            <a:endParaRPr lang="en-US" altLang="en-US" sz="2700" dirty="0">
              <a:ea typeface="ＭＳ Ｐゴシック" panose="020B0600070205080204" pitchFamily="34" charset="-128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sz="2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5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Why Concurrency Control?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4" y="2086225"/>
            <a:ext cx="11672096" cy="28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2134</Words>
  <Application>Microsoft Office PowerPoint</Application>
  <PresentationFormat>Widescreen</PresentationFormat>
  <Paragraphs>246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ＭＳ Ｐゴシック</vt:lpstr>
      <vt:lpstr>Century Gothic</vt:lpstr>
      <vt:lpstr>Monotype Sorts</vt:lpstr>
      <vt:lpstr>Times New Roman</vt:lpstr>
      <vt:lpstr>Wingdings</vt:lpstr>
      <vt:lpstr>Presentation level design</vt:lpstr>
      <vt:lpstr>Database System Implementation CSE 507</vt:lpstr>
      <vt:lpstr>Transaction Concept</vt:lpstr>
      <vt:lpstr>Required Properties of a Transaction</vt:lpstr>
      <vt:lpstr>Required Properties of a Transaction</vt:lpstr>
      <vt:lpstr>Required Properties of a Transaction</vt:lpstr>
      <vt:lpstr>Required Properties of a Transaction</vt:lpstr>
      <vt:lpstr>Required Properties of a Transaction</vt:lpstr>
      <vt:lpstr>Transaction Concept</vt:lpstr>
      <vt:lpstr>Why Concurrency Control?</vt:lpstr>
      <vt:lpstr>Why Concurrency Control?</vt:lpstr>
      <vt:lpstr>Why Concurrency Control?</vt:lpstr>
      <vt:lpstr>Why Concurrency Control? -- Examples</vt:lpstr>
      <vt:lpstr>Why Concurrency Control? -- Examples</vt:lpstr>
      <vt:lpstr>Why Concurrency Control? -- Examples</vt:lpstr>
      <vt:lpstr>Why Recovery is needed? </vt:lpstr>
      <vt:lpstr>Why Recovery is needed? </vt:lpstr>
      <vt:lpstr>Why Recovery is needed? </vt:lpstr>
      <vt:lpstr>System Logs – For recovery</vt:lpstr>
      <vt:lpstr>Terminology on Transactions</vt:lpstr>
      <vt:lpstr>Quick Intro to Recovery Techniques</vt:lpstr>
      <vt:lpstr>System Logs – For recovery</vt:lpstr>
      <vt:lpstr>System Logs – For recovery</vt:lpstr>
      <vt:lpstr>Basic Concepts on Recovery</vt:lpstr>
      <vt:lpstr>Basic Concepts on Recovery</vt:lpstr>
      <vt:lpstr>Basic Concepts on Recovery</vt:lpstr>
      <vt:lpstr>Basic Concepts on Recovery</vt:lpstr>
      <vt:lpstr>Basic Concepts on Recovery</vt:lpstr>
      <vt:lpstr>Focus on “Isolation Property”      --- Concurrency Control Tech </vt:lpstr>
      <vt:lpstr>Concurrent Executions</vt:lpstr>
      <vt:lpstr>Concurrent Execution example</vt:lpstr>
      <vt:lpstr>Concurrent Execution example</vt:lpstr>
      <vt:lpstr>Concurrent Execution example</vt:lpstr>
      <vt:lpstr>Characterizing Schedules on Recoverability</vt:lpstr>
      <vt:lpstr>Characterizing Schedules on Recoverability</vt:lpstr>
      <vt:lpstr>Characterizing Schedules on Recoverability</vt:lpstr>
      <vt:lpstr>Characterizing Schedules on Recoverability</vt:lpstr>
      <vt:lpstr>Characterizing Schedules on Recoverability</vt:lpstr>
      <vt:lpstr>Characterizing Schedules on Serializability</vt:lpstr>
      <vt:lpstr>Characterizing Schedules on Serializability</vt:lpstr>
      <vt:lpstr>Characterizing Schedules on Serializability</vt:lpstr>
      <vt:lpstr>Characterizing Schedules on Serializability</vt:lpstr>
      <vt:lpstr>Serializability</vt:lpstr>
      <vt:lpstr>Serializability</vt:lpstr>
      <vt:lpstr>Testing Serializability --- Precedence Graph</vt:lpstr>
      <vt:lpstr>Testing Serializability</vt:lpstr>
      <vt:lpstr>General Note</vt:lpstr>
      <vt:lpstr>General 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2016-03-07T05:42:46Z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