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69"/>
  </p:notesMasterIdLst>
  <p:handoutMasterIdLst>
    <p:handoutMasterId r:id="rId70"/>
  </p:handoutMasterIdLst>
  <p:sldIdLst>
    <p:sldId id="257" r:id="rId3"/>
    <p:sldId id="557" r:id="rId4"/>
    <p:sldId id="558" r:id="rId5"/>
    <p:sldId id="559" r:id="rId6"/>
    <p:sldId id="566" r:id="rId7"/>
    <p:sldId id="560" r:id="rId8"/>
    <p:sldId id="565" r:id="rId9"/>
    <p:sldId id="561" r:id="rId10"/>
    <p:sldId id="568" r:id="rId11"/>
    <p:sldId id="569" r:id="rId12"/>
    <p:sldId id="570" r:id="rId13"/>
    <p:sldId id="562" r:id="rId14"/>
    <p:sldId id="563" r:id="rId15"/>
    <p:sldId id="564" r:id="rId16"/>
    <p:sldId id="584" r:id="rId17"/>
    <p:sldId id="567" r:id="rId18"/>
    <p:sldId id="571" r:id="rId19"/>
    <p:sldId id="572" r:id="rId20"/>
    <p:sldId id="573" r:id="rId21"/>
    <p:sldId id="574" r:id="rId22"/>
    <p:sldId id="583" r:id="rId23"/>
    <p:sldId id="575" r:id="rId24"/>
    <p:sldId id="576" r:id="rId25"/>
    <p:sldId id="577" r:id="rId26"/>
    <p:sldId id="578" r:id="rId27"/>
    <p:sldId id="579" r:id="rId28"/>
    <p:sldId id="580" r:id="rId29"/>
    <p:sldId id="581" r:id="rId30"/>
    <p:sldId id="582" r:id="rId31"/>
    <p:sldId id="585" r:id="rId32"/>
    <p:sldId id="586" r:id="rId33"/>
    <p:sldId id="587" r:id="rId34"/>
    <p:sldId id="604" r:id="rId35"/>
    <p:sldId id="588" r:id="rId36"/>
    <p:sldId id="605" r:id="rId37"/>
    <p:sldId id="590" r:id="rId38"/>
    <p:sldId id="592" r:id="rId39"/>
    <p:sldId id="593" r:id="rId40"/>
    <p:sldId id="591" r:id="rId41"/>
    <p:sldId id="594" r:id="rId42"/>
    <p:sldId id="595" r:id="rId43"/>
    <p:sldId id="596" r:id="rId44"/>
    <p:sldId id="597" r:id="rId45"/>
    <p:sldId id="598" r:id="rId46"/>
    <p:sldId id="599" r:id="rId47"/>
    <p:sldId id="600" r:id="rId48"/>
    <p:sldId id="601" r:id="rId49"/>
    <p:sldId id="602" r:id="rId50"/>
    <p:sldId id="606" r:id="rId51"/>
    <p:sldId id="603" r:id="rId52"/>
    <p:sldId id="607" r:id="rId53"/>
    <p:sldId id="608" r:id="rId54"/>
    <p:sldId id="609" r:id="rId55"/>
    <p:sldId id="610" r:id="rId56"/>
    <p:sldId id="611" r:id="rId57"/>
    <p:sldId id="612" r:id="rId58"/>
    <p:sldId id="613" r:id="rId59"/>
    <p:sldId id="614" r:id="rId60"/>
    <p:sldId id="615" r:id="rId61"/>
    <p:sldId id="616" r:id="rId62"/>
    <p:sldId id="617" r:id="rId63"/>
    <p:sldId id="618" r:id="rId64"/>
    <p:sldId id="619" r:id="rId65"/>
    <p:sldId id="620" r:id="rId66"/>
    <p:sldId id="621" r:id="rId67"/>
    <p:sldId id="622" r:id="rId6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E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54" autoAdjust="0"/>
    <p:restoredTop sz="94660"/>
  </p:normalViewPr>
  <p:slideViewPr>
    <p:cSldViewPr snapToGrid="0">
      <p:cViewPr varScale="1">
        <p:scale>
          <a:sx n="72" d="100"/>
          <a:sy n="72" d="100"/>
        </p:scale>
        <p:origin x="3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" Type="http://schemas.openxmlformats.org/officeDocument/2006/relationships/slide" Target="slides/slide5.xml"/><Relationship Id="rId71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3/17/2016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3/17/2016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3/17/2016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3/17/2016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3/17/2016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3/17/2016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3/17/2016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524123"/>
          </a:xfrm>
        </p:spPr>
        <p:txBody>
          <a:bodyPr>
            <a:normAutofit/>
          </a:bodyPr>
          <a:lstStyle/>
          <a:p>
            <a:r>
              <a:rPr lang="en-US" dirty="0"/>
              <a:t>Concurrency Control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Database System Implementation CSE 507</a:t>
            </a:r>
          </a:p>
        </p:txBody>
      </p:sp>
      <p:sp>
        <p:nvSpPr>
          <p:cNvPr id="4" name="Rectangle 3"/>
          <p:cNvSpPr/>
          <p:nvPr/>
        </p:nvSpPr>
        <p:spPr>
          <a:xfrm>
            <a:off x="418070" y="6181516"/>
            <a:ext cx="113558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Some slides adapted from </a:t>
            </a:r>
            <a:r>
              <a:rPr lang="en-US" sz="1600" dirty="0" err="1"/>
              <a:t>Navathe</a:t>
            </a:r>
            <a:r>
              <a:rPr lang="en-US" sz="1600" dirty="0"/>
              <a:t> et. Al. ,  </a:t>
            </a:r>
            <a:r>
              <a:rPr lang="en-US" sz="1600" dirty="0" err="1"/>
              <a:t>Silberchatz</a:t>
            </a:r>
            <a:r>
              <a:rPr lang="en-US" sz="1600" dirty="0"/>
              <a:t> et. Al and </a:t>
            </a:r>
            <a:r>
              <a:rPr lang="en-US" sz="1600"/>
              <a:t>Hector Garcia-Molina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48294" y="263597"/>
            <a:ext cx="4484106" cy="37131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Strict 2 Phase Locking  </a:t>
            </a:r>
          </a:p>
          <a:p>
            <a:pPr>
              <a:spcAft>
                <a:spcPts val="1200"/>
              </a:spcAft>
            </a:pPr>
            <a:r>
              <a:rPr lang="en-US" altLang="en-US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All exclusive locks to be held until transactions commits;</a:t>
            </a:r>
          </a:p>
          <a:p>
            <a:pPr>
              <a:spcAft>
                <a:spcPts val="1200"/>
              </a:spcAft>
            </a:pPr>
            <a:r>
              <a:rPr lang="en-US" altLang="en-US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Guarantees “Strict” schedules (recall discussion on recovery)  </a:t>
            </a:r>
          </a:p>
          <a:p>
            <a:pPr marL="0" indent="0">
              <a:spcAft>
                <a:spcPts val="1200"/>
              </a:spcAft>
              <a:buNone/>
            </a:pPr>
            <a:endParaRPr lang="en-US" altLang="en-US" b="1" dirty="0">
              <a:solidFill>
                <a:srgbClr val="0070C0"/>
              </a:solidFill>
              <a:ea typeface="ＭＳ Ｐゴシック" panose="020B0600070205080204" pitchFamily="34" charset="-128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313680" y="1239520"/>
            <a:ext cx="0" cy="515112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129298" y="3720477"/>
            <a:ext cx="1361440" cy="6400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Time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20769" y="94202"/>
            <a:ext cx="3019005" cy="62964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i="1" dirty="0">
                <a:ea typeface="ＭＳ Ｐゴシック" panose="020B0600070205080204" pitchFamily="34" charset="-128"/>
              </a:rPr>
              <a:t>T2</a:t>
            </a:r>
            <a:r>
              <a:rPr lang="en-US" altLang="en-US" b="1" dirty="0">
                <a:ea typeface="ＭＳ Ｐゴシック" panose="020B0600070205080204" pitchFamily="34" charset="-128"/>
              </a:rPr>
              <a:t>: </a:t>
            </a: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lock-S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(A)</a:t>
            </a:r>
            <a:r>
              <a:rPr lang="en-US" altLang="en-US" sz="2000" dirty="0">
                <a:ea typeface="ＭＳ Ｐゴシック" panose="020B0600070205080204" pitchFamily="34" charset="-128"/>
              </a:rPr>
              <a:t>;</a:t>
            </a:r>
          </a:p>
          <a:p>
            <a:pPr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read 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(A)</a:t>
            </a:r>
            <a:r>
              <a:rPr lang="en-US" altLang="en-US" sz="2000" dirty="0">
                <a:ea typeface="ＭＳ Ｐゴシック" panose="020B0600070205080204" pitchFamily="34" charset="-128"/>
              </a:rPr>
              <a:t>;                        </a:t>
            </a:r>
          </a:p>
          <a:p>
            <a:pPr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lock-S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(B)</a:t>
            </a:r>
            <a:r>
              <a:rPr lang="en-US" altLang="en-US" sz="2000" dirty="0">
                <a:ea typeface="ＭＳ Ｐゴシック" panose="020B0600070205080204" pitchFamily="34" charset="-128"/>
              </a:rPr>
              <a:t>;</a:t>
            </a:r>
          </a:p>
          <a:p>
            <a:pPr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read 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(B)</a:t>
            </a:r>
            <a:r>
              <a:rPr lang="en-US" altLang="en-US" sz="2000" dirty="0">
                <a:ea typeface="ＭＳ Ｐゴシック" panose="020B0600070205080204" pitchFamily="34" charset="-128"/>
              </a:rPr>
              <a:t>;                        </a:t>
            </a:r>
          </a:p>
          <a:p>
            <a:pPr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unlock (A)</a:t>
            </a:r>
          </a:p>
          <a:p>
            <a:pPr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unlock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(B)</a:t>
            </a:r>
            <a:r>
              <a:rPr lang="en-US" altLang="en-US" sz="2000" dirty="0">
                <a:ea typeface="ＭＳ Ｐゴシック" panose="020B0600070205080204" pitchFamily="34" charset="-128"/>
              </a:rPr>
              <a:t>;                      </a:t>
            </a:r>
          </a:p>
          <a:p>
            <a:pPr>
              <a:buFont typeface="Monotype Sorts" charset="2"/>
              <a:buNone/>
            </a:pPr>
            <a:endParaRPr lang="en-US" altLang="en-US" sz="2000" b="1" dirty="0"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display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(A+B);</a:t>
            </a:r>
            <a:r>
              <a:rPr lang="en-US" altLang="en-US" sz="2000" b="1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Commit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758493" y="1"/>
            <a:ext cx="3373120" cy="6736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T3: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  <a:p>
            <a:pPr>
              <a:buFont typeface="Monotype Sorts" charset="2"/>
              <a:buNone/>
            </a:pPr>
            <a:r>
              <a:rPr lang="en-US" altLang="en-US" sz="1800" b="1" dirty="0">
                <a:ea typeface="ＭＳ Ｐゴシック" panose="020B0600070205080204" pitchFamily="34" charset="-128"/>
              </a:rPr>
              <a:t>lock-X</a:t>
            </a:r>
            <a:r>
              <a:rPr lang="en-US" altLang="en-US" sz="1800" dirty="0">
                <a:ea typeface="ＭＳ Ｐゴシック" panose="020B0600070205080204" pitchFamily="34" charset="-128"/>
              </a:rPr>
              <a:t>(B);  </a:t>
            </a:r>
          </a:p>
          <a:p>
            <a:pPr>
              <a:buFont typeface="Monotype Sorts" charset="2"/>
              <a:buNone/>
            </a:pPr>
            <a:r>
              <a:rPr lang="en-US" altLang="en-US" sz="1800" b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1800" dirty="0">
                <a:ea typeface="ＭＳ Ｐゴシック" panose="020B0600070205080204" pitchFamily="34" charset="-128"/>
              </a:rPr>
              <a:t> (B);    </a:t>
            </a:r>
          </a:p>
          <a:p>
            <a:pPr>
              <a:buFont typeface="Monotype Sorts" charset="2"/>
              <a:buNone/>
            </a:pPr>
            <a:r>
              <a:rPr lang="en-US" altLang="en-US" sz="1800" dirty="0">
                <a:ea typeface="ＭＳ Ｐゴシック" panose="020B0600070205080204" pitchFamily="34" charset="-128"/>
              </a:rPr>
              <a:t>B = B – 50;    </a:t>
            </a:r>
          </a:p>
          <a:p>
            <a:pPr>
              <a:buFont typeface="Monotype Sorts" charset="2"/>
              <a:buNone/>
            </a:pPr>
            <a:r>
              <a:rPr lang="en-US" altLang="en-US" sz="1800" b="1" dirty="0">
                <a:ea typeface="ＭＳ Ｐゴシック" panose="020B0600070205080204" pitchFamily="34" charset="-128"/>
              </a:rPr>
              <a:t>Lock-X</a:t>
            </a:r>
            <a:r>
              <a:rPr lang="en-US" altLang="en-US" sz="1800" dirty="0">
                <a:ea typeface="ＭＳ Ｐゴシック" panose="020B0600070205080204" pitchFamily="34" charset="-128"/>
              </a:rPr>
              <a:t>(A) </a:t>
            </a:r>
          </a:p>
          <a:p>
            <a:pPr>
              <a:buFont typeface="Monotype Sorts" charset="2"/>
              <a:buNone/>
            </a:pPr>
            <a:r>
              <a:rPr lang="en-US" altLang="en-US" sz="1800" b="1" i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(A);</a:t>
            </a:r>
          </a:p>
          <a:p>
            <a:pPr>
              <a:buFont typeface="Monotype Sorts" charset="2"/>
              <a:buNone/>
            </a:pPr>
            <a:r>
              <a:rPr lang="en-US" altLang="en-US" sz="1800" i="1" dirty="0">
                <a:ea typeface="ＭＳ Ｐゴシック" panose="020B0600070205080204" pitchFamily="34" charset="-128"/>
              </a:rPr>
              <a:t>A = A + 50;</a:t>
            </a:r>
          </a:p>
          <a:p>
            <a:pPr>
              <a:buFont typeface="Monotype Sorts" charset="2"/>
              <a:buNone/>
            </a:pPr>
            <a:r>
              <a:rPr lang="en-US" altLang="en-US" sz="1800" b="1" i="1" dirty="0">
                <a:ea typeface="ＭＳ Ｐゴシック" panose="020B0600070205080204" pitchFamily="34" charset="-128"/>
              </a:rPr>
              <a:t>write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(A); </a:t>
            </a:r>
          </a:p>
          <a:p>
            <a:pPr>
              <a:buFont typeface="Monotype Sorts" charset="2"/>
              <a:buNone/>
            </a:pPr>
            <a:r>
              <a:rPr lang="en-US" altLang="en-US" sz="1800" b="1" i="1" dirty="0">
                <a:ea typeface="ＭＳ Ｐゴシック" panose="020B0600070205080204" pitchFamily="34" charset="-128"/>
              </a:rPr>
              <a:t>unlock(B);</a:t>
            </a:r>
          </a:p>
          <a:p>
            <a:pPr>
              <a:buFont typeface="Monotype Sorts" charset="2"/>
              <a:buNone/>
            </a:pPr>
            <a:r>
              <a:rPr lang="en-US" altLang="en-US" sz="1800" b="1" i="1" dirty="0">
                <a:ea typeface="ＭＳ Ｐゴシック" panose="020B0600070205080204" pitchFamily="34" charset="-128"/>
              </a:rPr>
              <a:t>unlock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(A);</a:t>
            </a: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r>
              <a:rPr lang="en-US" altLang="en-US" sz="1800" b="1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Abort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;</a:t>
            </a:r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391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48294" y="263598"/>
            <a:ext cx="4870186" cy="3773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Rigorous 2 Phase Locking  </a:t>
            </a:r>
          </a:p>
          <a:p>
            <a:pPr>
              <a:spcAft>
                <a:spcPts val="1200"/>
              </a:spcAft>
            </a:pPr>
            <a:r>
              <a:rPr lang="en-US" altLang="en-US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All locks to be held until transactions commits;</a:t>
            </a:r>
          </a:p>
          <a:p>
            <a:pPr>
              <a:spcAft>
                <a:spcPts val="1200"/>
              </a:spcAft>
            </a:pPr>
            <a:r>
              <a:rPr lang="en-US" altLang="en-US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The </a:t>
            </a:r>
            <a:r>
              <a:rPr lang="en-US" altLang="en-US" b="1" dirty="0" err="1">
                <a:solidFill>
                  <a:srgbClr val="7030A0"/>
                </a:solidFill>
                <a:ea typeface="ＭＳ Ｐゴシック" panose="020B0600070205080204" pitchFamily="34" charset="-128"/>
              </a:rPr>
              <a:t>serializability</a:t>
            </a:r>
            <a:r>
              <a:rPr lang="en-US" altLang="en-US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 order === the commit order</a:t>
            </a:r>
          </a:p>
          <a:p>
            <a:pPr>
              <a:spcAft>
                <a:spcPts val="1200"/>
              </a:spcAft>
            </a:pPr>
            <a:r>
              <a:rPr lang="en-US" altLang="en-US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More intuitive behavior for the users</a:t>
            </a:r>
          </a:p>
          <a:p>
            <a:pPr>
              <a:spcAft>
                <a:spcPts val="1200"/>
              </a:spcAft>
            </a:pPr>
            <a:endParaRPr lang="en-US" altLang="en-US" b="1" dirty="0">
              <a:solidFill>
                <a:srgbClr val="7030A0"/>
              </a:solidFill>
              <a:ea typeface="ＭＳ Ｐゴシック" panose="020B0600070205080204" pitchFamily="34" charset="-128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altLang="en-US" b="1" dirty="0">
              <a:solidFill>
                <a:srgbClr val="0070C0"/>
              </a:solidFill>
              <a:ea typeface="ＭＳ Ｐゴシック" panose="020B0600070205080204" pitchFamily="34" charset="-128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313680" y="1239520"/>
            <a:ext cx="0" cy="515112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129298" y="3720477"/>
            <a:ext cx="1361440" cy="6400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Time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20769" y="94202"/>
            <a:ext cx="3019005" cy="62964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i="1" dirty="0">
                <a:ea typeface="ＭＳ Ｐゴシック" panose="020B0600070205080204" pitchFamily="34" charset="-128"/>
              </a:rPr>
              <a:t>T2</a:t>
            </a:r>
            <a:r>
              <a:rPr lang="en-US" altLang="en-US" b="1" dirty="0">
                <a:ea typeface="ＭＳ Ｐゴシック" panose="020B0600070205080204" pitchFamily="34" charset="-128"/>
              </a:rPr>
              <a:t>: </a:t>
            </a: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lock-S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(A)</a:t>
            </a:r>
            <a:r>
              <a:rPr lang="en-US" altLang="en-US" sz="2000" dirty="0">
                <a:ea typeface="ＭＳ Ｐゴシック" panose="020B0600070205080204" pitchFamily="34" charset="-128"/>
              </a:rPr>
              <a:t>;</a:t>
            </a:r>
          </a:p>
          <a:p>
            <a:pPr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read 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(A)</a:t>
            </a:r>
            <a:r>
              <a:rPr lang="en-US" altLang="en-US" sz="2000" dirty="0">
                <a:ea typeface="ＭＳ Ｐゴシック" panose="020B0600070205080204" pitchFamily="34" charset="-128"/>
              </a:rPr>
              <a:t>;                        </a:t>
            </a:r>
          </a:p>
          <a:p>
            <a:pPr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lock-S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(B)</a:t>
            </a:r>
            <a:r>
              <a:rPr lang="en-US" altLang="en-US" sz="2000" dirty="0">
                <a:ea typeface="ＭＳ Ｐゴシック" panose="020B0600070205080204" pitchFamily="34" charset="-128"/>
              </a:rPr>
              <a:t>;</a:t>
            </a:r>
          </a:p>
          <a:p>
            <a:pPr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read 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(B)</a:t>
            </a:r>
            <a:r>
              <a:rPr lang="en-US" altLang="en-US" sz="2000" dirty="0">
                <a:ea typeface="ＭＳ Ｐゴシック" panose="020B0600070205080204" pitchFamily="34" charset="-128"/>
              </a:rPr>
              <a:t>;                        </a:t>
            </a:r>
          </a:p>
          <a:p>
            <a:pPr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unlock (A)</a:t>
            </a:r>
          </a:p>
          <a:p>
            <a:pPr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unlock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(B)</a:t>
            </a:r>
            <a:r>
              <a:rPr lang="en-US" altLang="en-US" sz="2000" dirty="0">
                <a:ea typeface="ＭＳ Ｐゴシック" panose="020B0600070205080204" pitchFamily="34" charset="-128"/>
              </a:rPr>
              <a:t>;                      </a:t>
            </a:r>
          </a:p>
          <a:p>
            <a:pPr>
              <a:buFont typeface="Monotype Sorts" charset="2"/>
              <a:buNone/>
            </a:pPr>
            <a:endParaRPr lang="en-US" altLang="en-US" sz="2000" b="1" dirty="0"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display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(A+B);</a:t>
            </a:r>
            <a:r>
              <a:rPr lang="en-US" altLang="en-US" sz="2000" b="1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Commit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758493" y="1"/>
            <a:ext cx="3373120" cy="6736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T3: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  <a:p>
            <a:pPr>
              <a:buFont typeface="Monotype Sorts" charset="2"/>
              <a:buNone/>
            </a:pPr>
            <a:r>
              <a:rPr lang="en-US" altLang="en-US" sz="1800" b="1" dirty="0">
                <a:ea typeface="ＭＳ Ｐゴシック" panose="020B0600070205080204" pitchFamily="34" charset="-128"/>
              </a:rPr>
              <a:t>lock-X</a:t>
            </a:r>
            <a:r>
              <a:rPr lang="en-US" altLang="en-US" sz="1800" dirty="0">
                <a:ea typeface="ＭＳ Ｐゴシック" panose="020B0600070205080204" pitchFamily="34" charset="-128"/>
              </a:rPr>
              <a:t>(B);  </a:t>
            </a:r>
          </a:p>
          <a:p>
            <a:pPr>
              <a:buFont typeface="Monotype Sorts" charset="2"/>
              <a:buNone/>
            </a:pPr>
            <a:r>
              <a:rPr lang="en-US" altLang="en-US" sz="1800" b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1800" dirty="0">
                <a:ea typeface="ＭＳ Ｐゴシック" panose="020B0600070205080204" pitchFamily="34" charset="-128"/>
              </a:rPr>
              <a:t> (B);    </a:t>
            </a:r>
          </a:p>
          <a:p>
            <a:pPr>
              <a:buFont typeface="Monotype Sorts" charset="2"/>
              <a:buNone/>
            </a:pPr>
            <a:r>
              <a:rPr lang="en-US" altLang="en-US" sz="1800" dirty="0">
                <a:ea typeface="ＭＳ Ｐゴシック" panose="020B0600070205080204" pitchFamily="34" charset="-128"/>
              </a:rPr>
              <a:t>B = B – 50;    </a:t>
            </a:r>
          </a:p>
          <a:p>
            <a:pPr>
              <a:buFont typeface="Monotype Sorts" charset="2"/>
              <a:buNone/>
            </a:pPr>
            <a:r>
              <a:rPr lang="en-US" altLang="en-US" sz="1800" b="1" dirty="0">
                <a:ea typeface="ＭＳ Ｐゴシック" panose="020B0600070205080204" pitchFamily="34" charset="-128"/>
              </a:rPr>
              <a:t>Lock-X</a:t>
            </a:r>
            <a:r>
              <a:rPr lang="en-US" altLang="en-US" sz="1800" dirty="0">
                <a:ea typeface="ＭＳ Ｐゴシック" panose="020B0600070205080204" pitchFamily="34" charset="-128"/>
              </a:rPr>
              <a:t>(A) </a:t>
            </a:r>
          </a:p>
          <a:p>
            <a:pPr>
              <a:buFont typeface="Monotype Sorts" charset="2"/>
              <a:buNone/>
            </a:pPr>
            <a:r>
              <a:rPr lang="en-US" altLang="en-US" sz="1800" b="1" i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(A);</a:t>
            </a:r>
          </a:p>
          <a:p>
            <a:pPr>
              <a:buFont typeface="Monotype Sorts" charset="2"/>
              <a:buNone/>
            </a:pPr>
            <a:r>
              <a:rPr lang="en-US" altLang="en-US" sz="1800" i="1" dirty="0">
                <a:ea typeface="ＭＳ Ｐゴシック" panose="020B0600070205080204" pitchFamily="34" charset="-128"/>
              </a:rPr>
              <a:t>A = A + 50;</a:t>
            </a:r>
          </a:p>
          <a:p>
            <a:pPr>
              <a:buFont typeface="Monotype Sorts" charset="2"/>
              <a:buNone/>
            </a:pPr>
            <a:r>
              <a:rPr lang="en-US" altLang="en-US" sz="1800" b="1" i="1" dirty="0">
                <a:ea typeface="ＭＳ Ｐゴシック" panose="020B0600070205080204" pitchFamily="34" charset="-128"/>
              </a:rPr>
              <a:t>write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(A); </a:t>
            </a:r>
          </a:p>
          <a:p>
            <a:pPr>
              <a:buFont typeface="Monotype Sorts" charset="2"/>
              <a:buNone/>
            </a:pPr>
            <a:r>
              <a:rPr lang="en-US" altLang="en-US" sz="1800" b="1" i="1" dirty="0">
                <a:ea typeface="ＭＳ Ｐゴシック" panose="020B0600070205080204" pitchFamily="34" charset="-128"/>
              </a:rPr>
              <a:t>unlock(B);</a:t>
            </a:r>
          </a:p>
          <a:p>
            <a:pPr>
              <a:buFont typeface="Monotype Sorts" charset="2"/>
              <a:buNone/>
            </a:pPr>
            <a:r>
              <a:rPr lang="en-US" altLang="en-US" sz="1800" b="1" i="1" dirty="0">
                <a:ea typeface="ＭＳ Ｐゴシック" panose="020B0600070205080204" pitchFamily="34" charset="-128"/>
              </a:rPr>
              <a:t>unlock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(A);</a:t>
            </a: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r>
              <a:rPr lang="en-US" altLang="en-US" sz="1800" b="1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Abort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;</a:t>
            </a:r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247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29574" y="8658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Lock Conversions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825500" y="1079500"/>
            <a:ext cx="11035821" cy="544207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ea typeface="ＭＳ Ｐゴシック" panose="020B0600070205080204" pitchFamily="34" charset="-128"/>
              </a:rPr>
              <a:t>Two-phase locking with lock conversions:</a:t>
            </a:r>
          </a:p>
          <a:p>
            <a:pPr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</a:t>
            </a:r>
            <a:r>
              <a:rPr lang="en-US" altLang="en-US" b="1" dirty="0">
                <a:ea typeface="ＭＳ Ｐゴシック" panose="020B0600070205080204" pitchFamily="34" charset="-128"/>
              </a:rPr>
              <a:t>–   First Phase:       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can acquire a lock-S on item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can acquire a lock-X on item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can convert a lock-S to a lock-X (upgrade)</a:t>
            </a:r>
          </a:p>
          <a:p>
            <a:pPr marL="457200" lvl="1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</a:t>
            </a:r>
            <a:r>
              <a:rPr lang="en-US" altLang="en-US" b="1" dirty="0">
                <a:ea typeface="ＭＳ Ｐゴシック" panose="020B0600070205080204" pitchFamily="34" charset="-128"/>
              </a:rPr>
              <a:t>–   Second Phase: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can release a lock-S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can release a lock-X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can convert a lock-X to a lock-S  (downgrade)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580878" y="375410"/>
            <a:ext cx="1869442" cy="3654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sz="2600" b="1" dirty="0">
                <a:ea typeface="ＭＳ Ｐゴシック" panose="020B0600070205080204" pitchFamily="34" charset="-128"/>
              </a:rPr>
              <a:t>T1:</a:t>
            </a:r>
            <a:r>
              <a:rPr lang="en-US" altLang="en-US" sz="2600" dirty="0">
                <a:ea typeface="ＭＳ Ｐゴシック" panose="020B0600070205080204" pitchFamily="34" charset="-128"/>
              </a:rPr>
              <a:t> </a:t>
            </a:r>
          </a:p>
          <a:p>
            <a:pPr>
              <a:buFont typeface="Monotype Sorts" charset="2"/>
              <a:buNone/>
            </a:pPr>
            <a:r>
              <a:rPr lang="en-US" altLang="en-US" sz="2600" b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2600" dirty="0">
                <a:ea typeface="ＭＳ Ｐゴシック" panose="020B0600070205080204" pitchFamily="34" charset="-128"/>
              </a:rPr>
              <a:t> (A) </a:t>
            </a:r>
          </a:p>
          <a:p>
            <a:pPr>
              <a:buFont typeface="Monotype Sorts" charset="2"/>
              <a:buNone/>
            </a:pPr>
            <a:r>
              <a:rPr lang="en-US" altLang="en-US" sz="2600" b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2600" dirty="0">
                <a:ea typeface="ＭＳ Ｐゴシック" panose="020B0600070205080204" pitchFamily="34" charset="-128"/>
              </a:rPr>
              <a:t> (B);    </a:t>
            </a:r>
          </a:p>
          <a:p>
            <a:pPr>
              <a:buFont typeface="Monotype Sorts" charset="2"/>
              <a:buNone/>
            </a:pPr>
            <a:r>
              <a:rPr lang="en-US" altLang="en-US" sz="2600" b="1" i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(C);</a:t>
            </a:r>
          </a:p>
          <a:p>
            <a:pPr>
              <a:buFont typeface="Monotype Sorts" charset="2"/>
              <a:buNone/>
            </a:pPr>
            <a:r>
              <a:rPr lang="en-US" altLang="en-US" sz="2600" b="1" i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(D);</a:t>
            </a:r>
          </a:p>
          <a:p>
            <a:pPr>
              <a:buFont typeface="Monotype Sorts" charset="2"/>
              <a:buNone/>
            </a:pPr>
            <a:r>
              <a:rPr lang="en-US" altLang="en-US" sz="2600" b="1" i="1" dirty="0">
                <a:ea typeface="ＭＳ Ｐゴシック" panose="020B0600070205080204" pitchFamily="34" charset="-128"/>
              </a:rPr>
              <a:t>Write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(B)</a:t>
            </a:r>
          </a:p>
        </p:txBody>
      </p:sp>
    </p:spTree>
    <p:extLst>
      <p:ext uri="{BB962C8B-B14F-4D97-AF65-F5344CB8AC3E}">
        <p14:creationId xmlns:p14="http://schemas.microsoft.com/office/powerpoint/2010/main" val="336857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29574" y="8658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Automatic Acquisition of Locks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12824" y="888522"/>
            <a:ext cx="10332349" cy="54392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A transaction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 issues the standard read/write instruction, without explicit locking calls.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The operation </a:t>
            </a:r>
            <a:r>
              <a:rPr lang="en-US" altLang="en-US" b="1" dirty="0">
                <a:ea typeface="ＭＳ Ｐゴシック" panose="020B0600070205080204" pitchFamily="34" charset="-128"/>
              </a:rPr>
              <a:t>read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ea typeface="ＭＳ Ｐゴシック" panose="020B0600070205080204" pitchFamily="34" charset="-128"/>
              </a:rPr>
              <a:t>D</a:t>
            </a:r>
            <a:r>
              <a:rPr lang="en-US" altLang="en-US" dirty="0">
                <a:ea typeface="ＭＳ Ｐゴシック" panose="020B0600070205080204" pitchFamily="34" charset="-128"/>
              </a:rPr>
              <a:t>) is processed as:</a:t>
            </a:r>
          </a:p>
          <a:p>
            <a:pPr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                 </a:t>
            </a:r>
            <a:r>
              <a:rPr lang="en-US" altLang="en-US" b="1" dirty="0">
                <a:ea typeface="ＭＳ Ｐゴシック" panose="020B0600070205080204" pitchFamily="34" charset="-128"/>
              </a:rPr>
              <a:t>if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 has a lock on </a:t>
            </a:r>
            <a:r>
              <a:rPr lang="en-US" altLang="en-US" i="1" dirty="0">
                <a:ea typeface="ＭＳ Ｐゴシック" panose="020B0600070205080204" pitchFamily="34" charset="-128"/>
              </a:rPr>
              <a:t>D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                    </a:t>
            </a:r>
            <a:r>
              <a:rPr lang="en-US" altLang="en-US" b="1" dirty="0">
                <a:ea typeface="ＭＳ Ｐゴシック" panose="020B0600070205080204" pitchFamily="34" charset="-128"/>
              </a:rPr>
              <a:t>then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                           read(</a:t>
            </a:r>
            <a:r>
              <a:rPr lang="en-US" altLang="en-US" i="1" dirty="0">
                <a:ea typeface="ＭＳ Ｐゴシック" panose="020B0600070205080204" pitchFamily="34" charset="-128"/>
              </a:rPr>
              <a:t>D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                     else begin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  <a:p>
            <a:pPr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                              if necessary wait until no other  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                                  transaction has a </a:t>
            </a:r>
            <a:r>
              <a:rPr lang="en-US" altLang="en-US" b="1" dirty="0">
                <a:ea typeface="ＭＳ Ｐゴシック" panose="020B0600070205080204" pitchFamily="34" charset="-128"/>
              </a:rPr>
              <a:t>lock-X</a:t>
            </a:r>
            <a:r>
              <a:rPr lang="en-US" altLang="en-US" dirty="0">
                <a:ea typeface="ＭＳ Ｐゴシック" panose="020B0600070205080204" pitchFamily="34" charset="-128"/>
              </a:rPr>
              <a:t> on </a:t>
            </a:r>
            <a:r>
              <a:rPr lang="en-US" altLang="en-US" i="1" dirty="0">
                <a:ea typeface="ＭＳ Ｐゴシック" panose="020B0600070205080204" pitchFamily="34" charset="-128"/>
              </a:rPr>
              <a:t>D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                              grant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 a </a:t>
            </a:r>
            <a:r>
              <a:rPr lang="en-US" altLang="en-US" b="1" dirty="0">
                <a:ea typeface="ＭＳ Ｐゴシック" panose="020B0600070205080204" pitchFamily="34" charset="-128"/>
              </a:rPr>
              <a:t> lock-S</a:t>
            </a:r>
            <a:r>
              <a:rPr lang="en-US" altLang="en-US" dirty="0">
                <a:ea typeface="ＭＳ Ｐゴシック" panose="020B0600070205080204" pitchFamily="34" charset="-128"/>
              </a:rPr>
              <a:t> on </a:t>
            </a:r>
            <a:r>
              <a:rPr lang="en-US" altLang="en-US" i="1" dirty="0">
                <a:ea typeface="ＭＳ Ｐゴシック" panose="020B0600070205080204" pitchFamily="34" charset="-128"/>
              </a:rPr>
              <a:t>D</a:t>
            </a:r>
            <a:r>
              <a:rPr lang="en-US" altLang="en-US" dirty="0">
                <a:ea typeface="ＭＳ Ｐゴシック" panose="020B0600070205080204" pitchFamily="34" charset="-128"/>
              </a:rPr>
              <a:t>;</a:t>
            </a:r>
          </a:p>
          <a:p>
            <a:pPr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                              read(</a:t>
            </a:r>
            <a:r>
              <a:rPr lang="en-US" altLang="en-US" i="1" dirty="0">
                <a:ea typeface="ＭＳ Ｐゴシック" panose="020B0600070205080204" pitchFamily="34" charset="-128"/>
              </a:rPr>
              <a:t>D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                     end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732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29574" y="8658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Automatic Acquisition of Locks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38224" y="1079499"/>
            <a:ext cx="11153776" cy="52609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>
                <a:ea typeface="ＭＳ Ｐゴシック" panose="020B0600070205080204" pitchFamily="34" charset="-128"/>
              </a:rPr>
              <a:t>write</a:t>
            </a:r>
            <a:r>
              <a:rPr lang="en-US" altLang="en-US" i="1" dirty="0">
                <a:ea typeface="ＭＳ Ｐゴシック" panose="020B0600070205080204" pitchFamily="34" charset="-128"/>
              </a:rPr>
              <a:t>(D)</a:t>
            </a:r>
            <a:r>
              <a:rPr lang="en-US" altLang="en-US" dirty="0">
                <a:ea typeface="ＭＳ Ｐゴシック" panose="020B0600070205080204" pitchFamily="34" charset="-128"/>
              </a:rPr>
              <a:t> is processed as:</a:t>
            </a:r>
          </a:p>
          <a:p>
            <a:pPr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</a:t>
            </a:r>
            <a:r>
              <a:rPr lang="en-US" altLang="en-US" b="1" dirty="0">
                <a:ea typeface="ＭＳ Ｐゴシック" panose="020B0600070205080204" pitchFamily="34" charset="-128"/>
              </a:rPr>
              <a:t>if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 has a  </a:t>
            </a:r>
            <a:r>
              <a:rPr lang="en-US" altLang="en-US" b="1" dirty="0">
                <a:ea typeface="ＭＳ Ｐゴシック" panose="020B0600070205080204" pitchFamily="34" charset="-128"/>
              </a:rPr>
              <a:t>lock-X</a:t>
            </a:r>
            <a:r>
              <a:rPr lang="en-US" altLang="en-US" dirty="0">
                <a:ea typeface="ＭＳ Ｐゴシック" panose="020B0600070205080204" pitchFamily="34" charset="-128"/>
              </a:rPr>
              <a:t> on </a:t>
            </a:r>
            <a:r>
              <a:rPr lang="en-US" altLang="en-US" i="1" dirty="0">
                <a:ea typeface="ＭＳ Ｐゴシック" panose="020B0600070205080204" pitchFamily="34" charset="-128"/>
              </a:rPr>
              <a:t>D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    then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  <a:p>
            <a:pPr>
              <a:lnSpc>
                <a:spcPct val="60000"/>
              </a:lnSpc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     write(</a:t>
            </a:r>
            <a:r>
              <a:rPr lang="en-US" altLang="en-US" i="1" dirty="0">
                <a:ea typeface="ＭＳ Ｐゴシック" panose="020B0600070205080204" pitchFamily="34" charset="-128"/>
              </a:rPr>
              <a:t>D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  </a:t>
            </a:r>
            <a:r>
              <a:rPr lang="en-US" altLang="en-US" b="1" dirty="0">
                <a:ea typeface="ＭＳ Ｐゴシック" panose="020B0600070205080204" pitchFamily="34" charset="-128"/>
              </a:rPr>
              <a:t>else begin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       if necessary wait until no other transaction has any lock on </a:t>
            </a:r>
            <a:r>
              <a:rPr lang="en-US" altLang="en-US" i="1" dirty="0">
                <a:ea typeface="ＭＳ Ｐゴシック" panose="020B0600070205080204" pitchFamily="34" charset="-128"/>
              </a:rPr>
              <a:t>D</a:t>
            </a:r>
            <a:r>
              <a:rPr lang="en-US" altLang="en-US" dirty="0">
                <a:ea typeface="ＭＳ Ｐゴシック" panose="020B0600070205080204" pitchFamily="34" charset="-128"/>
              </a:rPr>
              <a:t>,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       if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 has a </a:t>
            </a:r>
            <a:r>
              <a:rPr lang="en-US" altLang="en-US" b="1" dirty="0">
                <a:ea typeface="ＭＳ Ｐゴシック" panose="020B0600070205080204" pitchFamily="34" charset="-128"/>
              </a:rPr>
              <a:t>lock-S</a:t>
            </a:r>
            <a:r>
              <a:rPr lang="en-US" altLang="en-US" dirty="0">
                <a:ea typeface="ＭＳ Ｐゴシック" panose="020B0600070205080204" pitchFamily="34" charset="-128"/>
              </a:rPr>
              <a:t> on </a:t>
            </a:r>
            <a:r>
              <a:rPr lang="en-US" altLang="en-US" i="1" dirty="0">
                <a:ea typeface="ＭＳ Ｐゴシック" panose="020B0600070205080204" pitchFamily="34" charset="-128"/>
              </a:rPr>
              <a:t>D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             then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                upgrade</a:t>
            </a:r>
            <a:r>
              <a:rPr lang="en-US" altLang="en-US" dirty="0">
                <a:ea typeface="ＭＳ Ｐゴシック" panose="020B0600070205080204" pitchFamily="34" charset="-128"/>
              </a:rPr>
              <a:t> lock on </a:t>
            </a:r>
            <a:r>
              <a:rPr lang="en-US" altLang="en-US" i="1" dirty="0">
                <a:ea typeface="ＭＳ Ｐゴシック" panose="020B0600070205080204" pitchFamily="34" charset="-128"/>
              </a:rPr>
              <a:t>D</a:t>
            </a:r>
            <a:r>
              <a:rPr lang="en-US" altLang="en-US" dirty="0">
                <a:ea typeface="ＭＳ Ｐゴシック" panose="020B0600070205080204" pitchFamily="34" charset="-128"/>
              </a:rPr>
              <a:t>  to </a:t>
            </a:r>
            <a:r>
              <a:rPr lang="en-US" altLang="en-US" b="1" dirty="0">
                <a:ea typeface="ＭＳ Ｐゴシック" panose="020B0600070205080204" pitchFamily="34" charset="-128"/>
              </a:rPr>
              <a:t>lock-X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            else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               grant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 a </a:t>
            </a:r>
            <a:r>
              <a:rPr lang="en-US" altLang="en-US" b="1" dirty="0">
                <a:ea typeface="ＭＳ Ｐゴシック" panose="020B0600070205080204" pitchFamily="34" charset="-128"/>
              </a:rPr>
              <a:t>lock-X</a:t>
            </a:r>
            <a:r>
              <a:rPr lang="en-US" altLang="en-US" dirty="0">
                <a:ea typeface="ＭＳ Ｐゴシック" panose="020B0600070205080204" pitchFamily="34" charset="-128"/>
              </a:rPr>
              <a:t> on </a:t>
            </a:r>
            <a:r>
              <a:rPr lang="en-US" altLang="en-US" i="1" dirty="0">
                <a:ea typeface="ＭＳ Ｐゴシック" panose="020B0600070205080204" pitchFamily="34" charset="-128"/>
              </a:rPr>
              <a:t>D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           write(</a:t>
            </a:r>
            <a:r>
              <a:rPr lang="en-US" altLang="en-US" i="1" dirty="0">
                <a:ea typeface="ＭＳ Ｐゴシック" panose="020B0600070205080204" pitchFamily="34" charset="-128"/>
              </a:rPr>
              <a:t>D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  <a:p>
            <a:pPr>
              <a:lnSpc>
                <a:spcPct val="50000"/>
              </a:lnSpc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     end</a:t>
            </a:r>
            <a:r>
              <a:rPr lang="en-US" altLang="en-US" dirty="0">
                <a:ea typeface="ＭＳ Ｐゴシック" panose="020B0600070205080204" pitchFamily="34" charset="-128"/>
              </a:rPr>
              <a:t>;</a:t>
            </a:r>
          </a:p>
          <a:p>
            <a:pPr>
              <a:lnSpc>
                <a:spcPct val="50000"/>
              </a:lnSpc>
              <a:buFont typeface="Monotype Sorts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All locks are released after commit or abort</a:t>
            </a:r>
          </a:p>
        </p:txBody>
      </p:sp>
    </p:spTree>
    <p:extLst>
      <p:ext uri="{BB962C8B-B14F-4D97-AF65-F5344CB8AC3E}">
        <p14:creationId xmlns:p14="http://schemas.microsoft.com/office/powerpoint/2010/main" val="201655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29574" y="8658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Show application of 2PL on following:</a:t>
            </a:r>
          </a:p>
        </p:txBody>
      </p:sp>
      <p:sp>
        <p:nvSpPr>
          <p:cNvPr id="2" name="Rectangle 1"/>
          <p:cNvSpPr/>
          <p:nvPr/>
        </p:nvSpPr>
        <p:spPr>
          <a:xfrm>
            <a:off x="1020791" y="1802293"/>
            <a:ext cx="733820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+mj-lt"/>
                <a:ea typeface="Times New Roman" panose="02020603050405020304" pitchFamily="18" charset="0"/>
              </a:rPr>
              <a:t>(a) r1 (X); r2 (X); w1(X); r3(X); w2(X)</a:t>
            </a:r>
            <a:endParaRPr lang="en-US" sz="3600" dirty="0">
              <a:latin typeface="+mj-lt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+mj-lt"/>
                <a:ea typeface="Times New Roman" panose="02020603050405020304" pitchFamily="18" charset="0"/>
              </a:rPr>
              <a:t>(b) r2 (X); r3 (X); w3(X); w1(X); w2(X)</a:t>
            </a:r>
            <a:endParaRPr lang="en-US" sz="3600" dirty="0">
              <a:latin typeface="+mj-lt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+mj-lt"/>
                <a:ea typeface="Times New Roman" panose="02020603050405020304" pitchFamily="18" charset="0"/>
              </a:rPr>
              <a:t>(c) r3 (X); r1 (X); w3(X); r2(X); w1(X)</a:t>
            </a:r>
            <a:endParaRPr lang="en-US" sz="3600" dirty="0">
              <a:latin typeface="+mj-lt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+mj-lt"/>
                <a:ea typeface="Times New Roman" panose="02020603050405020304" pitchFamily="18" charset="0"/>
              </a:rPr>
              <a:t>(d) r3 (X); r2 (X); r1(X); w3(X); w1(X)</a:t>
            </a:r>
            <a:endParaRPr lang="en-US" sz="36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62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29574" y="8658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Multiple granularity of Locking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14388" y="1093788"/>
            <a:ext cx="11377612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Allow  data items to be of various sizes and define a hierarchy of data granularities, </a:t>
            </a:r>
          </a:p>
          <a:p>
            <a:pPr>
              <a:spcAft>
                <a:spcPts val="18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Small granularities are nested within larger ones</a:t>
            </a:r>
          </a:p>
          <a:p>
            <a:pPr>
              <a:spcAft>
                <a:spcPts val="18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Represented graphically as a tree.</a:t>
            </a:r>
          </a:p>
          <a:p>
            <a:pPr>
              <a:spcAft>
                <a:spcPts val="18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When a transaction locks a node in the tree </a:t>
            </a:r>
            <a:r>
              <a:rPr lang="en-US" altLang="en-US" i="1" dirty="0">
                <a:ea typeface="ＭＳ Ｐゴシック" panose="020B0600070205080204" pitchFamily="34" charset="-128"/>
              </a:rPr>
              <a:t>explicitly</a:t>
            </a:r>
            <a:r>
              <a:rPr lang="en-US" altLang="en-US" dirty="0">
                <a:ea typeface="ＭＳ Ｐゴシック" panose="020B0600070205080204" pitchFamily="34" charset="-128"/>
              </a:rPr>
              <a:t>, it </a:t>
            </a:r>
            <a:r>
              <a:rPr lang="en-US" altLang="en-US" i="1" dirty="0">
                <a:ea typeface="ＭＳ Ｐゴシック" panose="020B0600070205080204" pitchFamily="34" charset="-128"/>
              </a:rPr>
              <a:t>implicitly</a:t>
            </a:r>
            <a:r>
              <a:rPr lang="en-US" altLang="en-US" dirty="0">
                <a:ea typeface="ＭＳ Ｐゴシック" panose="020B0600070205080204" pitchFamily="34" charset="-128"/>
              </a:rPr>
              <a:t> locks all the node's </a:t>
            </a:r>
            <a:r>
              <a:rPr lang="en-US" altLang="en-US" dirty="0" err="1">
                <a:ea typeface="ＭＳ Ｐゴシック" panose="020B0600070205080204" pitchFamily="34" charset="-128"/>
              </a:rPr>
              <a:t>descendents</a:t>
            </a:r>
            <a:r>
              <a:rPr lang="en-US" altLang="en-US" dirty="0">
                <a:ea typeface="ＭＳ Ｐゴシック" panose="020B0600070205080204" pitchFamily="34" charset="-128"/>
              </a:rPr>
              <a:t> in the same mode.</a:t>
            </a:r>
          </a:p>
        </p:txBody>
      </p:sp>
    </p:spTree>
    <p:extLst>
      <p:ext uri="{BB962C8B-B14F-4D97-AF65-F5344CB8AC3E}">
        <p14:creationId xmlns:p14="http://schemas.microsoft.com/office/powerpoint/2010/main" val="23927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29574" y="8658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Multiple granularity of Locking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12788" y="1774509"/>
            <a:ext cx="11377612" cy="2888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Granularity</a:t>
            </a:r>
            <a:r>
              <a:rPr lang="en-US" altLang="en-US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of locking </a:t>
            </a:r>
            <a:r>
              <a:rPr lang="en-US" altLang="en-US" dirty="0">
                <a:ea typeface="ＭＳ Ｐゴシック" panose="020B0600070205080204" pitchFamily="34" charset="-128"/>
              </a:rPr>
              <a:t>(level in tree where locking is done):</a:t>
            </a:r>
          </a:p>
          <a:p>
            <a:pPr lvl="1"/>
            <a:r>
              <a:rPr lang="en-US" altLang="en-US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fine granularity </a:t>
            </a:r>
            <a:r>
              <a:rPr lang="en-US" altLang="en-US" dirty="0">
                <a:ea typeface="ＭＳ Ｐゴシック" panose="020B0600070205080204" pitchFamily="34" charset="-128"/>
              </a:rPr>
              <a:t>(lower in tree): high concurrency, high locking overhead</a:t>
            </a:r>
          </a:p>
          <a:p>
            <a:pPr lvl="1"/>
            <a:r>
              <a:rPr lang="en-US" altLang="en-US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coarse granularity  </a:t>
            </a:r>
            <a:r>
              <a:rPr lang="en-US" altLang="en-US" dirty="0">
                <a:ea typeface="ＭＳ Ｐゴシック" panose="020B0600070205080204" pitchFamily="34" charset="-128"/>
              </a:rPr>
              <a:t>(higher in tree): low locking overhead, low concurrency</a:t>
            </a:r>
          </a:p>
        </p:txBody>
      </p:sp>
    </p:spTree>
    <p:extLst>
      <p:ext uri="{BB962C8B-B14F-4D97-AF65-F5344CB8AC3E}">
        <p14:creationId xmlns:p14="http://schemas.microsoft.com/office/powerpoint/2010/main" val="363575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29574" y="8658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Multiple granularity of Locking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01688" y="4064000"/>
            <a:ext cx="10994072" cy="225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Granularities</a:t>
            </a:r>
          </a:p>
          <a:p>
            <a:pPr lvl="1"/>
            <a:r>
              <a:rPr lang="en-US" altLang="en-US" i="1" dirty="0">
                <a:ea typeface="ＭＳ Ｐゴシック" panose="020B0600070205080204" pitchFamily="34" charset="-128"/>
              </a:rPr>
              <a:t>Entire database</a:t>
            </a:r>
          </a:p>
          <a:p>
            <a:pPr lvl="1"/>
            <a:r>
              <a:rPr lang="en-US" altLang="en-US" i="1" dirty="0">
                <a:ea typeface="ＭＳ Ｐゴシック" panose="020B0600070205080204" pitchFamily="34" charset="-128"/>
              </a:rPr>
              <a:t>Entire file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i="1" dirty="0">
                <a:ea typeface="ＭＳ Ｐゴシック" panose="020B0600070205080204" pitchFamily="34" charset="-128"/>
              </a:rPr>
              <a:t>A disk block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i="1" dirty="0">
                <a:ea typeface="ＭＳ Ｐゴシック" panose="020B0600070205080204" pitchFamily="34" charset="-128"/>
              </a:rPr>
              <a:t>A database record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702" y="799477"/>
            <a:ext cx="10650058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98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Multiple granularity of Locking</a:t>
            </a:r>
          </a:p>
        </p:txBody>
      </p:sp>
      <p:sp>
        <p:nvSpPr>
          <p:cNvPr id="7" name="Rectangle 12"/>
          <p:cNvSpPr txBox="1">
            <a:spLocks noChangeArrowheads="1"/>
          </p:cNvSpPr>
          <p:nvPr/>
        </p:nvSpPr>
        <p:spPr>
          <a:xfrm>
            <a:off x="626374" y="1071880"/>
            <a:ext cx="11189706" cy="457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altLang="en-US" sz="2400" dirty="0"/>
              <a:t>To manage such hierarchy, in addition to read and write, three additional locking modes are defined:</a:t>
            </a:r>
          </a:p>
          <a:p>
            <a:pPr marL="0" indent="0">
              <a:spcAft>
                <a:spcPts val="1800"/>
              </a:spcAft>
              <a:buNone/>
            </a:pPr>
            <a:endParaRPr lang="en-US" altLang="en-US" sz="2400" dirty="0"/>
          </a:p>
          <a:p>
            <a:pPr lvl="1">
              <a:spcAft>
                <a:spcPts val="1800"/>
              </a:spcAft>
            </a:pPr>
            <a:r>
              <a:rPr lang="en-US" altLang="en-US" b="1" dirty="0"/>
              <a:t>Intention-shared (IS)</a:t>
            </a:r>
            <a:r>
              <a:rPr lang="en-US" altLang="en-US" dirty="0"/>
              <a:t>: indicates that a shared lock(s) will be requested on some descendent nodes(s).</a:t>
            </a:r>
          </a:p>
          <a:p>
            <a:pPr lvl="1">
              <a:spcAft>
                <a:spcPts val="1800"/>
              </a:spcAft>
            </a:pPr>
            <a:r>
              <a:rPr lang="en-US" altLang="en-US" b="1" dirty="0"/>
              <a:t>Intention-exclusive (IX)</a:t>
            </a:r>
            <a:r>
              <a:rPr lang="en-US" altLang="en-US" dirty="0"/>
              <a:t>: indicates that an exclusive lock(s) will be requested on some descendent node(s).</a:t>
            </a:r>
          </a:p>
          <a:p>
            <a:pPr lvl="1">
              <a:spcAft>
                <a:spcPts val="1800"/>
              </a:spcAft>
            </a:pPr>
            <a:r>
              <a:rPr lang="en-US" altLang="en-US" b="1" dirty="0"/>
              <a:t>Shared-intention-exclusive (SIX)</a:t>
            </a:r>
            <a:r>
              <a:rPr lang="en-US" altLang="en-US" dirty="0"/>
              <a:t>: indicates that the current node is locked in shared mode but an exclusive lock(s) will be requested on some descendent nodes(s).</a:t>
            </a:r>
          </a:p>
        </p:txBody>
      </p:sp>
    </p:spTree>
    <p:extLst>
      <p:ext uri="{BB962C8B-B14F-4D97-AF65-F5344CB8AC3E}">
        <p14:creationId xmlns:p14="http://schemas.microsoft.com/office/powerpoint/2010/main" val="232913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Lock Based Protocols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1303787"/>
            <a:ext cx="10802908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A lock is a mechanism to control concurrent access to a data item</a:t>
            </a:r>
          </a:p>
          <a:p>
            <a:pPr>
              <a:spcAft>
                <a:spcPts val="12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Data items can be locked in two modes :</a:t>
            </a:r>
          </a:p>
          <a:p>
            <a:pPr>
              <a:spcAft>
                <a:spcPts val="600"/>
              </a:spcAft>
              <a:buFont typeface="Monotype Sorts" charset="2"/>
              <a:buNone/>
            </a:pPr>
            <a:r>
              <a:rPr lang="en-US" altLang="en-US" sz="2400" i="1" dirty="0">
                <a:ea typeface="ＭＳ Ｐゴシック" panose="020B0600070205080204" pitchFamily="34" charset="-128"/>
              </a:rPr>
              <a:t>    </a:t>
            </a:r>
            <a:r>
              <a:rPr lang="en-US" altLang="en-US" sz="2400" dirty="0">
                <a:ea typeface="ＭＳ Ｐゴシック" panose="020B0600070205080204" pitchFamily="34" charset="-128"/>
              </a:rPr>
              <a:t>1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.  </a:t>
            </a:r>
            <a:r>
              <a:rPr lang="en-US" altLang="en-US" sz="2400" i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exclusive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 (X) mode</a:t>
            </a:r>
            <a:r>
              <a:rPr lang="en-US" altLang="en-US" sz="2400" dirty="0">
                <a:ea typeface="ＭＳ Ｐゴシック" panose="020B0600070205080204" pitchFamily="34" charset="-128"/>
              </a:rPr>
              <a:t>. Data item can be both read as well as   </a:t>
            </a:r>
          </a:p>
          <a:p>
            <a:pPr>
              <a:lnSpc>
                <a:spcPct val="60000"/>
              </a:lnSpc>
              <a:spcAft>
                <a:spcPts val="600"/>
              </a:spcAft>
              <a:buFont typeface="Monotype Sorts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written. X-lock is requested using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 lock-X</a:t>
            </a:r>
            <a:r>
              <a:rPr lang="en-US" altLang="en-US" sz="2400" dirty="0">
                <a:ea typeface="ＭＳ Ｐゴシック" panose="020B0600070205080204" pitchFamily="34" charset="-128"/>
              </a:rPr>
              <a:t> instruction.</a:t>
            </a:r>
          </a:p>
          <a:p>
            <a:pPr>
              <a:spcAft>
                <a:spcPts val="600"/>
              </a:spcAft>
              <a:buFont typeface="Monotype Sorts" charset="2"/>
              <a:buNone/>
            </a:pPr>
            <a:r>
              <a:rPr lang="en-US" altLang="en-US" sz="2400" i="1" dirty="0">
                <a:ea typeface="ＭＳ Ｐゴシック" panose="020B0600070205080204" pitchFamily="34" charset="-128"/>
              </a:rPr>
              <a:t>    </a:t>
            </a:r>
            <a:r>
              <a:rPr lang="en-US" altLang="en-US" sz="2400" dirty="0">
                <a:ea typeface="ＭＳ Ｐゴシック" panose="020B0600070205080204" pitchFamily="34" charset="-128"/>
              </a:rPr>
              <a:t>2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.  </a:t>
            </a:r>
            <a:r>
              <a:rPr lang="en-US" altLang="en-US" sz="2400" i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shared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 (S) mode</a:t>
            </a:r>
            <a:r>
              <a:rPr lang="en-US" altLang="en-US" sz="2400" dirty="0">
                <a:ea typeface="ＭＳ Ｐゴシック" panose="020B0600070205080204" pitchFamily="34" charset="-128"/>
              </a:rPr>
              <a:t>. Data item can only be read. S-lock is          </a:t>
            </a:r>
          </a:p>
          <a:p>
            <a:pPr>
              <a:lnSpc>
                <a:spcPct val="60000"/>
              </a:lnSpc>
              <a:spcAft>
                <a:spcPts val="600"/>
              </a:spcAft>
              <a:buFont typeface="Monotype Sorts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requested using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 lock-S</a:t>
            </a:r>
            <a:r>
              <a:rPr lang="en-US" altLang="en-US" sz="2400" dirty="0">
                <a:ea typeface="ＭＳ Ｐゴシック" panose="020B0600070205080204" pitchFamily="34" charset="-128"/>
              </a:rPr>
              <a:t> instruction.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Lock requests are made to the concurrency-control manager by the programmer. Transaction can proceed only after request is granted.</a:t>
            </a:r>
          </a:p>
        </p:txBody>
      </p:sp>
    </p:spTree>
    <p:extLst>
      <p:ext uri="{BB962C8B-B14F-4D97-AF65-F5344CB8AC3E}">
        <p14:creationId xmlns:p14="http://schemas.microsoft.com/office/powerpoint/2010/main" val="220011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Multiple granularity of Locking</a:t>
            </a:r>
          </a:p>
        </p:txBody>
      </p:sp>
      <p:sp>
        <p:nvSpPr>
          <p:cNvPr id="4" name="Rectangle 15"/>
          <p:cNvSpPr txBox="1">
            <a:spLocks noChangeArrowheads="1"/>
          </p:cNvSpPr>
          <p:nvPr/>
        </p:nvSpPr>
        <p:spPr>
          <a:xfrm>
            <a:off x="633413" y="1220788"/>
            <a:ext cx="11446003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These locks are applied using the following compatibility matrix:</a:t>
            </a:r>
          </a:p>
          <a:p>
            <a:pPr lvl="1"/>
            <a:endParaRPr lang="en-US" altLang="en-US" dirty="0"/>
          </a:p>
        </p:txBody>
      </p:sp>
      <p:graphicFrame>
        <p:nvGraphicFramePr>
          <p:cNvPr id="5" name="Object 7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199524286"/>
              </p:ext>
            </p:extLst>
          </p:nvPr>
        </p:nvGraphicFramePr>
        <p:xfrm>
          <a:off x="1097863" y="2228213"/>
          <a:ext cx="6681205" cy="33801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" name="VISIO" r:id="rId3" imgW="3536280" imgH="1719720" progId="Visio.Drawing.6">
                  <p:embed/>
                </p:oleObj>
              </mc:Choice>
              <mc:Fallback>
                <p:oleObj name="VISIO" r:id="rId3" imgW="3536280" imgH="171972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863" y="2228213"/>
                        <a:ext cx="6681205" cy="33801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6" descr="Pink tissue paper"/>
          <p:cNvSpPr>
            <a:spLocks noChangeArrowheads="1"/>
          </p:cNvSpPr>
          <p:nvPr/>
        </p:nvSpPr>
        <p:spPr bwMode="auto">
          <a:xfrm>
            <a:off x="7419034" y="2043743"/>
            <a:ext cx="454037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en-US" altLang="en-US" sz="2000" dirty="0">
                <a:solidFill>
                  <a:srgbClr val="800000"/>
                </a:solidFill>
              </a:rPr>
              <a:t>Intention-shared (IS</a:t>
            </a:r>
          </a:p>
          <a:p>
            <a:pPr lvl="1"/>
            <a:r>
              <a:rPr lang="en-US" altLang="en-US" sz="2000" dirty="0">
                <a:solidFill>
                  <a:srgbClr val="800000"/>
                </a:solidFill>
              </a:rPr>
              <a:t>Intention-exclusive (IX)</a:t>
            </a:r>
          </a:p>
          <a:p>
            <a:pPr lvl="1"/>
            <a:r>
              <a:rPr lang="en-US" altLang="en-US" sz="2000" dirty="0">
                <a:solidFill>
                  <a:srgbClr val="800000"/>
                </a:solidFill>
              </a:rPr>
              <a:t>Shared-intention-exclusive (SIX)</a:t>
            </a:r>
          </a:p>
        </p:txBody>
      </p:sp>
      <p:sp>
        <p:nvSpPr>
          <p:cNvPr id="2" name="Oval 1"/>
          <p:cNvSpPr/>
          <p:nvPr/>
        </p:nvSpPr>
        <p:spPr>
          <a:xfrm>
            <a:off x="9397425" y="3737950"/>
            <a:ext cx="379562" cy="31917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176149" y="4436687"/>
            <a:ext cx="379562" cy="31917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490057" y="4436688"/>
            <a:ext cx="379562" cy="31917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810829" y="4436689"/>
            <a:ext cx="379562" cy="319177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2" idx="3"/>
            <a:endCxn id="10" idx="7"/>
          </p:cNvCxnSpPr>
          <p:nvPr/>
        </p:nvCxnSpPr>
        <p:spPr>
          <a:xfrm flipH="1">
            <a:off x="9134805" y="4010385"/>
            <a:ext cx="318206" cy="47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2" idx="4"/>
            <a:endCxn id="9" idx="0"/>
          </p:cNvCxnSpPr>
          <p:nvPr/>
        </p:nvCxnSpPr>
        <p:spPr>
          <a:xfrm>
            <a:off x="9587206" y="4057127"/>
            <a:ext cx="92632" cy="379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" idx="5"/>
            <a:endCxn id="7" idx="0"/>
          </p:cNvCxnSpPr>
          <p:nvPr/>
        </p:nvCxnSpPr>
        <p:spPr>
          <a:xfrm>
            <a:off x="9721401" y="4010385"/>
            <a:ext cx="644529" cy="426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716421" y="3730513"/>
            <a:ext cx="612476" cy="3328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SIX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397425" y="4735390"/>
            <a:ext cx="612476" cy="3328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X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461974" y="5320169"/>
            <a:ext cx="4333785" cy="138791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7030A0"/>
                </a:solidFill>
              </a:rPr>
              <a:t>Consider SIX as an intermediate locking status between marking a node X and IX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23775" y="4436687"/>
            <a:ext cx="1750531" cy="3328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Implicitly  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243215" y="4423044"/>
            <a:ext cx="1750531" cy="33282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Implicitly  S</a:t>
            </a:r>
          </a:p>
        </p:txBody>
      </p:sp>
    </p:spTree>
    <p:extLst>
      <p:ext uri="{BB962C8B-B14F-4D97-AF65-F5344CB8AC3E}">
        <p14:creationId xmlns:p14="http://schemas.microsoft.com/office/powerpoint/2010/main" val="198798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Multiple granularity of Locking</a:t>
            </a:r>
          </a:p>
        </p:txBody>
      </p:sp>
      <p:sp>
        <p:nvSpPr>
          <p:cNvPr id="7" name="Rectangle 12"/>
          <p:cNvSpPr txBox="1">
            <a:spLocks noChangeArrowheads="1"/>
          </p:cNvSpPr>
          <p:nvPr/>
        </p:nvSpPr>
        <p:spPr>
          <a:xfrm>
            <a:off x="707654" y="979098"/>
            <a:ext cx="11231304" cy="543495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dirty="0"/>
              <a:t>Following rules to be followed for producing serializable schedule:</a:t>
            </a:r>
          </a:p>
          <a:p>
            <a:pPr marL="838200" lvl="1" indent="-381000">
              <a:spcAft>
                <a:spcPts val="1200"/>
              </a:spcAft>
              <a:buFont typeface="Wingdings" panose="05000000000000000000" pitchFamily="2" charset="2"/>
              <a:buAutoNum type="arabicPeriod"/>
            </a:pPr>
            <a:r>
              <a:rPr lang="en-US" altLang="en-US" sz="3300" dirty="0"/>
              <a:t>The lock compatibility must adhered to.</a:t>
            </a:r>
          </a:p>
          <a:p>
            <a:pPr marL="838200" lvl="1" indent="-381000">
              <a:spcAft>
                <a:spcPts val="1200"/>
              </a:spcAft>
              <a:buFont typeface="Wingdings" panose="05000000000000000000" pitchFamily="2" charset="2"/>
              <a:buAutoNum type="arabicPeriod"/>
            </a:pPr>
            <a:r>
              <a:rPr lang="en-US" altLang="en-US" sz="3300" dirty="0"/>
              <a:t>The root of the tree must be locked first, in any mode..</a:t>
            </a:r>
          </a:p>
          <a:p>
            <a:pPr marL="838200" lvl="1" indent="-381000">
              <a:spcAft>
                <a:spcPts val="1200"/>
              </a:spcAft>
              <a:buFont typeface="Wingdings" panose="05000000000000000000" pitchFamily="2" charset="2"/>
              <a:buAutoNum type="arabicPeriod"/>
            </a:pPr>
            <a:r>
              <a:rPr lang="en-US" altLang="en-US" sz="3300" dirty="0"/>
              <a:t>A node N can be locked by a transaction T in S or IX mode only if the parent node is already locked by T in either IS or IX mode.</a:t>
            </a:r>
          </a:p>
          <a:p>
            <a:pPr marL="838200" lvl="1" indent="-381000">
              <a:spcAft>
                <a:spcPts val="1200"/>
              </a:spcAft>
              <a:buFont typeface="Wingdings" panose="05000000000000000000" pitchFamily="2" charset="2"/>
              <a:buAutoNum type="arabicPeriod"/>
            </a:pPr>
            <a:r>
              <a:rPr lang="en-US" altLang="en-US" sz="3300" dirty="0"/>
              <a:t>A node N can be locked by T in X, IX, or SIX mode only if the parent of N is already locked by T in either IX or SIX mode.</a:t>
            </a:r>
          </a:p>
          <a:p>
            <a:pPr marL="838200" lvl="1" indent="-381000">
              <a:spcAft>
                <a:spcPts val="1200"/>
              </a:spcAft>
              <a:buFont typeface="Wingdings" panose="05000000000000000000" pitchFamily="2" charset="2"/>
              <a:buAutoNum type="arabicPeriod"/>
            </a:pPr>
            <a:r>
              <a:rPr lang="en-US" altLang="en-US" sz="3300" dirty="0"/>
              <a:t>T can lock a node only if it has not unlocked any node (to enforce 2PL policy).</a:t>
            </a:r>
          </a:p>
          <a:p>
            <a:pPr marL="838200" lvl="1" indent="-381000">
              <a:spcAft>
                <a:spcPts val="1200"/>
              </a:spcAft>
              <a:buFont typeface="Wingdings" panose="05000000000000000000" pitchFamily="2" charset="2"/>
              <a:buAutoNum type="arabicPeriod"/>
            </a:pPr>
            <a:r>
              <a:rPr lang="en-US" altLang="en-US" sz="3300" dirty="0"/>
              <a:t>T can unlock a node, N, only if none of the children of N are currently locked by T.</a:t>
            </a:r>
          </a:p>
          <a:p>
            <a:pPr marL="838200" lvl="1" indent="-381000">
              <a:spcAft>
                <a:spcPts val="1200"/>
              </a:spcAft>
              <a:buFont typeface="Wingdings" panose="05000000000000000000" pitchFamily="2" charset="2"/>
              <a:buAutoNum type="arabicPeriod"/>
            </a:pPr>
            <a:r>
              <a:rPr lang="en-US" altLang="en-US" sz="3300" dirty="0"/>
              <a:t>locks need to released bottom first.</a:t>
            </a:r>
          </a:p>
          <a:p>
            <a:pPr marL="838200" lvl="1" indent="-381000">
              <a:buFont typeface="Wingdings" panose="05000000000000000000" pitchFamily="2" charset="2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6559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Deadlocks in 2 phase locking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15340" y="4664075"/>
            <a:ext cx="10777220" cy="2193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ea typeface="ＭＳ Ｐゴシック" panose="020B0600070205080204" pitchFamily="34" charset="-128"/>
              </a:rPr>
              <a:t>Neither </a:t>
            </a:r>
            <a:r>
              <a:rPr lang="en-US" altLang="en-US" i="1" dirty="0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3</a:t>
            </a:r>
            <a:r>
              <a:rPr lang="en-US" altLang="en-US" dirty="0">
                <a:ea typeface="ＭＳ Ｐゴシック" panose="020B0600070205080204" pitchFamily="34" charset="-128"/>
              </a:rPr>
              <a:t> nor </a:t>
            </a:r>
            <a:r>
              <a:rPr lang="en-US" altLang="en-US" i="1" dirty="0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4</a:t>
            </a:r>
            <a:r>
              <a:rPr lang="en-US" altLang="en-US" dirty="0">
                <a:ea typeface="ＭＳ Ｐゴシック" panose="020B0600070205080204" pitchFamily="34" charset="-128"/>
              </a:rPr>
              <a:t> can make progress.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Such a situation is called a </a:t>
            </a:r>
            <a:r>
              <a:rPr lang="en-US" altLang="en-US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deadlock</a:t>
            </a:r>
            <a:r>
              <a:rPr lang="en-US" altLang="en-US" dirty="0">
                <a:ea typeface="ＭＳ Ｐゴシック" panose="020B0600070205080204" pitchFamily="34" charset="-128"/>
              </a:rPr>
              <a:t>. 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To handle a deadlock one of </a:t>
            </a:r>
            <a:r>
              <a:rPr lang="en-US" altLang="en-US" i="1" dirty="0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3</a:t>
            </a:r>
            <a:r>
              <a:rPr lang="en-US" altLang="en-US" dirty="0">
                <a:ea typeface="ＭＳ Ｐゴシック" panose="020B0600070205080204" pitchFamily="34" charset="-128"/>
              </a:rPr>
              <a:t> or </a:t>
            </a:r>
            <a:r>
              <a:rPr lang="en-US" altLang="en-US" i="1" dirty="0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4</a:t>
            </a:r>
            <a:r>
              <a:rPr lang="en-US" altLang="en-US" dirty="0">
                <a:ea typeface="ＭＳ Ｐゴシック" panose="020B0600070205080204" pitchFamily="34" charset="-128"/>
              </a:rPr>
              <a:t> must be rolled back 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and its locks released.</a:t>
            </a:r>
          </a:p>
        </p:txBody>
      </p:sp>
      <p:pic>
        <p:nvPicPr>
          <p:cNvPr id="9" name="Picture 14" descr="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012532"/>
            <a:ext cx="4086050" cy="3371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19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Deadlocks in 2 phase locking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03592" y="891223"/>
            <a:ext cx="11083608" cy="5560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2PL </a:t>
            </a:r>
            <a:r>
              <a:rPr lang="en-US" altLang="en-US" i="1" dirty="0">
                <a:ea typeface="ＭＳ Ｐゴシック" panose="020B0600070205080204" pitchFamily="34" charset="-128"/>
              </a:rPr>
              <a:t>does not</a:t>
            </a:r>
            <a:r>
              <a:rPr lang="en-US" altLang="en-US" dirty="0">
                <a:ea typeface="ＭＳ Ｐゴシック" panose="020B0600070205080204" pitchFamily="34" charset="-128"/>
              </a:rPr>
              <a:t> ensure freedom from deadlocks.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In addition</a:t>
            </a:r>
            <a:r>
              <a:rPr lang="en-US" altLang="en-US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en-US" dirty="0">
                <a:ea typeface="ＭＳ Ｐゴシック" panose="020B0600070205080204" pitchFamily="34" charset="-128"/>
              </a:rPr>
              <a:t>there is a possibility of </a:t>
            </a:r>
            <a:r>
              <a:rPr lang="en-US" altLang="en-US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starvation.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Starvation</a:t>
            </a:r>
            <a:r>
              <a:rPr lang="en-US" altLang="en-US" dirty="0">
                <a:ea typeface="ＭＳ Ｐゴシック" panose="020B0600070205080204" pitchFamily="34" charset="-128"/>
              </a:rPr>
              <a:t> examples: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A transaction may be waiting for an X-lock on an item, while a sequence of other transactions request and are granted an S-lock on the same item.  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The same transaction is repeatedly rolled back due to deadlocks.</a:t>
            </a:r>
          </a:p>
        </p:txBody>
      </p:sp>
    </p:spTree>
    <p:extLst>
      <p:ext uri="{BB962C8B-B14F-4D97-AF65-F5344CB8AC3E}">
        <p14:creationId xmlns:p14="http://schemas.microsoft.com/office/powerpoint/2010/main" val="232234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Deadlock Handling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07654" y="1219200"/>
            <a:ext cx="10768012" cy="4582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b="1" i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Deadlock prevention</a:t>
            </a:r>
            <a:r>
              <a:rPr lang="en-US" altLang="en-US" dirty="0">
                <a:ea typeface="ＭＳ Ｐゴシック" panose="020B0600070205080204" pitchFamily="34" charset="-128"/>
              </a:rPr>
              <a:t> protocols ensure that the system will </a:t>
            </a:r>
            <a:r>
              <a:rPr lang="en-US" altLang="en-US" i="1" dirty="0">
                <a:ea typeface="ＭＳ Ｐゴシック" panose="020B0600070205080204" pitchFamily="34" charset="-128"/>
              </a:rPr>
              <a:t>never</a:t>
            </a:r>
            <a:r>
              <a:rPr lang="en-US" altLang="en-US" dirty="0">
                <a:ea typeface="ＭＳ Ｐゴシック" panose="020B0600070205080204" pitchFamily="34" charset="-128"/>
              </a:rPr>
              <a:t> enter into a deadlock state. 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Some prevention strategies :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Transaction locks all its data items before it begins execution (</a:t>
            </a:r>
            <a:r>
              <a:rPr lang="en-US" altLang="en-US" dirty="0" err="1">
                <a:ea typeface="ＭＳ Ｐゴシック" panose="020B0600070205080204" pitchFamily="34" charset="-128"/>
              </a:rPr>
              <a:t>predeclaration</a:t>
            </a:r>
            <a:r>
              <a:rPr lang="en-US" altLang="en-US" dirty="0">
                <a:ea typeface="ＭＳ Ｐゴシック" panose="020B0600070205080204" pitchFamily="34" charset="-128"/>
              </a:rPr>
              <a:t>).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Impose partial ordering of all data items and require that a transaction can lock data items only in the order specified by the partial order.</a:t>
            </a:r>
          </a:p>
        </p:txBody>
      </p:sp>
    </p:spTree>
    <p:extLst>
      <p:ext uri="{BB962C8B-B14F-4D97-AF65-F5344CB8AC3E}">
        <p14:creationId xmlns:p14="http://schemas.microsoft.com/office/powerpoint/2010/main" val="350137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Deadlock Handling – Prevention Schemes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25500" y="1079500"/>
            <a:ext cx="10397754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Following schemes use transaction timestamps.</a:t>
            </a: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wait-die</a:t>
            </a:r>
            <a:r>
              <a:rPr lang="en-US" altLang="en-US" dirty="0">
                <a:ea typeface="ＭＳ Ｐゴシック" panose="020B0600070205080204" pitchFamily="34" charset="-128"/>
              </a:rPr>
              <a:t> scheme — non-preemptive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older transaction may wait for younger one to release data item. (older means smaller timestamp)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Younger transactions never wait for older ones; they are rolled back instead.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 transaction may die several times before acquiring needed data item</a:t>
            </a:r>
          </a:p>
        </p:txBody>
      </p:sp>
    </p:spTree>
    <p:extLst>
      <p:ext uri="{BB962C8B-B14F-4D97-AF65-F5344CB8AC3E}">
        <p14:creationId xmlns:p14="http://schemas.microsoft.com/office/powerpoint/2010/main" val="128012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Deadlock Handling – Prevention Schemes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25500" y="1079500"/>
            <a:ext cx="10397754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wound-wait</a:t>
            </a:r>
            <a:r>
              <a:rPr lang="en-US" altLang="en-US" dirty="0">
                <a:ea typeface="ＭＳ Ｐゴシック" panose="020B0600070205080204" pitchFamily="34" charset="-128"/>
              </a:rPr>
              <a:t> scheme — preemptive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Oder transaction </a:t>
            </a:r>
            <a:r>
              <a:rPr lang="en-US" altLang="en-US" i="1" dirty="0">
                <a:ea typeface="ＭＳ Ｐゴシック" panose="020B0600070205080204" pitchFamily="34" charset="-128"/>
              </a:rPr>
              <a:t>wounds</a:t>
            </a:r>
            <a:r>
              <a:rPr lang="en-US" altLang="en-US" dirty="0">
                <a:ea typeface="ＭＳ Ｐゴシック" panose="020B0600070205080204" pitchFamily="34" charset="-128"/>
              </a:rPr>
              <a:t> (forces rollback) of younger transaction instead of waiting for it.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Younger transactions may wait for older ones.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may be fewer rollbacks than </a:t>
            </a:r>
            <a:r>
              <a:rPr lang="en-US" altLang="en-US" i="1" dirty="0">
                <a:ea typeface="ＭＳ Ｐゴシック" panose="020B0600070205080204" pitchFamily="34" charset="-128"/>
              </a:rPr>
              <a:t>wait-die</a:t>
            </a:r>
            <a:r>
              <a:rPr lang="en-US" altLang="en-US" dirty="0">
                <a:ea typeface="ＭＳ Ｐゴシック" panose="020B0600070205080204" pitchFamily="34" charset="-128"/>
              </a:rPr>
              <a:t> scheme.</a:t>
            </a:r>
          </a:p>
        </p:txBody>
      </p:sp>
    </p:spTree>
    <p:extLst>
      <p:ext uri="{BB962C8B-B14F-4D97-AF65-F5344CB8AC3E}">
        <p14:creationId xmlns:p14="http://schemas.microsoft.com/office/powerpoint/2010/main" val="5827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Deadlock Handling – Prevention Schemes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07653" y="1286828"/>
            <a:ext cx="11139789" cy="41863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Both in </a:t>
            </a:r>
            <a:r>
              <a:rPr lang="en-US" altLang="en-US" i="1" dirty="0">
                <a:ea typeface="ＭＳ Ｐゴシック" panose="020B0600070205080204" pitchFamily="34" charset="-128"/>
              </a:rPr>
              <a:t>wait-die</a:t>
            </a:r>
            <a:r>
              <a:rPr lang="en-US" altLang="en-US" dirty="0">
                <a:ea typeface="ＭＳ Ｐゴシック" panose="020B0600070205080204" pitchFamily="34" charset="-128"/>
              </a:rPr>
              <a:t> and in </a:t>
            </a:r>
            <a:r>
              <a:rPr lang="en-US" altLang="en-US" i="1" dirty="0">
                <a:ea typeface="ＭＳ Ｐゴシック" panose="020B0600070205080204" pitchFamily="34" charset="-128"/>
              </a:rPr>
              <a:t>wound-wait</a:t>
            </a:r>
            <a:r>
              <a:rPr lang="en-US" altLang="en-US" dirty="0">
                <a:ea typeface="ＭＳ Ｐゴシック" panose="020B0600070205080204" pitchFamily="34" charset="-128"/>
              </a:rPr>
              <a:t> schemes, a rolled back transactions is restarted with its original timestamp. 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Older transactions thus have precedence over newer ones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Thus starvation is avoided.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Timeout-Based Schemes: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Transaction waits for a lock only for a specified amount of time.</a:t>
            </a:r>
            <a:endParaRPr lang="en-US" altLang="en-US" sz="2800" b="1" dirty="0">
              <a:solidFill>
                <a:srgbClr val="000099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20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Deadlock Detection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02294" y="1078708"/>
            <a:ext cx="10696892" cy="1618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ea typeface="ＭＳ Ｐゴシック" panose="020B0600070205080204" pitchFamily="34" charset="-128"/>
              </a:rPr>
              <a:t>Deadlocks can be described as a </a:t>
            </a:r>
            <a:r>
              <a:rPr lang="en-US" altLang="en-US" i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wait-for</a:t>
            </a:r>
            <a:r>
              <a:rPr lang="en-US" altLang="en-US" i="1" dirty="0">
                <a:ea typeface="ＭＳ Ｐゴシック" panose="020B0600070205080204" pitchFamily="34" charset="-128"/>
              </a:rPr>
              <a:t> graph</a:t>
            </a:r>
            <a:r>
              <a:rPr lang="en-US" altLang="en-US" dirty="0">
                <a:ea typeface="ＭＳ Ｐゴシック" panose="020B0600070205080204" pitchFamily="34" charset="-128"/>
              </a:rPr>
              <a:t>, 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If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 </a:t>
            </a:r>
            <a:r>
              <a:rPr lang="en-US" altLang="en-US" i="1" dirty="0">
                <a:ea typeface="ＭＳ Ｐゴシック" panose="020B0600070205080204" pitchFamily="34" charset="-128"/>
                <a:sym typeface="Symbol" panose="05050102010706020507" pitchFamily="18" charset="2"/>
              </a:rPr>
              <a:t></a:t>
            </a:r>
            <a:r>
              <a:rPr lang="en-US" altLang="en-US" dirty="0">
                <a:ea typeface="ＭＳ Ｐゴシック" panose="020B0600070205080204" pitchFamily="34" charset="-128"/>
              </a:rPr>
              <a:t> 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is in </a:t>
            </a:r>
            <a:r>
              <a:rPr lang="en-US" altLang="en-US" i="1" dirty="0">
                <a:ea typeface="ＭＳ Ｐゴシック" panose="020B0600070205080204" pitchFamily="34" charset="-128"/>
              </a:rPr>
              <a:t>E</a:t>
            </a:r>
            <a:r>
              <a:rPr lang="en-US" altLang="en-US" dirty="0">
                <a:ea typeface="ＭＳ Ｐゴシック" panose="020B0600070205080204" pitchFamily="34" charset="-128"/>
              </a:rPr>
              <a:t>, then there is a directed edge from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 to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dirty="0">
                <a:ea typeface="ＭＳ Ｐゴシック" panose="020B0600070205080204" pitchFamily="34" charset="-128"/>
              </a:rPr>
              <a:t>, implying that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 is waiting for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dirty="0">
                <a:ea typeface="ＭＳ Ｐゴシック" panose="020B0600070205080204" pitchFamily="34" charset="-128"/>
              </a:rPr>
              <a:t> to release a data item.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32598" y="5482885"/>
            <a:ext cx="3521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Wait-for graph without a cycle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107748" y="5519398"/>
            <a:ext cx="3168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000"/>
              <a:t>Wait-for graph with a cycle</a:t>
            </a: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223" y="2847635"/>
            <a:ext cx="2882900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073" y="3020673"/>
            <a:ext cx="2562225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99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Deadlock Recovery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94068" y="1144589"/>
            <a:ext cx="11103292" cy="5256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ea typeface="ＭＳ Ｐゴシック" panose="020B0600070205080204" pitchFamily="34" charset="-128"/>
              </a:rPr>
              <a:t>When deadlock is  detected :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Some transaction will have to rolled back.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Select that transaction as victim that will </a:t>
            </a:r>
            <a:r>
              <a:rPr lang="en-US" altLang="en-US" sz="2800" b="1" i="1" dirty="0">
                <a:ea typeface="ＭＳ Ｐゴシック" panose="020B0600070205080204" pitchFamily="34" charset="-128"/>
              </a:rPr>
              <a:t>incur minimum cost</a:t>
            </a:r>
            <a:r>
              <a:rPr lang="en-US" altLang="en-US" sz="2800" dirty="0">
                <a:ea typeface="ＭＳ Ｐゴシック" panose="020B0600070205080204" pitchFamily="34" charset="-128"/>
              </a:rPr>
              <a:t>.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Rollback -- determine how far to roll back transaction</a:t>
            </a:r>
          </a:p>
          <a:p>
            <a:pPr lvl="2"/>
            <a:r>
              <a:rPr lang="en-US" altLang="en-US" sz="2400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Total rollback</a:t>
            </a:r>
            <a:r>
              <a:rPr lang="en-US" altLang="en-US" sz="2400" dirty="0">
                <a:ea typeface="ＭＳ Ｐゴシック" panose="020B0600070205080204" pitchFamily="34" charset="-128"/>
              </a:rPr>
              <a:t>: Abort the transaction and then restart it.</a:t>
            </a:r>
          </a:p>
          <a:p>
            <a:pPr lvl="2"/>
            <a:r>
              <a:rPr lang="en-US" altLang="en-US" sz="2400" dirty="0">
                <a:ea typeface="ＭＳ Ｐゴシック" panose="020B0600070205080204" pitchFamily="34" charset="-128"/>
              </a:rPr>
              <a:t>More effective to roll back transaction only as far as necessary to break deadlock.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Starvation happens if same transaction is always chosen as victim.</a:t>
            </a:r>
          </a:p>
          <a:p>
            <a:pPr lvl="1"/>
            <a:r>
              <a:rPr lang="en-US" altLang="en-US" sz="2800" dirty="0">
                <a:ea typeface="ＭＳ Ｐゴシック" panose="020B0600070205080204" pitchFamily="34" charset="-128"/>
              </a:rPr>
              <a:t>Include #rollbacks in the cost factor to avoid starvation</a:t>
            </a:r>
          </a:p>
        </p:txBody>
      </p:sp>
    </p:spTree>
    <p:extLst>
      <p:ext uri="{BB962C8B-B14F-4D97-AF65-F5344CB8AC3E}">
        <p14:creationId xmlns:p14="http://schemas.microsoft.com/office/powerpoint/2010/main" val="179543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Lock Compatibility Matrix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25500" y="1079499"/>
            <a:ext cx="10863292" cy="5347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Lock-compatibility matrix</a:t>
            </a:r>
          </a:p>
          <a:p>
            <a:endParaRPr lang="en-US" altLang="en-US" dirty="0">
              <a:solidFill>
                <a:schemeClr val="tx2"/>
              </a:solidFill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Lock granted if the requested lock is compatible with locks already held on the item by other transactions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Multiple shared locks on an item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But only one exclusive on an item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If a lock cannot be granted, then need to wait.</a:t>
            </a:r>
          </a:p>
        </p:txBody>
      </p:sp>
      <p:pic>
        <p:nvPicPr>
          <p:cNvPr id="7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398" y="1768446"/>
            <a:ext cx="3479585" cy="1492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81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Time Stamp Ordering Algorithm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95020" y="1496060"/>
            <a:ext cx="10863292" cy="31978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Each transaction is issued a timestamp.</a:t>
            </a:r>
          </a:p>
          <a:p>
            <a:pPr>
              <a:lnSpc>
                <a:spcPct val="11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Time stamp of an old transaction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 TS(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) &lt; TS(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dirty="0">
                <a:ea typeface="ＭＳ Ｐゴシック" panose="020B0600070205080204" pitchFamily="34" charset="-128"/>
              </a:rPr>
              <a:t>) of a newer transaction. </a:t>
            </a:r>
          </a:p>
          <a:p>
            <a:pPr>
              <a:lnSpc>
                <a:spcPct val="11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The protocol manages concurrent execution such that the time-stamps determine the </a:t>
            </a:r>
            <a:r>
              <a:rPr lang="en-US" altLang="en-US" dirty="0" err="1">
                <a:ea typeface="ＭＳ Ｐゴシック" panose="020B0600070205080204" pitchFamily="34" charset="-128"/>
              </a:rPr>
              <a:t>serializability</a:t>
            </a:r>
            <a:r>
              <a:rPr lang="en-US" altLang="en-US" dirty="0">
                <a:ea typeface="ＭＳ Ｐゴシック" panose="020B0600070205080204" pitchFamily="34" charset="-128"/>
              </a:rPr>
              <a:t> order.</a:t>
            </a:r>
          </a:p>
        </p:txBody>
      </p:sp>
    </p:spTree>
    <p:extLst>
      <p:ext uri="{BB962C8B-B14F-4D97-AF65-F5344CB8AC3E}">
        <p14:creationId xmlns:p14="http://schemas.microsoft.com/office/powerpoint/2010/main" val="344314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Time Stamp Ordering Algorithm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25500" y="1553953"/>
            <a:ext cx="10863292" cy="3914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In order to assure such behavior, the protocol maintains for each data </a:t>
            </a:r>
            <a:r>
              <a:rPr lang="en-US" altLang="en-US" i="1" dirty="0">
                <a:ea typeface="ＭＳ Ｐゴシック" panose="020B0600070205080204" pitchFamily="34" charset="-128"/>
              </a:rPr>
              <a:t>Q </a:t>
            </a:r>
            <a:r>
              <a:rPr lang="en-US" altLang="en-US" dirty="0">
                <a:ea typeface="ＭＳ Ｐゴシック" panose="020B0600070205080204" pitchFamily="34" charset="-128"/>
              </a:rPr>
              <a:t>two timestamp values: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altLang="en-US" b="1" dirty="0">
                <a:ea typeface="ＭＳ Ｐゴシック" panose="020B0600070205080204" pitchFamily="34" charset="-128"/>
              </a:rPr>
              <a:t>W-timestamp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) is the largest time-stamp of any transaction that executed </a:t>
            </a:r>
            <a:r>
              <a:rPr lang="en-US" altLang="en-US" b="1" dirty="0">
                <a:ea typeface="ＭＳ Ｐゴシック" panose="020B0600070205080204" pitchFamily="34" charset="-128"/>
              </a:rPr>
              <a:t>write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) successfully.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altLang="en-US" b="1" dirty="0">
                <a:ea typeface="ＭＳ Ｐゴシック" panose="020B0600070205080204" pitchFamily="34" charset="-128"/>
              </a:rPr>
              <a:t>R-timestamp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) is the largest time-stamp of any transaction that executed </a:t>
            </a:r>
            <a:r>
              <a:rPr lang="en-US" altLang="en-US" b="1" dirty="0">
                <a:ea typeface="ＭＳ Ｐゴシック" panose="020B0600070205080204" pitchFamily="34" charset="-128"/>
              </a:rPr>
              <a:t>read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) successfully.</a:t>
            </a:r>
          </a:p>
        </p:txBody>
      </p:sp>
    </p:spTree>
    <p:extLst>
      <p:ext uri="{BB962C8B-B14F-4D97-AF65-F5344CB8AC3E}">
        <p14:creationId xmlns:p14="http://schemas.microsoft.com/office/powerpoint/2010/main" val="307724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Time Stamp Ordering Algorithm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25500" y="1079500"/>
            <a:ext cx="10690764" cy="5189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This protocol ensures that any conflicting read and write operations are executed in timestamp order.</a:t>
            </a:r>
          </a:p>
          <a:p>
            <a:pPr>
              <a:spcAft>
                <a:spcPts val="1200"/>
              </a:spcAft>
            </a:pPr>
            <a:r>
              <a:rPr lang="en-US" altLang="en-US" sz="2600" dirty="0">
                <a:ea typeface="ＭＳ Ｐゴシック" panose="020B0600070205080204" pitchFamily="34" charset="-128"/>
              </a:rPr>
              <a:t>Suppose a transaction </a:t>
            </a:r>
            <a:r>
              <a:rPr lang="en-US" altLang="en-US" sz="2600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600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600" dirty="0">
                <a:ea typeface="ＭＳ Ｐゴシック" panose="020B0600070205080204" pitchFamily="34" charset="-128"/>
              </a:rPr>
              <a:t> issues a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2600" dirty="0">
                <a:ea typeface="ＭＳ Ｐゴシック" panose="020B0600070205080204" pitchFamily="34" charset="-128"/>
              </a:rPr>
              <a:t>(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600" dirty="0">
                <a:ea typeface="ＭＳ Ｐゴシック" panose="020B0600070205080204" pitchFamily="34" charset="-128"/>
              </a:rPr>
              <a:t>)</a:t>
            </a:r>
          </a:p>
          <a:p>
            <a:pPr marL="800100" lvl="1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600" dirty="0">
                <a:ea typeface="ＭＳ Ｐゴシック" panose="020B0600070205080204" pitchFamily="34" charset="-128"/>
              </a:rPr>
              <a:t>If TS(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600" dirty="0">
                <a:ea typeface="ＭＳ Ｐゴシック" panose="020B0600070205080204" pitchFamily="34" charset="-128"/>
              </a:rPr>
              <a:t>) </a:t>
            </a:r>
            <a:r>
              <a:rPr lang="en-US" altLang="en-US" sz="2600" dirty="0">
                <a:ea typeface="ＭＳ Ｐゴシック" panose="020B0600070205080204" pitchFamily="34" charset="-128"/>
                <a:sym typeface="Symbol" panose="05050102010706020507" pitchFamily="18" charset="2"/>
              </a:rPr>
              <a:t>&lt;</a:t>
            </a:r>
            <a:r>
              <a:rPr lang="en-US" altLang="en-US" sz="2600" dirty="0"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W</a:t>
            </a:r>
            <a:r>
              <a:rPr lang="en-US" altLang="en-US" sz="2600" dirty="0">
                <a:ea typeface="ＭＳ Ｐゴシック" panose="020B0600070205080204" pitchFamily="34" charset="-128"/>
              </a:rPr>
              <a:t>-timestamp(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600" dirty="0">
                <a:ea typeface="ＭＳ Ｐゴシック" panose="020B0600070205080204" pitchFamily="34" charset="-128"/>
              </a:rPr>
              <a:t>).</a:t>
            </a:r>
          </a:p>
          <a:p>
            <a:pPr marL="800100" lvl="1" indent="-342900">
              <a:spcAft>
                <a:spcPts val="1200"/>
              </a:spcAft>
              <a:buFont typeface="Monotype Sorts" charset="2"/>
              <a:buAutoNum type="arabicPeriod"/>
            </a:pPr>
            <a:endParaRPr lang="en-US" altLang="en-US" sz="2600" dirty="0">
              <a:ea typeface="ＭＳ Ｐゴシック" panose="020B0600070205080204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600" dirty="0">
                <a:ea typeface="ＭＳ Ｐゴシック" panose="020B0600070205080204" pitchFamily="34" charset="-128"/>
              </a:rPr>
              <a:t>If TS(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600" dirty="0">
                <a:ea typeface="ＭＳ Ｐゴシック" panose="020B0600070205080204" pitchFamily="34" charset="-128"/>
              </a:rPr>
              <a:t>) </a:t>
            </a:r>
            <a:r>
              <a:rPr lang="en-US" altLang="en-US" sz="2600" dirty="0">
                <a:ea typeface="ＭＳ Ｐゴシック" panose="020B0600070205080204" pitchFamily="34" charset="-128"/>
                <a:sym typeface="Symbol" panose="05050102010706020507" pitchFamily="18" charset="2"/>
              </a:rPr>
              <a:t></a:t>
            </a:r>
            <a:r>
              <a:rPr lang="en-US" altLang="en-US" sz="2600" dirty="0"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W</a:t>
            </a:r>
            <a:r>
              <a:rPr lang="en-US" altLang="en-US" sz="2600" dirty="0">
                <a:ea typeface="ＭＳ Ｐゴシック" panose="020B0600070205080204" pitchFamily="34" charset="-128"/>
              </a:rPr>
              <a:t>-timestamp(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600" dirty="0">
                <a:ea typeface="ＭＳ Ｐゴシック" panose="020B0600070205080204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2781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Time Stamp Ordering Algorithm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25500" y="1079500"/>
            <a:ext cx="10690764" cy="5189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This protocol ensures that any conflicting read and write operations are executed in timestamp order.</a:t>
            </a:r>
          </a:p>
          <a:p>
            <a:pPr>
              <a:spcAft>
                <a:spcPts val="1200"/>
              </a:spcAft>
            </a:pPr>
            <a:r>
              <a:rPr lang="en-US" altLang="en-US" sz="2600" dirty="0">
                <a:ea typeface="ＭＳ Ｐゴシック" panose="020B0600070205080204" pitchFamily="34" charset="-128"/>
              </a:rPr>
              <a:t>Suppose a transaction </a:t>
            </a:r>
            <a:r>
              <a:rPr lang="en-US" altLang="en-US" sz="2600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600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600" dirty="0">
                <a:ea typeface="ＭＳ Ｐゴシック" panose="020B0600070205080204" pitchFamily="34" charset="-128"/>
              </a:rPr>
              <a:t> issues a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2600" dirty="0">
                <a:ea typeface="ＭＳ Ｐゴシック" panose="020B0600070205080204" pitchFamily="34" charset="-128"/>
              </a:rPr>
              <a:t>(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600" dirty="0">
                <a:ea typeface="ＭＳ Ｐゴシック" panose="020B0600070205080204" pitchFamily="34" charset="-128"/>
              </a:rPr>
              <a:t>)</a:t>
            </a:r>
          </a:p>
          <a:p>
            <a:pPr marL="800100" lvl="1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600" dirty="0">
                <a:ea typeface="ＭＳ Ｐゴシック" panose="020B0600070205080204" pitchFamily="34" charset="-128"/>
              </a:rPr>
              <a:t>If TS(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600" dirty="0">
                <a:ea typeface="ＭＳ Ｐゴシック" panose="020B0600070205080204" pitchFamily="34" charset="-128"/>
              </a:rPr>
              <a:t>) </a:t>
            </a:r>
            <a:r>
              <a:rPr lang="en-US" altLang="en-US" sz="2600" dirty="0">
                <a:ea typeface="ＭＳ Ｐゴシック" panose="020B0600070205080204" pitchFamily="34" charset="-128"/>
                <a:sym typeface="Symbol" panose="05050102010706020507" pitchFamily="18" charset="2"/>
              </a:rPr>
              <a:t>&lt;</a:t>
            </a:r>
            <a:r>
              <a:rPr lang="en-US" altLang="en-US" sz="2600" dirty="0"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W</a:t>
            </a:r>
            <a:r>
              <a:rPr lang="en-US" altLang="en-US" sz="2600" dirty="0">
                <a:ea typeface="ＭＳ Ｐゴシック" panose="020B0600070205080204" pitchFamily="34" charset="-128"/>
              </a:rPr>
              <a:t>-timestamp(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600" dirty="0">
                <a:ea typeface="ＭＳ Ｐゴシック" panose="020B0600070205080204" pitchFamily="34" charset="-128"/>
              </a:rPr>
              <a:t>).</a:t>
            </a:r>
          </a:p>
          <a:p>
            <a:pPr lvl="2">
              <a:spcAft>
                <a:spcPts val="1200"/>
              </a:spcAft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2400" dirty="0">
                <a:ea typeface="ＭＳ Ｐゴシック" panose="020B0600070205080204" pitchFamily="34" charset="-128"/>
              </a:rPr>
              <a:t> operation is rejected, and </a:t>
            </a:r>
            <a:r>
              <a:rPr lang="en-US" altLang="en-US" sz="24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4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>
                <a:ea typeface="ＭＳ Ｐゴシック" panose="020B0600070205080204" pitchFamily="34" charset="-128"/>
              </a:rPr>
              <a:t> is rolled back.</a:t>
            </a:r>
          </a:p>
          <a:p>
            <a:pPr marL="800100" lvl="1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600" dirty="0">
                <a:ea typeface="ＭＳ Ｐゴシック" panose="020B0600070205080204" pitchFamily="34" charset="-128"/>
              </a:rPr>
              <a:t>If TS(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600" dirty="0">
                <a:ea typeface="ＭＳ Ｐゴシック" panose="020B0600070205080204" pitchFamily="34" charset="-128"/>
              </a:rPr>
              <a:t>) </a:t>
            </a:r>
            <a:r>
              <a:rPr lang="en-US" altLang="en-US" sz="2600" dirty="0">
                <a:ea typeface="ＭＳ Ｐゴシック" panose="020B0600070205080204" pitchFamily="34" charset="-128"/>
                <a:sym typeface="Symbol" panose="05050102010706020507" pitchFamily="18" charset="2"/>
              </a:rPr>
              <a:t></a:t>
            </a:r>
            <a:r>
              <a:rPr lang="en-US" altLang="en-US" sz="2600" dirty="0">
                <a:ea typeface="ＭＳ Ｐゴシック" panose="020B0600070205080204" pitchFamily="34" charset="-128"/>
              </a:rPr>
              <a:t>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W</a:t>
            </a:r>
            <a:r>
              <a:rPr lang="en-US" altLang="en-US" sz="2600" dirty="0">
                <a:ea typeface="ＭＳ Ｐゴシック" panose="020B0600070205080204" pitchFamily="34" charset="-128"/>
              </a:rPr>
              <a:t>-timestamp(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600" dirty="0">
                <a:ea typeface="ＭＳ Ｐゴシック" panose="020B0600070205080204" pitchFamily="34" charset="-128"/>
              </a:rPr>
              <a:t>), </a:t>
            </a:r>
          </a:p>
          <a:p>
            <a:pPr lvl="2">
              <a:spcAft>
                <a:spcPts val="1200"/>
              </a:spcAft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2400" dirty="0">
                <a:ea typeface="ＭＳ Ｐゴシック" panose="020B0600070205080204" pitchFamily="34" charset="-128"/>
              </a:rPr>
              <a:t> operation is executed</a:t>
            </a:r>
          </a:p>
          <a:p>
            <a:pPr lvl="2">
              <a:spcAft>
                <a:spcPts val="12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R-timestamp(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400" dirty="0">
                <a:ea typeface="ＭＳ Ｐゴシック" panose="020B0600070205080204" pitchFamily="34" charset="-128"/>
              </a:rPr>
              <a:t>) is set to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max</a:t>
            </a:r>
            <a:r>
              <a:rPr lang="en-US" altLang="en-US" sz="2400" dirty="0">
                <a:ea typeface="ＭＳ Ｐゴシック" panose="020B0600070205080204" pitchFamily="34" charset="-128"/>
              </a:rPr>
              <a:t>(R-timestamp(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400" dirty="0">
                <a:ea typeface="ＭＳ Ｐゴシック" panose="020B0600070205080204" pitchFamily="34" charset="-128"/>
              </a:rPr>
              <a:t>), TS(</a:t>
            </a:r>
            <a:r>
              <a:rPr lang="en-US" altLang="en-US" sz="24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4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400" dirty="0">
                <a:ea typeface="ＭＳ Ｐゴシック" panose="020B0600070205080204" pitchFamily="34" charset="-128"/>
              </a:rPr>
              <a:t>)).</a:t>
            </a:r>
          </a:p>
        </p:txBody>
      </p:sp>
    </p:spTree>
    <p:extLst>
      <p:ext uri="{BB962C8B-B14F-4D97-AF65-F5344CB8AC3E}">
        <p14:creationId xmlns:p14="http://schemas.microsoft.com/office/powerpoint/2010/main" val="312883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Time Stamp Ordering: Write Operation by </a:t>
            </a:r>
            <a:r>
              <a:rPr lang="en-US" sz="4000" dirty="0" err="1"/>
              <a:t>T</a:t>
            </a:r>
            <a:r>
              <a:rPr lang="en-US" sz="4000" baseline="-25000" dirty="0" err="1"/>
              <a:t>i</a:t>
            </a:r>
            <a:endParaRPr lang="en-US" sz="4000" baseline="-25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95939" y="1566708"/>
            <a:ext cx="10115280" cy="3746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If TS(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) &lt; R-timestamp(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342900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If TS(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) &lt; W-timestamp(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  <a:p>
            <a:pPr marL="342900" indent="-342900">
              <a:spcAft>
                <a:spcPts val="1200"/>
              </a:spcAft>
              <a:buFont typeface="Monotype Sorts" charset="2"/>
              <a:buAutoNum type="arabicPeriod"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342900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Otherwise, the </a:t>
            </a:r>
            <a:r>
              <a:rPr lang="en-US" altLang="en-US" b="1" dirty="0">
                <a:ea typeface="ＭＳ Ｐゴシック" panose="020B0600070205080204" pitchFamily="34" charset="-128"/>
              </a:rPr>
              <a:t> write</a:t>
            </a:r>
            <a:r>
              <a:rPr lang="en-US" altLang="en-US" dirty="0">
                <a:ea typeface="ＭＳ Ｐゴシック" panose="020B0600070205080204" pitchFamily="34" charset="-128"/>
              </a:rPr>
              <a:t> operation is executed</a:t>
            </a:r>
          </a:p>
        </p:txBody>
      </p:sp>
    </p:spTree>
    <p:extLst>
      <p:ext uri="{BB962C8B-B14F-4D97-AF65-F5344CB8AC3E}">
        <p14:creationId xmlns:p14="http://schemas.microsoft.com/office/powerpoint/2010/main" val="236505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Time Stamp Ordering: Write Operation by </a:t>
            </a:r>
            <a:r>
              <a:rPr lang="en-US" sz="4000" dirty="0" err="1"/>
              <a:t>T</a:t>
            </a:r>
            <a:r>
              <a:rPr lang="en-US" sz="4000" baseline="-25000" dirty="0" err="1"/>
              <a:t>i</a:t>
            </a:r>
            <a:endParaRPr lang="en-US" sz="4000" baseline="-25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95939" y="1566708"/>
            <a:ext cx="10115280" cy="3746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If TS(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) &lt; R-timestamp(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  <a:p>
            <a:pPr lvl="1">
              <a:spcAft>
                <a:spcPts val="1200"/>
              </a:spcAft>
            </a:pPr>
            <a:r>
              <a:rPr lang="en-US" altLang="en-US" b="1" dirty="0">
                <a:ea typeface="ＭＳ Ｐゴシック" panose="020B0600070205080204" pitchFamily="34" charset="-128"/>
              </a:rPr>
              <a:t>Write</a:t>
            </a:r>
            <a:r>
              <a:rPr lang="en-US" altLang="en-US" dirty="0">
                <a:ea typeface="ＭＳ Ｐゴシック" panose="020B0600070205080204" pitchFamily="34" charset="-128"/>
              </a:rPr>
              <a:t> operation is rejected, and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 is rolled back.</a:t>
            </a:r>
          </a:p>
          <a:p>
            <a:pPr marL="342900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If TS(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) &lt; W-timestamp(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  <a:p>
            <a:pPr lvl="1">
              <a:spcAft>
                <a:spcPts val="1200"/>
              </a:spcAft>
            </a:pPr>
            <a:r>
              <a:rPr lang="en-US" altLang="en-US" b="1" dirty="0">
                <a:ea typeface="ＭＳ Ｐゴシック" panose="020B0600070205080204" pitchFamily="34" charset="-128"/>
              </a:rPr>
              <a:t>Write</a:t>
            </a:r>
            <a:r>
              <a:rPr lang="en-US" altLang="en-US" dirty="0">
                <a:ea typeface="ＭＳ Ｐゴシック" panose="020B0600070205080204" pitchFamily="34" charset="-128"/>
              </a:rPr>
              <a:t> operation is rejected, and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 is rolled back.</a:t>
            </a:r>
          </a:p>
          <a:p>
            <a:pPr marL="342900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Otherwise, the </a:t>
            </a:r>
            <a:r>
              <a:rPr lang="en-US" altLang="en-US" b="1" dirty="0">
                <a:ea typeface="ＭＳ Ｐゴシック" panose="020B0600070205080204" pitchFamily="34" charset="-128"/>
              </a:rPr>
              <a:t> write</a:t>
            </a:r>
            <a:r>
              <a:rPr lang="en-US" altLang="en-US" dirty="0">
                <a:ea typeface="ＭＳ Ｐゴシック" panose="020B0600070205080204" pitchFamily="34" charset="-128"/>
              </a:rPr>
              <a:t> operation is executed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W-timestamp(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) is set to TS(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7041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Apply TSO Algorithm on following Schedule</a:t>
            </a:r>
            <a:endParaRPr lang="en-US" sz="4000" baseline="-250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628475"/>
              </p:ext>
            </p:extLst>
          </p:nvPr>
        </p:nvGraphicFramePr>
        <p:xfrm>
          <a:off x="3008241" y="1316613"/>
          <a:ext cx="4591438" cy="4249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144">
                <a:tc>
                  <a:txBody>
                    <a:bodyPr/>
                    <a:lstStyle/>
                    <a:p>
                      <a:r>
                        <a:rPr lang="en-US" sz="2000" dirty="0"/>
                        <a:t>Transaction</a:t>
                      </a:r>
                      <a:r>
                        <a:rPr lang="en-US" sz="2000" baseline="0" dirty="0"/>
                        <a:t> T1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Transaction T2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144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Read_item</a:t>
                      </a:r>
                      <a:r>
                        <a:rPr lang="en-US" sz="2400" b="1" dirty="0"/>
                        <a:t>(Y)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144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Write_item</a:t>
                      </a:r>
                      <a:r>
                        <a:rPr lang="en-US" sz="2400" b="1" dirty="0"/>
                        <a:t>(Y)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144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Read_item</a:t>
                      </a:r>
                      <a:r>
                        <a:rPr lang="en-US" sz="2400" b="1" dirty="0"/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144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Write_item</a:t>
                      </a:r>
                      <a:r>
                        <a:rPr lang="en-US" sz="2400" b="1" dirty="0"/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144">
                <a:tc>
                  <a:txBody>
                    <a:bodyPr/>
                    <a:lstStyle/>
                    <a:p>
                      <a:endParaRPr lang="en-U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Read_item</a:t>
                      </a:r>
                      <a:r>
                        <a:rPr lang="en-US" sz="2400" b="1" dirty="0"/>
                        <a:t>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144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Read_item</a:t>
                      </a:r>
                      <a:r>
                        <a:rPr lang="en-US" sz="2400" b="1" dirty="0"/>
                        <a:t>(Y)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144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Write_item</a:t>
                      </a:r>
                      <a:r>
                        <a:rPr lang="en-US" sz="2400" b="1" dirty="0"/>
                        <a:t>(Y)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144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Write_item</a:t>
                      </a:r>
                      <a:r>
                        <a:rPr lang="en-US" sz="2400" b="1" dirty="0"/>
                        <a:t>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2590517" y="1938767"/>
            <a:ext cx="25879" cy="3243532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472522" y="3842689"/>
            <a:ext cx="965878" cy="4165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Time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37002" y="2166289"/>
            <a:ext cx="3596640" cy="1676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400" b="1" dirty="0"/>
              <a:t>Assume 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T1 arrives at time t=3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T2 arrives at time t=1</a:t>
            </a:r>
          </a:p>
        </p:txBody>
      </p:sp>
    </p:spTree>
    <p:extLst>
      <p:ext uri="{BB962C8B-B14F-4D97-AF65-F5344CB8AC3E}">
        <p14:creationId xmlns:p14="http://schemas.microsoft.com/office/powerpoint/2010/main" val="119243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TSO Algorithm Recoverability and </a:t>
            </a:r>
            <a:r>
              <a:rPr lang="en-US" sz="4000" dirty="0" err="1"/>
              <a:t>Cascadeless</a:t>
            </a:r>
            <a:endParaRPr lang="en-US" sz="4000" baseline="-250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14388" y="1093788"/>
            <a:ext cx="11052492" cy="5284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3200" dirty="0">
                <a:ea typeface="ＭＳ Ｐゴシック" panose="020B0600070205080204" pitchFamily="34" charset="-128"/>
              </a:rPr>
              <a:t>Problem with timestamp-ordering protocol: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Suppose 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800" dirty="0">
                <a:ea typeface="ＭＳ Ｐゴシック" panose="020B0600070205080204" pitchFamily="34" charset="-128"/>
              </a:rPr>
              <a:t> aborts, but 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sz="2800" dirty="0">
                <a:ea typeface="ＭＳ Ｐゴシック" panose="020B0600070205080204" pitchFamily="34" charset="-128"/>
              </a:rPr>
              <a:t> has read a data item written by  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i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Then 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must abort; if 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had been allowed to commit earlier, the schedule is not recoverable.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Further, any transaction that has read a data item written by 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sz="2800" dirty="0">
                <a:ea typeface="ＭＳ Ｐゴシック" panose="020B0600070205080204" pitchFamily="34" charset="-128"/>
              </a:rPr>
              <a:t> must abort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This can lead to cascading rollback --- that is, a chain of rollbacks </a:t>
            </a:r>
          </a:p>
        </p:txBody>
      </p:sp>
    </p:spTree>
    <p:extLst>
      <p:ext uri="{BB962C8B-B14F-4D97-AF65-F5344CB8AC3E}">
        <p14:creationId xmlns:p14="http://schemas.microsoft.com/office/powerpoint/2010/main" val="169465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TSO Algorithm Recoverability and </a:t>
            </a:r>
            <a:r>
              <a:rPr lang="en-US" sz="4000" dirty="0" err="1"/>
              <a:t>Cascadeless</a:t>
            </a:r>
            <a:endParaRPr lang="en-US" sz="4000" baseline="-250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1021" y="971868"/>
            <a:ext cx="11052492" cy="55305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Solution 1: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A transaction is structured such that its writes are all performed at the end of its processing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All writes of a transaction form an atomic action; no transaction may execute while a transaction is being written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A transaction that aborts is restarted with a new timestamp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Solution 2: 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Limited form of locking: wait for data to be committed before reading it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Solution 3: </a:t>
            </a:r>
          </a:p>
          <a:p>
            <a:pPr lvl="1"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Track uncommitted writes to </a:t>
            </a:r>
            <a:r>
              <a:rPr lang="en-US" altLang="en-US" dirty="0" err="1">
                <a:ea typeface="ＭＳ Ｐゴシック" panose="020B0600070205080204" pitchFamily="34" charset="-128"/>
              </a:rPr>
              <a:t>atleast</a:t>
            </a:r>
            <a:r>
              <a:rPr lang="en-US" altLang="en-US" dirty="0">
                <a:ea typeface="ＭＳ Ｐゴシック" panose="020B0600070205080204" pitchFamily="34" charset="-128"/>
              </a:rPr>
              <a:t> ensure recoverability</a:t>
            </a:r>
          </a:p>
        </p:txBody>
      </p:sp>
    </p:spTree>
    <p:extLst>
      <p:ext uri="{BB962C8B-B14F-4D97-AF65-F5344CB8AC3E}">
        <p14:creationId xmlns:p14="http://schemas.microsoft.com/office/powerpoint/2010/main" val="2225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TSO Algorithm Thomas Write Rule</a:t>
            </a:r>
            <a:endParaRPr lang="en-US" sz="4000" baseline="-25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1021" y="1199805"/>
            <a:ext cx="11052492" cy="4286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ea typeface="ＭＳ Ｐゴシック" panose="020B0600070205080204" pitchFamily="34" charset="-128"/>
              </a:rPr>
              <a:t>Modified version of the timestamp-ordering protocol.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Obsolete </a:t>
            </a:r>
            <a:r>
              <a:rPr lang="en-US" altLang="en-US" b="1" dirty="0">
                <a:ea typeface="ＭＳ Ｐゴシック" panose="020B0600070205080204" pitchFamily="34" charset="-128"/>
              </a:rPr>
              <a:t> write</a:t>
            </a:r>
            <a:r>
              <a:rPr lang="en-US" altLang="en-US" dirty="0">
                <a:ea typeface="ＭＳ Ｐゴシック" panose="020B0600070205080204" pitchFamily="34" charset="-128"/>
              </a:rPr>
              <a:t> operations may be ignored in some cases.</a:t>
            </a:r>
          </a:p>
          <a:p>
            <a:pPr>
              <a:lnSpc>
                <a:spcPct val="11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When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 attempts to write data item 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, if TS(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) </a:t>
            </a:r>
            <a:r>
              <a:rPr lang="en-US" altLang="en-US" i="1" dirty="0">
                <a:ea typeface="ＭＳ Ｐゴシック" panose="020B0600070205080204" pitchFamily="34" charset="-128"/>
              </a:rPr>
              <a:t>&lt;</a:t>
            </a:r>
            <a:r>
              <a:rPr lang="en-US" altLang="en-US" dirty="0">
                <a:ea typeface="ＭＳ Ｐゴシック" panose="020B0600070205080204" pitchFamily="34" charset="-128"/>
              </a:rPr>
              <a:t> W-timestamp(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), then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 is attempting to write an obsolete value of {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}. </a:t>
            </a:r>
          </a:p>
          <a:p>
            <a:pPr lvl="1">
              <a:lnSpc>
                <a:spcPct val="11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Rather than rolling back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</a:rPr>
              <a:t> (as TSO would do), this {</a:t>
            </a:r>
            <a:r>
              <a:rPr lang="en-US" altLang="en-US" b="1" dirty="0">
                <a:ea typeface="ＭＳ Ｐゴシック" panose="020B0600070205080204" pitchFamily="34" charset="-128"/>
              </a:rPr>
              <a:t>write</a:t>
            </a:r>
            <a:r>
              <a:rPr lang="en-US" altLang="en-US" dirty="0">
                <a:ea typeface="ＭＳ Ｐゴシック" panose="020B0600070205080204" pitchFamily="34" charset="-128"/>
              </a:rPr>
              <a:t>} operation can be ignored.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Otherwise this protocol is the same as the TSO algorithm.</a:t>
            </a:r>
          </a:p>
        </p:txBody>
      </p:sp>
    </p:spTree>
    <p:extLst>
      <p:ext uri="{BB962C8B-B14F-4D97-AF65-F5344CB8AC3E}">
        <p14:creationId xmlns:p14="http://schemas.microsoft.com/office/powerpoint/2010/main" val="97062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29574" y="8658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Lock Compatibility Matrix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69188" y="781601"/>
            <a:ext cx="11049000" cy="5700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Example of a transaction performing locking:</a:t>
            </a:r>
          </a:p>
          <a:p>
            <a:pPr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                   </a:t>
            </a:r>
            <a:r>
              <a:rPr lang="en-US" altLang="en-US" i="1" dirty="0">
                <a:ea typeface="ＭＳ Ｐゴシック" panose="020B0600070205080204" pitchFamily="34" charset="-128"/>
              </a:rPr>
              <a:t>T2</a:t>
            </a:r>
            <a:r>
              <a:rPr lang="en-US" altLang="en-US" dirty="0">
                <a:ea typeface="ＭＳ Ｐゴシック" panose="020B0600070205080204" pitchFamily="34" charset="-128"/>
              </a:rPr>
              <a:t>:</a:t>
            </a:r>
            <a:r>
              <a:rPr lang="en-US" altLang="en-US" b="1" dirty="0">
                <a:ea typeface="ＭＳ Ｐゴシック" panose="020B0600070205080204" pitchFamily="34" charset="-128"/>
              </a:rPr>
              <a:t>  lock-S</a:t>
            </a:r>
            <a:r>
              <a:rPr lang="en-US" altLang="en-US" i="1" dirty="0">
                <a:ea typeface="ＭＳ Ｐゴシック" panose="020B0600070205080204" pitchFamily="34" charset="-128"/>
              </a:rPr>
              <a:t>(A)</a:t>
            </a:r>
            <a:r>
              <a:rPr lang="en-US" altLang="en-US" dirty="0">
                <a:ea typeface="ＭＳ Ｐゴシック" panose="020B0600070205080204" pitchFamily="34" charset="-128"/>
              </a:rPr>
              <a:t>;             T3: </a:t>
            </a:r>
            <a:r>
              <a:rPr lang="en-US" altLang="en-US" b="1" dirty="0">
                <a:ea typeface="ＭＳ Ｐゴシック" panose="020B0600070205080204" pitchFamily="34" charset="-128"/>
              </a:rPr>
              <a:t>lock-X</a:t>
            </a:r>
            <a:r>
              <a:rPr lang="en-US" altLang="en-US" dirty="0">
                <a:ea typeface="ＭＳ Ｐゴシック" panose="020B0600070205080204" pitchFamily="34" charset="-128"/>
              </a:rPr>
              <a:t>(B);  </a:t>
            </a:r>
          </a:p>
          <a:p>
            <a:pPr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                         read </a:t>
            </a:r>
            <a:r>
              <a:rPr lang="en-US" altLang="en-US" i="1" dirty="0">
                <a:ea typeface="ＭＳ Ｐゴシック" panose="020B0600070205080204" pitchFamily="34" charset="-128"/>
              </a:rPr>
              <a:t>(A)</a:t>
            </a:r>
            <a:r>
              <a:rPr lang="en-US" altLang="en-US" dirty="0">
                <a:ea typeface="ＭＳ Ｐゴシック" panose="020B0600070205080204" pitchFamily="34" charset="-128"/>
              </a:rPr>
              <a:t>;                     </a:t>
            </a:r>
            <a:r>
              <a:rPr lang="en-US" altLang="en-US" b="1" dirty="0">
                <a:ea typeface="ＭＳ Ｐゴシック" panose="020B0600070205080204" pitchFamily="34" charset="-128"/>
              </a:rPr>
              <a:t>read</a:t>
            </a:r>
            <a:r>
              <a:rPr lang="en-US" altLang="en-US" dirty="0">
                <a:ea typeface="ＭＳ Ｐゴシック" panose="020B0600070205080204" pitchFamily="34" charset="-128"/>
              </a:rPr>
              <a:t> (B);    </a:t>
            </a:r>
          </a:p>
          <a:p>
            <a:pPr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                         unlock</a:t>
            </a:r>
            <a:r>
              <a:rPr lang="en-US" altLang="en-US" i="1" dirty="0">
                <a:ea typeface="ＭＳ Ｐゴシック" panose="020B0600070205080204" pitchFamily="34" charset="-128"/>
              </a:rPr>
              <a:t>(A)</a:t>
            </a:r>
            <a:r>
              <a:rPr lang="en-US" altLang="en-US" dirty="0">
                <a:ea typeface="ＭＳ Ｐゴシック" panose="020B0600070205080204" pitchFamily="34" charset="-128"/>
              </a:rPr>
              <a:t>;                  B = B – 50;    </a:t>
            </a:r>
          </a:p>
          <a:p>
            <a:pPr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                         lock-S</a:t>
            </a:r>
            <a:r>
              <a:rPr lang="en-US" altLang="en-US" i="1" dirty="0">
                <a:ea typeface="ＭＳ Ｐゴシック" panose="020B0600070205080204" pitchFamily="34" charset="-128"/>
              </a:rPr>
              <a:t>(B)</a:t>
            </a:r>
            <a:r>
              <a:rPr lang="en-US" altLang="en-US" dirty="0">
                <a:ea typeface="ＭＳ Ｐゴシック" panose="020B0600070205080204" pitchFamily="34" charset="-128"/>
              </a:rPr>
              <a:t>;                    </a:t>
            </a:r>
            <a:r>
              <a:rPr lang="en-US" altLang="en-US" b="1" dirty="0">
                <a:ea typeface="ＭＳ Ｐゴシック" panose="020B0600070205080204" pitchFamily="34" charset="-128"/>
              </a:rPr>
              <a:t>write</a:t>
            </a:r>
            <a:r>
              <a:rPr lang="en-US" altLang="en-US" dirty="0">
                <a:ea typeface="ＭＳ Ｐゴシック" panose="020B0600070205080204" pitchFamily="34" charset="-128"/>
              </a:rPr>
              <a:t>(B); </a:t>
            </a:r>
          </a:p>
          <a:p>
            <a:pPr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                         read </a:t>
            </a:r>
            <a:r>
              <a:rPr lang="en-US" altLang="en-US" i="1" dirty="0">
                <a:ea typeface="ＭＳ Ｐゴシック" panose="020B0600070205080204" pitchFamily="34" charset="-128"/>
              </a:rPr>
              <a:t>(B)</a:t>
            </a:r>
            <a:r>
              <a:rPr lang="en-US" altLang="en-US" dirty="0">
                <a:ea typeface="ＭＳ Ｐゴシック" panose="020B0600070205080204" pitchFamily="34" charset="-128"/>
              </a:rPr>
              <a:t>;                      </a:t>
            </a:r>
            <a:r>
              <a:rPr lang="en-US" altLang="en-US" b="1" dirty="0">
                <a:ea typeface="ＭＳ Ｐゴシック" panose="020B0600070205080204" pitchFamily="34" charset="-128"/>
              </a:rPr>
              <a:t>unlock</a:t>
            </a:r>
            <a:r>
              <a:rPr lang="en-US" altLang="en-US" dirty="0">
                <a:ea typeface="ＭＳ Ｐゴシック" panose="020B0600070205080204" pitchFamily="34" charset="-128"/>
              </a:rPr>
              <a:t>(B);   </a:t>
            </a:r>
          </a:p>
          <a:p>
            <a:pPr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                         unlock</a:t>
            </a:r>
            <a:r>
              <a:rPr lang="en-US" altLang="en-US" i="1" dirty="0">
                <a:ea typeface="ＭＳ Ｐゴシック" panose="020B0600070205080204" pitchFamily="34" charset="-128"/>
              </a:rPr>
              <a:t>(B)</a:t>
            </a:r>
            <a:r>
              <a:rPr lang="en-US" altLang="en-US" dirty="0">
                <a:ea typeface="ＭＳ Ｐゴシック" panose="020B0600070205080204" pitchFamily="34" charset="-128"/>
              </a:rPr>
              <a:t>;                   </a:t>
            </a:r>
            <a:r>
              <a:rPr lang="en-US" altLang="en-US" b="1" dirty="0">
                <a:ea typeface="ＭＳ Ｐゴシック" panose="020B0600070205080204" pitchFamily="34" charset="-128"/>
              </a:rPr>
              <a:t>lock-X</a:t>
            </a:r>
            <a:r>
              <a:rPr lang="en-US" altLang="en-US" dirty="0">
                <a:ea typeface="ＭＳ Ｐゴシック" panose="020B0600070205080204" pitchFamily="34" charset="-128"/>
              </a:rPr>
              <a:t>(A);   </a:t>
            </a:r>
          </a:p>
          <a:p>
            <a:pPr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                             display</a:t>
            </a:r>
            <a:r>
              <a:rPr lang="en-US" altLang="en-US" i="1" dirty="0">
                <a:ea typeface="ＭＳ Ｐゴシック" panose="020B0600070205080204" pitchFamily="34" charset="-128"/>
              </a:rPr>
              <a:t>(A+B)               </a:t>
            </a:r>
            <a:r>
              <a:rPr lang="en-US" altLang="en-US" b="1" i="1" dirty="0">
                <a:ea typeface="ＭＳ Ｐゴシック" panose="020B0600070205080204" pitchFamily="34" charset="-128"/>
              </a:rPr>
              <a:t>read</a:t>
            </a:r>
            <a:r>
              <a:rPr lang="en-US" altLang="en-US" i="1" dirty="0">
                <a:ea typeface="ＭＳ Ｐゴシック" panose="020B0600070205080204" pitchFamily="34" charset="-128"/>
              </a:rPr>
              <a:t>(A);</a:t>
            </a:r>
          </a:p>
          <a:p>
            <a:pPr>
              <a:buFont typeface="Monotype Sorts" charset="2"/>
              <a:buNone/>
            </a:pPr>
            <a:r>
              <a:rPr lang="en-US" altLang="en-US" i="1" dirty="0">
                <a:ea typeface="ＭＳ Ｐゴシック" panose="020B0600070205080204" pitchFamily="34" charset="-128"/>
              </a:rPr>
              <a:t>							           A = A + 50; 									  </a:t>
            </a:r>
            <a:r>
              <a:rPr lang="en-US" altLang="en-US" b="1" i="1" dirty="0">
                <a:ea typeface="ＭＳ Ｐゴシック" panose="020B0600070205080204" pitchFamily="34" charset="-128"/>
              </a:rPr>
              <a:t>write</a:t>
            </a:r>
            <a:r>
              <a:rPr lang="en-US" altLang="en-US" i="1" dirty="0">
                <a:ea typeface="ＭＳ Ｐゴシック" panose="020B0600070205080204" pitchFamily="34" charset="-128"/>
              </a:rPr>
              <a:t>(A); </a:t>
            </a:r>
          </a:p>
          <a:p>
            <a:pPr>
              <a:buFont typeface="Monotype Sorts" charset="2"/>
              <a:buNone/>
            </a:pPr>
            <a:r>
              <a:rPr lang="en-US" altLang="en-US" i="1" dirty="0">
                <a:ea typeface="ＭＳ Ｐゴシック" panose="020B0600070205080204" pitchFamily="34" charset="-128"/>
              </a:rPr>
              <a:t>							           </a:t>
            </a:r>
            <a:r>
              <a:rPr lang="en-US" altLang="en-US" b="1" i="1" dirty="0">
                <a:ea typeface="ＭＳ Ｐゴシック" panose="020B0600070205080204" pitchFamily="34" charset="-128"/>
              </a:rPr>
              <a:t>unlock</a:t>
            </a:r>
            <a:r>
              <a:rPr lang="en-US" altLang="en-US" i="1" dirty="0">
                <a:ea typeface="ＭＳ Ｐゴシック" panose="020B0600070205080204" pitchFamily="34" charset="-128"/>
              </a:rPr>
              <a:t>(A);</a:t>
            </a:r>
          </a:p>
        </p:txBody>
      </p:sp>
      <p:sp>
        <p:nvSpPr>
          <p:cNvPr id="2" name="Right Arrow 1"/>
          <p:cNvSpPr/>
          <p:nvPr/>
        </p:nvSpPr>
        <p:spPr>
          <a:xfrm flipH="1">
            <a:off x="9316529" y="3700732"/>
            <a:ext cx="879895" cy="534838"/>
          </a:xfrm>
          <a:prstGeom prst="rightArrow">
            <a:avLst/>
          </a:prstGeom>
          <a:solidFill>
            <a:schemeClr val="accent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302240" y="3229346"/>
            <a:ext cx="1686560" cy="147760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</a:rPr>
              <a:t>If T2 was executed here in midst</a:t>
            </a:r>
          </a:p>
        </p:txBody>
      </p:sp>
    </p:spTree>
    <p:extLst>
      <p:ext uri="{BB962C8B-B14F-4D97-AF65-F5344CB8AC3E}">
        <p14:creationId xmlns:p14="http://schemas.microsoft.com/office/powerpoint/2010/main" val="179697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TSO Algorithm Thomas Write Rule</a:t>
            </a:r>
            <a:endParaRPr lang="en-US" sz="4000" baseline="-250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01136" y="1252814"/>
            <a:ext cx="10564812" cy="2908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Thomas' Write Rule allows greater potential concurrency. </a:t>
            </a:r>
          </a:p>
          <a:p>
            <a:pPr>
              <a:lnSpc>
                <a:spcPct val="12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Allows some view-serializable schedules that are not conflict-serializable.</a:t>
            </a:r>
          </a:p>
        </p:txBody>
      </p:sp>
    </p:spTree>
    <p:extLst>
      <p:ext uri="{BB962C8B-B14F-4D97-AF65-F5344CB8AC3E}">
        <p14:creationId xmlns:p14="http://schemas.microsoft.com/office/powerpoint/2010/main" val="225160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Quick note on View </a:t>
            </a:r>
            <a:r>
              <a:rPr lang="en-US" sz="4000" dirty="0" err="1"/>
              <a:t>Serializability</a:t>
            </a:r>
            <a:r>
              <a:rPr lang="en-US" sz="4000" dirty="0"/>
              <a:t> </a:t>
            </a:r>
            <a:endParaRPr lang="en-US" sz="4000" baseline="-25000" dirty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707654" y="1374913"/>
            <a:ext cx="10719835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dirty="0"/>
              <a:t>View equivalence:</a:t>
            </a:r>
          </a:p>
          <a:p>
            <a:pPr lvl="1"/>
            <a:r>
              <a:rPr lang="en-US" altLang="en-US" sz="2800" dirty="0"/>
              <a:t>A less restrictive definition of equivalence of schedules  </a:t>
            </a:r>
          </a:p>
          <a:p>
            <a:endParaRPr lang="en-US" altLang="en-US" sz="3200" dirty="0"/>
          </a:p>
          <a:p>
            <a:r>
              <a:rPr lang="en-US" altLang="en-US" sz="3200" dirty="0"/>
              <a:t>View </a:t>
            </a:r>
            <a:r>
              <a:rPr lang="en-US" altLang="en-US" sz="3200" dirty="0" err="1"/>
              <a:t>serializability</a:t>
            </a:r>
            <a:r>
              <a:rPr lang="en-US" altLang="en-US" sz="3200" dirty="0"/>
              <a:t>:</a:t>
            </a:r>
          </a:p>
          <a:p>
            <a:pPr lvl="1"/>
            <a:r>
              <a:rPr lang="en-US" altLang="en-US" sz="2800" dirty="0"/>
              <a:t>Definition of </a:t>
            </a:r>
            <a:r>
              <a:rPr lang="en-US" altLang="en-US" sz="2800" dirty="0" err="1"/>
              <a:t>serializability</a:t>
            </a:r>
            <a:r>
              <a:rPr lang="en-US" altLang="en-US" sz="2800" dirty="0"/>
              <a:t> based on view equivalence. </a:t>
            </a:r>
          </a:p>
          <a:p>
            <a:pPr lvl="1"/>
            <a:r>
              <a:rPr lang="en-US" altLang="en-US" sz="2800" dirty="0"/>
              <a:t>A schedule is </a:t>
            </a:r>
            <a:r>
              <a:rPr lang="en-US" altLang="en-US" sz="2800" i="1" dirty="0"/>
              <a:t>view</a:t>
            </a:r>
            <a:r>
              <a:rPr lang="en-US" altLang="en-US" sz="2800" dirty="0"/>
              <a:t> </a:t>
            </a:r>
            <a:r>
              <a:rPr lang="en-US" altLang="en-US" sz="2800" i="1" dirty="0"/>
              <a:t>serializable</a:t>
            </a:r>
            <a:r>
              <a:rPr lang="en-US" altLang="en-US" sz="2800" dirty="0"/>
              <a:t> if it is </a:t>
            </a:r>
            <a:r>
              <a:rPr lang="en-US" altLang="en-US" sz="2800" i="1" dirty="0"/>
              <a:t>view</a:t>
            </a:r>
            <a:r>
              <a:rPr lang="en-US" altLang="en-US" sz="2800" dirty="0"/>
              <a:t> </a:t>
            </a:r>
            <a:r>
              <a:rPr lang="en-US" altLang="en-US" sz="2800" i="1" dirty="0"/>
              <a:t>equivalent</a:t>
            </a:r>
            <a:r>
              <a:rPr lang="en-US" altLang="en-US" sz="2800" dirty="0"/>
              <a:t> to a serial schedule. </a:t>
            </a:r>
          </a:p>
        </p:txBody>
      </p:sp>
    </p:spTree>
    <p:extLst>
      <p:ext uri="{BB962C8B-B14F-4D97-AF65-F5344CB8AC3E}">
        <p14:creationId xmlns:p14="http://schemas.microsoft.com/office/powerpoint/2010/main" val="388704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Quick note on View </a:t>
            </a:r>
            <a:r>
              <a:rPr lang="en-US" sz="4000" dirty="0" err="1"/>
              <a:t>Serializability</a:t>
            </a:r>
            <a:r>
              <a:rPr lang="en-US" sz="4000" dirty="0"/>
              <a:t> </a:t>
            </a:r>
            <a:endParaRPr lang="en-US" sz="4000" baseline="-25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53889" y="1352274"/>
            <a:ext cx="10866755" cy="4213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Let </a:t>
            </a:r>
            <a:r>
              <a:rPr lang="en-US" altLang="en-US" i="1" dirty="0">
                <a:ea typeface="ＭＳ Ｐゴシック" panose="020B0600070205080204" pitchFamily="34" charset="-128"/>
              </a:rPr>
              <a:t>S</a:t>
            </a:r>
            <a:r>
              <a:rPr lang="en-US" altLang="en-US" dirty="0">
                <a:ea typeface="ＭＳ Ｐゴシック" panose="020B0600070205080204" pitchFamily="34" charset="-128"/>
              </a:rPr>
              <a:t> and </a:t>
            </a:r>
            <a:r>
              <a:rPr lang="en-US" altLang="en-US" i="1" dirty="0">
                <a:ea typeface="ＭＳ Ｐゴシック" panose="020B0600070205080204" pitchFamily="34" charset="-128"/>
              </a:rPr>
              <a:t>S´ </a:t>
            </a:r>
            <a:r>
              <a:rPr lang="en-US" altLang="en-US" dirty="0">
                <a:ea typeface="ＭＳ Ｐゴシック" panose="020B0600070205080204" pitchFamily="34" charset="-128"/>
              </a:rPr>
              <a:t> be two schedules. Following three conditions are met, for each data item </a:t>
            </a:r>
            <a:r>
              <a:rPr lang="en-US" altLang="en-US" i="1" dirty="0">
                <a:ea typeface="ＭＳ Ｐゴシック" panose="020B0600070205080204" pitchFamily="34" charset="-128"/>
              </a:rPr>
              <a:t>Q,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  <a:p>
            <a:pPr marL="800100" lvl="1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800" dirty="0">
                <a:ea typeface="ＭＳ Ｐゴシック" panose="020B0600070205080204" pitchFamily="34" charset="-128"/>
              </a:rPr>
              <a:t>Transaction 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ea typeface="ＭＳ Ｐゴシック" panose="020B0600070205080204" pitchFamily="34" charset="-128"/>
              </a:rPr>
              <a:t>reads the initial value of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Q in both </a:t>
            </a:r>
            <a:r>
              <a:rPr lang="en-US" altLang="en-US" sz="2800" dirty="0">
                <a:ea typeface="ＭＳ Ｐゴシック" panose="020B0600070205080204" pitchFamily="34" charset="-128"/>
              </a:rPr>
              <a:t>schedule S and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S’.</a:t>
            </a:r>
          </a:p>
          <a:p>
            <a:pPr marL="800100" lvl="1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800" dirty="0">
                <a:ea typeface="ＭＳ Ｐゴシック" panose="020B0600070205080204" pitchFamily="34" charset="-128"/>
              </a:rPr>
              <a:t>Transaction 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 should consume (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2800" dirty="0">
                <a:ea typeface="ＭＳ Ｐゴシック" panose="020B0600070205080204" pitchFamily="34" charset="-128"/>
              </a:rPr>
              <a:t>(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Q)) the same output (</a:t>
            </a:r>
            <a:r>
              <a:rPr lang="en-US" altLang="en-US" sz="2800" b="1" i="1" dirty="0">
                <a:ea typeface="ＭＳ Ｐゴシック" panose="020B0600070205080204" pitchFamily="34" charset="-128"/>
              </a:rPr>
              <a:t>write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(Q)) of 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sz="2800" dirty="0">
                <a:ea typeface="ＭＳ Ｐゴシック" panose="020B0600070205080204" pitchFamily="34" charset="-128"/>
              </a:rPr>
              <a:t>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 in both</a:t>
            </a:r>
            <a:r>
              <a:rPr lang="en-US" altLang="en-US" sz="2800" dirty="0">
                <a:ea typeface="ＭＳ Ｐゴシック" panose="020B0600070205080204" pitchFamily="34" charset="-128"/>
              </a:rPr>
              <a:t> S and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S’.</a:t>
            </a:r>
          </a:p>
          <a:p>
            <a:pPr marL="800100" lvl="1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800" dirty="0">
                <a:ea typeface="ＭＳ Ｐゴシック" panose="020B0600070205080204" pitchFamily="34" charset="-128"/>
              </a:rPr>
              <a:t>The transaction (if any) that performs the final </a:t>
            </a:r>
            <a:r>
              <a:rPr lang="en-US" altLang="en-US" sz="2800" b="1" dirty="0">
                <a:ea typeface="ＭＳ Ｐゴシック" panose="020B0600070205080204" pitchFamily="34" charset="-128"/>
              </a:rPr>
              <a:t>write</a:t>
            </a:r>
            <a:r>
              <a:rPr lang="en-US" altLang="en-US" sz="2800" dirty="0">
                <a:ea typeface="ＭＳ Ｐゴシック" panose="020B0600070205080204" pitchFamily="34" charset="-128"/>
              </a:rPr>
              <a:t>(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800" dirty="0">
                <a:ea typeface="ＭＳ Ｐゴシック" panose="020B0600070205080204" pitchFamily="34" charset="-128"/>
              </a:rPr>
              <a:t>) operation must be same in both 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S and S’.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012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Quick note on View </a:t>
            </a:r>
            <a:r>
              <a:rPr lang="en-US" sz="4000" dirty="0" err="1"/>
              <a:t>Serializability</a:t>
            </a:r>
            <a:r>
              <a:rPr lang="en-US" sz="4000" dirty="0"/>
              <a:t> </a:t>
            </a:r>
            <a:endParaRPr lang="en-US" sz="4000" baseline="-25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53889" y="1140239"/>
            <a:ext cx="10866755" cy="535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90506" y="1000470"/>
            <a:ext cx="10593519" cy="5493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r>
              <a:rPr lang="en-US" altLang="en-US" sz="2400" dirty="0">
                <a:ea typeface="ＭＳ Ｐゴシック" panose="020B0600070205080204" pitchFamily="34" charset="-128"/>
              </a:rPr>
              <a:t>A schedule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S</a:t>
            </a:r>
            <a:r>
              <a:rPr lang="en-US" altLang="en-US" sz="2400" dirty="0">
                <a:ea typeface="ＭＳ Ｐゴシック" panose="020B0600070205080204" pitchFamily="34" charset="-128"/>
              </a:rPr>
              <a:t> is </a:t>
            </a:r>
            <a:r>
              <a:rPr lang="en-US" altLang="en-US" sz="2400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view serializable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>
                <a:ea typeface="ＭＳ Ｐゴシック" panose="020B0600070205080204" pitchFamily="34" charset="-128"/>
              </a:rPr>
              <a:t>if it is view equivalent to a serial schedule.</a:t>
            </a:r>
          </a:p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r>
              <a:rPr lang="en-US" altLang="en-US" sz="2400" dirty="0">
                <a:ea typeface="ＭＳ Ｐゴシック" panose="020B0600070205080204" pitchFamily="34" charset="-128"/>
              </a:rPr>
              <a:t>Every conflict serializable schedule is also view serializable.</a:t>
            </a:r>
          </a:p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r>
              <a:rPr lang="en-US" altLang="en-US" sz="2400" dirty="0">
                <a:ea typeface="ＭＳ Ｐゴシック" panose="020B0600070205080204" pitchFamily="34" charset="-128"/>
              </a:rPr>
              <a:t>But not vice versa.</a:t>
            </a:r>
            <a:br>
              <a:rPr lang="en-US" altLang="en-US" sz="2400" dirty="0">
                <a:ea typeface="ＭＳ Ｐゴシック" panose="020B0600070205080204" pitchFamily="34" charset="-128"/>
              </a:rPr>
            </a:br>
            <a:endParaRPr lang="en-US" altLang="en-US" sz="2400" dirty="0"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r>
              <a:rPr lang="en-US" altLang="en-US" sz="2400" dirty="0">
                <a:ea typeface="ＭＳ Ｐゴシック" panose="020B0600070205080204" pitchFamily="34" charset="-128"/>
              </a:rPr>
              <a:t>		</a:t>
            </a:r>
          </a:p>
          <a:p>
            <a:pPr marL="0" indent="0">
              <a:buNone/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r>
              <a:rPr lang="en-US" altLang="en-US" sz="2400" dirty="0">
                <a:ea typeface="ＭＳ Ｐゴシック" panose="020B0600070205080204" pitchFamily="34" charset="-128"/>
              </a:rPr>
              <a:t>What serial schedule is above equivalent to?</a:t>
            </a:r>
          </a:p>
          <a:p>
            <a:pPr>
              <a:tabLst>
                <a:tab pos="1890713" algn="l"/>
                <a:tab pos="2338388" algn="l"/>
                <a:tab pos="2914650" algn="l"/>
                <a:tab pos="3203575" algn="l"/>
                <a:tab pos="3881438" algn="l"/>
                <a:tab pos="4286250" algn="l"/>
              </a:tabLst>
            </a:pPr>
            <a:r>
              <a:rPr lang="en-US" altLang="en-US" sz="2400" dirty="0">
                <a:ea typeface="ＭＳ Ｐゴシック" panose="020B0600070205080204" pitchFamily="34" charset="-128"/>
              </a:rPr>
              <a:t>Every view serializable schedule that is not conflict serializable has </a:t>
            </a:r>
            <a:r>
              <a:rPr lang="en-US" altLang="en-US" sz="2400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blind writes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.</a:t>
            </a:r>
          </a:p>
        </p:txBody>
      </p:sp>
      <p:pic>
        <p:nvPicPr>
          <p:cNvPr id="8" name="Picture 4" descr="New PDF from Images Output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730" y="2596546"/>
            <a:ext cx="4359070" cy="1963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931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Multiversion</a:t>
            </a:r>
            <a:r>
              <a:rPr lang="en-US" sz="4000" dirty="0"/>
              <a:t> Schemes</a:t>
            </a:r>
            <a:endParaRPr lang="en-US" sz="4000" baseline="-25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53889" y="1140239"/>
            <a:ext cx="10866755" cy="535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7654" y="1154043"/>
            <a:ext cx="10728255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altLang="en-US" sz="3200" dirty="0" err="1">
                <a:ea typeface="ＭＳ Ｐゴシック" panose="020B0600070205080204" pitchFamily="34" charset="-128"/>
              </a:rPr>
              <a:t>Multiversion</a:t>
            </a:r>
            <a:r>
              <a:rPr lang="en-US" altLang="en-US" sz="3200" dirty="0">
                <a:ea typeface="ＭＳ Ｐゴシック" panose="020B0600070205080204" pitchFamily="34" charset="-128"/>
              </a:rPr>
              <a:t> schemes keep old versions of data item to increase concurrency.</a:t>
            </a:r>
          </a:p>
          <a:p>
            <a:pPr lvl="1">
              <a:spcAft>
                <a:spcPts val="600"/>
              </a:spcAft>
            </a:pPr>
            <a:r>
              <a:rPr lang="en-US" altLang="en-US" sz="2800" dirty="0" err="1">
                <a:ea typeface="ＭＳ Ｐゴシック" panose="020B0600070205080204" pitchFamily="34" charset="-128"/>
              </a:rPr>
              <a:t>Multiversion</a:t>
            </a:r>
            <a:r>
              <a:rPr lang="en-US" altLang="en-US" sz="2800" dirty="0">
                <a:ea typeface="ＭＳ Ｐゴシック" panose="020B0600070205080204" pitchFamily="34" charset="-128"/>
              </a:rPr>
              <a:t> Timestamp Ordering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altLang="en-US" sz="2800" dirty="0" err="1">
                <a:ea typeface="ＭＳ Ｐゴシック" panose="020B0600070205080204" pitchFamily="34" charset="-128"/>
              </a:rPr>
              <a:t>Multiversion</a:t>
            </a:r>
            <a:r>
              <a:rPr lang="en-US" altLang="en-US" sz="2800" dirty="0">
                <a:ea typeface="ＭＳ Ｐゴシック" panose="020B0600070205080204" pitchFamily="34" charset="-128"/>
              </a:rPr>
              <a:t> Two-Phase Locking</a:t>
            </a:r>
          </a:p>
          <a:p>
            <a:pPr>
              <a:spcAft>
                <a:spcPts val="1800"/>
              </a:spcAft>
            </a:pPr>
            <a:r>
              <a:rPr lang="en-US" altLang="en-US" sz="3200" dirty="0">
                <a:ea typeface="ＭＳ Ｐゴシック" panose="020B0600070205080204" pitchFamily="34" charset="-128"/>
              </a:rPr>
              <a:t>Each successful </a:t>
            </a:r>
            <a:r>
              <a:rPr lang="en-US" altLang="en-US" sz="3200" b="1" dirty="0">
                <a:ea typeface="ＭＳ Ｐゴシック" panose="020B0600070205080204" pitchFamily="34" charset="-128"/>
              </a:rPr>
              <a:t>write</a:t>
            </a:r>
            <a:r>
              <a:rPr lang="en-US" altLang="en-US" sz="3200" dirty="0">
                <a:ea typeface="ＭＳ Ｐゴシック" panose="020B0600070205080204" pitchFamily="34" charset="-128"/>
              </a:rPr>
              <a:t> results in the creation of a new version of the data item written.</a:t>
            </a:r>
          </a:p>
          <a:p>
            <a:r>
              <a:rPr lang="en-US" altLang="en-US" sz="3200" dirty="0">
                <a:ea typeface="ＭＳ Ｐゴシック" panose="020B0600070205080204" pitchFamily="34" charset="-128"/>
              </a:rPr>
              <a:t>Use timestamps to label versions.</a:t>
            </a:r>
          </a:p>
        </p:txBody>
      </p:sp>
    </p:spTree>
    <p:extLst>
      <p:ext uri="{BB962C8B-B14F-4D97-AF65-F5344CB8AC3E}">
        <p14:creationId xmlns:p14="http://schemas.microsoft.com/office/powerpoint/2010/main" val="393588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Multiversion</a:t>
            </a:r>
            <a:r>
              <a:rPr lang="en-US" sz="4000" dirty="0"/>
              <a:t> Schemes</a:t>
            </a:r>
            <a:endParaRPr lang="en-US" sz="4000" baseline="-25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53889" y="1140239"/>
            <a:ext cx="10866755" cy="535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53889" y="1299265"/>
            <a:ext cx="10728255" cy="3617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Use timestamps to label versions.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When a </a:t>
            </a:r>
            <a:r>
              <a:rPr lang="en-US" altLang="en-US" b="1" dirty="0">
                <a:ea typeface="ＭＳ Ｐゴシック" panose="020B0600070205080204" pitchFamily="34" charset="-128"/>
              </a:rPr>
              <a:t>read</a:t>
            </a:r>
            <a:r>
              <a:rPr lang="en-US" altLang="en-US" dirty="0"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) operation is issued, 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Select an appropriate version of 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 based on the timestamp of the transaction</a:t>
            </a:r>
          </a:p>
          <a:p>
            <a:pPr>
              <a:spcAft>
                <a:spcPts val="1200"/>
              </a:spcAft>
            </a:pPr>
            <a:r>
              <a:rPr lang="en-US" altLang="en-US" b="1" dirty="0">
                <a:ea typeface="ＭＳ Ｐゴシック" panose="020B0600070205080204" pitchFamily="34" charset="-128"/>
              </a:rPr>
              <a:t>Read</a:t>
            </a:r>
            <a:r>
              <a:rPr lang="en-US" altLang="en-US" dirty="0">
                <a:ea typeface="ＭＳ Ｐゴシック" panose="020B0600070205080204" pitchFamily="34" charset="-128"/>
              </a:rPr>
              <a:t>s never have to wait as an appropriate version is returned immediately.</a:t>
            </a:r>
          </a:p>
        </p:txBody>
      </p:sp>
    </p:spTree>
    <p:extLst>
      <p:ext uri="{BB962C8B-B14F-4D97-AF65-F5344CB8AC3E}">
        <p14:creationId xmlns:p14="http://schemas.microsoft.com/office/powerpoint/2010/main" val="299722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Multiversion</a:t>
            </a:r>
            <a:r>
              <a:rPr lang="en-US" sz="4000" dirty="0"/>
              <a:t> Time Stamp Ordering</a:t>
            </a:r>
            <a:endParaRPr lang="en-US" sz="4000" baseline="-25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53889" y="1140239"/>
            <a:ext cx="10866755" cy="535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07654" y="1154043"/>
            <a:ext cx="11218586" cy="490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ea typeface="ＭＳ Ｐゴシック" panose="020B0600070205080204" pitchFamily="34" charset="-128"/>
              </a:rPr>
              <a:t>Each data item 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 has a sequence of versions &lt;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i="1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i="1" dirty="0">
                <a:ea typeface="ＭＳ Ｐゴシック" panose="020B0600070205080204" pitchFamily="34" charset="-128"/>
              </a:rPr>
              <a:t>,...,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Q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m</a:t>
            </a:r>
            <a:r>
              <a:rPr lang="en-US" altLang="en-US" dirty="0">
                <a:ea typeface="ＭＳ Ｐゴシック" panose="020B0600070205080204" pitchFamily="34" charset="-128"/>
              </a:rPr>
              <a:t>&gt;. 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Each version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Q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 contains three data fields:</a:t>
            </a: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800" b="1" dirty="0">
                <a:ea typeface="ＭＳ Ｐゴシック" panose="020B0600070205080204" pitchFamily="34" charset="-128"/>
              </a:rPr>
              <a:t>Content</a:t>
            </a:r>
            <a:r>
              <a:rPr lang="en-US" altLang="en-US" sz="2800" dirty="0">
                <a:ea typeface="ＭＳ Ｐゴシック" panose="020B0600070205080204" pitchFamily="34" charset="-128"/>
              </a:rPr>
              <a:t> -- the value of version 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Q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sz="2800" i="1" dirty="0">
                <a:ea typeface="ＭＳ Ｐゴシック" panose="020B0600070205080204" pitchFamily="34" charset="-128"/>
              </a:rPr>
              <a:t>.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800" b="1" dirty="0">
                <a:ea typeface="ＭＳ Ｐゴシック" panose="020B0600070205080204" pitchFamily="34" charset="-128"/>
              </a:rPr>
              <a:t>W-timestamp</a:t>
            </a:r>
            <a:r>
              <a:rPr lang="en-US" altLang="en-US" sz="2800" dirty="0">
                <a:ea typeface="ＭＳ Ｐゴシック" panose="020B0600070205080204" pitchFamily="34" charset="-128"/>
              </a:rPr>
              <a:t>(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Q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sz="2800" dirty="0">
                <a:ea typeface="ＭＳ Ｐゴシック" panose="020B0600070205080204" pitchFamily="34" charset="-128"/>
              </a:rPr>
              <a:t>) -- timestamp of the transaction that created (wrote) version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Q</a:t>
            </a:r>
            <a:r>
              <a:rPr lang="en-US" altLang="en-US" sz="2800" baseline="-25000" dirty="0" err="1">
                <a:ea typeface="ＭＳ Ｐゴシック" panose="020B0600070205080204" pitchFamily="34" charset="-128"/>
              </a:rPr>
              <a:t>k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800" b="1" dirty="0">
                <a:ea typeface="ＭＳ Ｐゴシック" panose="020B0600070205080204" pitchFamily="34" charset="-128"/>
              </a:rPr>
              <a:t>R-timestamp</a:t>
            </a:r>
            <a:r>
              <a:rPr lang="en-US" altLang="en-US" sz="2800" dirty="0">
                <a:ea typeface="ＭＳ Ｐゴシック" panose="020B0600070205080204" pitchFamily="34" charset="-128"/>
              </a:rPr>
              <a:t>(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Q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sz="2800" dirty="0">
                <a:ea typeface="ＭＳ Ｐゴシック" panose="020B0600070205080204" pitchFamily="34" charset="-128"/>
              </a:rPr>
              <a:t>) -- largest timestamp of a transaction that successfully read version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Q</a:t>
            </a:r>
            <a:r>
              <a:rPr lang="en-US" altLang="en-US" sz="2800" baseline="-25000" dirty="0" err="1">
                <a:ea typeface="ＭＳ Ｐゴシック" panose="020B0600070205080204" pitchFamily="34" charset="-128"/>
              </a:rPr>
              <a:t>k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27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Multiversion</a:t>
            </a:r>
            <a:r>
              <a:rPr lang="en-US" sz="4000" dirty="0"/>
              <a:t> Time Stamp Ordering </a:t>
            </a:r>
            <a:endParaRPr lang="en-US" sz="4000" baseline="-25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53889" y="1140239"/>
            <a:ext cx="10866755" cy="535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14388" y="1365009"/>
            <a:ext cx="11052492" cy="3339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When a transaction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i="1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creates a new version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Q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 of </a:t>
            </a:r>
            <a:r>
              <a:rPr lang="en-US" altLang="en-US" i="1" dirty="0">
                <a:ea typeface="ＭＳ Ｐゴシック" panose="020B0600070205080204" pitchFamily="34" charset="-128"/>
              </a:rPr>
              <a:t>Q</a:t>
            </a:r>
            <a:r>
              <a:rPr lang="en-US" altLang="en-US" dirty="0">
                <a:ea typeface="ＭＳ Ｐゴシック" panose="020B0600070205080204" pitchFamily="34" charset="-128"/>
              </a:rPr>
              <a:t>, 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 err="1">
                <a:ea typeface="ＭＳ Ｐゴシック" panose="020B0600070205080204" pitchFamily="34" charset="-128"/>
              </a:rPr>
              <a:t>Q</a:t>
            </a:r>
            <a:r>
              <a:rPr lang="en-US" altLang="en-US" sz="2800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's</a:t>
            </a:r>
            <a:r>
              <a:rPr lang="en-US" altLang="en-US" sz="2800" dirty="0">
                <a:ea typeface="ＭＳ Ｐゴシック" panose="020B0600070205080204" pitchFamily="34" charset="-128"/>
              </a:rPr>
              <a:t> W-timestamp is initialized to TS(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800" dirty="0">
                <a:ea typeface="ＭＳ Ｐゴシック" panose="020B0600070205080204" pitchFamily="34" charset="-128"/>
              </a:rPr>
              <a:t>)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 err="1">
                <a:ea typeface="ＭＳ Ｐゴシック" panose="020B0600070205080204" pitchFamily="34" charset="-128"/>
              </a:rPr>
              <a:t>Q</a:t>
            </a:r>
            <a:r>
              <a:rPr lang="en-US" altLang="en-US" sz="2800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's</a:t>
            </a:r>
            <a:r>
              <a:rPr lang="en-US" altLang="en-US" sz="2800" dirty="0">
                <a:ea typeface="ＭＳ Ｐゴシック" panose="020B0600070205080204" pitchFamily="34" charset="-128"/>
              </a:rPr>
              <a:t> R-timestamp is initialized to TS(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800" dirty="0">
                <a:ea typeface="ＭＳ Ｐゴシック" panose="020B0600070205080204" pitchFamily="34" charset="-128"/>
              </a:rPr>
              <a:t>). </a:t>
            </a:r>
          </a:p>
          <a:p>
            <a:pPr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R-timestamp of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Q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 is updated whenever a transaction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dirty="0">
                <a:ea typeface="ＭＳ Ｐゴシック" panose="020B0600070205080204" pitchFamily="34" charset="-128"/>
              </a:rPr>
              <a:t> reads 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Q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, and TS(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dirty="0">
                <a:ea typeface="ＭＳ Ｐゴシック" panose="020B0600070205080204" pitchFamily="34" charset="-128"/>
              </a:rPr>
              <a:t>) &gt; R-timestamp(</a:t>
            </a:r>
            <a:r>
              <a:rPr lang="en-US" altLang="en-US" i="1" dirty="0" err="1">
                <a:ea typeface="ＭＳ Ｐゴシック" panose="020B0600070205080204" pitchFamily="34" charset="-128"/>
              </a:rPr>
              <a:t>Q</a:t>
            </a:r>
            <a:r>
              <a:rPr lang="en-US" altLang="en-US" i="1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9580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Multiversion</a:t>
            </a:r>
            <a:r>
              <a:rPr lang="en-US" sz="4000" dirty="0"/>
              <a:t> Time Stamp Ordering </a:t>
            </a:r>
            <a:endParaRPr lang="en-US" sz="4000" baseline="-25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53889" y="1140239"/>
            <a:ext cx="10866755" cy="535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25499" y="1079500"/>
            <a:ext cx="11167718" cy="5194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dirty="0">
                <a:ea typeface="ＭＳ Ｐゴシック" panose="020B0600070205080204" pitchFamily="34" charset="-128"/>
              </a:rPr>
              <a:t>Suppose that transaction 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>
                <a:ea typeface="ＭＳ Ｐゴシック" panose="020B0600070205080204" pitchFamily="34" charset="-128"/>
              </a:rPr>
              <a:t>issues a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2600" dirty="0">
                <a:ea typeface="ＭＳ Ｐゴシック" panose="020B0600070205080204" pitchFamily="34" charset="-128"/>
              </a:rPr>
              <a:t>(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600" dirty="0">
                <a:ea typeface="ＭＳ Ｐゴシック" panose="020B0600070205080204" pitchFamily="34" charset="-128"/>
              </a:rPr>
              <a:t>) or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write</a:t>
            </a:r>
            <a:r>
              <a:rPr lang="en-US" altLang="en-US" sz="2600" dirty="0">
                <a:ea typeface="ＭＳ Ｐゴシック" panose="020B0600070205080204" pitchFamily="34" charset="-128"/>
              </a:rPr>
              <a:t>(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600" dirty="0">
                <a:ea typeface="ＭＳ Ｐゴシック" panose="020B0600070205080204" pitchFamily="34" charset="-128"/>
              </a:rPr>
              <a:t>) operation.  </a:t>
            </a:r>
          </a:p>
          <a:p>
            <a:pPr>
              <a:spcAft>
                <a:spcPts val="1200"/>
              </a:spcAft>
            </a:pPr>
            <a:r>
              <a:rPr lang="en-US" altLang="en-US" sz="2600" dirty="0">
                <a:ea typeface="ＭＳ Ｐゴシック" panose="020B0600070205080204" pitchFamily="34" charset="-128"/>
              </a:rPr>
              <a:t>Let 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Q</a:t>
            </a:r>
            <a:r>
              <a:rPr lang="en-US" altLang="en-US" sz="2600" i="1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sz="2600" dirty="0">
                <a:ea typeface="ＭＳ Ｐゴシック" panose="020B0600070205080204" pitchFamily="34" charset="-128"/>
              </a:rPr>
              <a:t> denote the version of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600" dirty="0">
                <a:ea typeface="ＭＳ Ｐゴシック" panose="020B0600070205080204" pitchFamily="34" charset="-128"/>
              </a:rPr>
              <a:t> whose write timestamp is the largest write timestamp less than or equal to TS(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600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600" dirty="0">
                <a:ea typeface="ＭＳ Ｐゴシック" panose="020B0600070205080204" pitchFamily="34" charset="-128"/>
              </a:rPr>
              <a:t>).</a:t>
            </a:r>
          </a:p>
          <a:p>
            <a:pPr marL="800100" lvl="1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600" dirty="0">
                <a:ea typeface="ＭＳ Ｐゴシック" panose="020B0600070205080204" pitchFamily="34" charset="-128"/>
              </a:rPr>
              <a:t>If transaction 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600" dirty="0">
                <a:ea typeface="ＭＳ Ｐゴシック" panose="020B0600070205080204" pitchFamily="34" charset="-128"/>
              </a:rPr>
              <a:t> issues a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2600" dirty="0">
                <a:ea typeface="ＭＳ Ｐゴシック" panose="020B0600070205080204" pitchFamily="34" charset="-128"/>
              </a:rPr>
              <a:t>(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600" dirty="0">
                <a:ea typeface="ＭＳ Ｐゴシック" panose="020B0600070205080204" pitchFamily="34" charset="-128"/>
              </a:rPr>
              <a:t>), then the value returned is the       content of version </a:t>
            </a:r>
            <a:r>
              <a:rPr lang="en-US" altLang="en-US" sz="2600" dirty="0" err="1">
                <a:ea typeface="ＭＳ Ｐゴシック" panose="020B0600070205080204" pitchFamily="34" charset="-128"/>
              </a:rPr>
              <a:t>Q</a:t>
            </a:r>
            <a:r>
              <a:rPr lang="en-US" altLang="en-US" sz="2600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sz="2600" dirty="0">
                <a:ea typeface="ＭＳ Ｐゴシック" panose="020B0600070205080204" pitchFamily="34" charset="-128"/>
              </a:rPr>
              <a:t>.</a:t>
            </a:r>
          </a:p>
          <a:p>
            <a:pPr marL="800100" lvl="1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600" dirty="0">
                <a:ea typeface="ＭＳ Ｐゴシック" panose="020B0600070205080204" pitchFamily="34" charset="-128"/>
              </a:rPr>
              <a:t>If transaction 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600" dirty="0">
                <a:ea typeface="ＭＳ Ｐゴシック" panose="020B0600070205080204" pitchFamily="34" charset="-128"/>
              </a:rPr>
              <a:t> issues a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 write</a:t>
            </a:r>
            <a:r>
              <a:rPr lang="en-US" altLang="en-US" sz="2600" dirty="0">
                <a:ea typeface="ＭＳ Ｐゴシック" panose="020B0600070205080204" pitchFamily="34" charset="-128"/>
              </a:rPr>
              <a:t>(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600" dirty="0">
                <a:ea typeface="ＭＳ Ｐゴシック" panose="020B0600070205080204" pitchFamily="34" charset="-128"/>
              </a:rPr>
              <a:t>)</a:t>
            </a:r>
          </a:p>
          <a:p>
            <a:pPr marL="1200150" lvl="2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600" dirty="0">
                <a:ea typeface="ＭＳ Ｐゴシック" panose="020B0600070205080204" pitchFamily="34" charset="-128"/>
              </a:rPr>
              <a:t>if TS(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600" dirty="0">
                <a:ea typeface="ＭＳ Ｐゴシック" panose="020B0600070205080204" pitchFamily="34" charset="-128"/>
              </a:rPr>
              <a:t>)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&lt;</a:t>
            </a:r>
            <a:r>
              <a:rPr lang="en-US" altLang="en-US" sz="2600" dirty="0">
                <a:ea typeface="ＭＳ Ｐゴシック" panose="020B0600070205080204" pitchFamily="34" charset="-128"/>
              </a:rPr>
              <a:t> R-timestamp(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Q</a:t>
            </a:r>
            <a:r>
              <a:rPr lang="en-US" altLang="en-US" sz="2600" i="1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sz="2600" dirty="0">
                <a:ea typeface="ＭＳ Ｐゴシック" panose="020B0600070205080204" pitchFamily="34" charset="-128"/>
              </a:rPr>
              <a:t>), then …… </a:t>
            </a:r>
          </a:p>
          <a:p>
            <a:pPr marL="1200150" lvl="2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600" dirty="0">
                <a:ea typeface="ＭＳ Ｐゴシック" panose="020B0600070205080204" pitchFamily="34" charset="-128"/>
              </a:rPr>
              <a:t>if TS(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600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600" dirty="0">
                <a:ea typeface="ＭＳ Ｐゴシック" panose="020B0600070205080204" pitchFamily="34" charset="-128"/>
              </a:rPr>
              <a:t>)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=</a:t>
            </a:r>
            <a:r>
              <a:rPr lang="en-US" altLang="en-US" sz="2600" dirty="0">
                <a:ea typeface="ＭＳ Ｐゴシック" panose="020B0600070205080204" pitchFamily="34" charset="-128"/>
              </a:rPr>
              <a:t> W-timestamp(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Q</a:t>
            </a:r>
            <a:r>
              <a:rPr lang="en-US" altLang="en-US" sz="2600" i="1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sz="2600" dirty="0">
                <a:ea typeface="ＭＳ Ｐゴシック" panose="020B0600070205080204" pitchFamily="34" charset="-128"/>
              </a:rPr>
              <a:t>), then …….</a:t>
            </a:r>
          </a:p>
          <a:p>
            <a:pPr marL="1200150" lvl="2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600" dirty="0">
                <a:ea typeface="ＭＳ Ｐゴシック" panose="020B0600070205080204" pitchFamily="34" charset="-128"/>
              </a:rPr>
              <a:t>else a new version of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600" dirty="0">
                <a:ea typeface="ＭＳ Ｐゴシック" panose="020B0600070205080204" pitchFamily="34" charset="-128"/>
              </a:rPr>
              <a:t> is created.</a:t>
            </a:r>
          </a:p>
        </p:txBody>
      </p:sp>
    </p:spTree>
    <p:extLst>
      <p:ext uri="{BB962C8B-B14F-4D97-AF65-F5344CB8AC3E}">
        <p14:creationId xmlns:p14="http://schemas.microsoft.com/office/powerpoint/2010/main" val="80621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Multiversion</a:t>
            </a:r>
            <a:r>
              <a:rPr lang="en-US" sz="4000" dirty="0"/>
              <a:t> Time Stamp Ordering </a:t>
            </a:r>
            <a:endParaRPr lang="en-US" sz="4000" baseline="-25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53889" y="1140239"/>
            <a:ext cx="10866755" cy="535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25499" y="1079500"/>
            <a:ext cx="11167718" cy="5194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dirty="0">
                <a:ea typeface="ＭＳ Ｐゴシック" panose="020B0600070205080204" pitchFamily="34" charset="-128"/>
              </a:rPr>
              <a:t>Suppose that transaction 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2600" dirty="0">
                <a:ea typeface="ＭＳ Ｐゴシック" panose="020B0600070205080204" pitchFamily="34" charset="-128"/>
              </a:rPr>
              <a:t>issues a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2600" dirty="0">
                <a:ea typeface="ＭＳ Ｐゴシック" panose="020B0600070205080204" pitchFamily="34" charset="-128"/>
              </a:rPr>
              <a:t>(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600" dirty="0">
                <a:ea typeface="ＭＳ Ｐゴシック" panose="020B0600070205080204" pitchFamily="34" charset="-128"/>
              </a:rPr>
              <a:t>) or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write</a:t>
            </a:r>
            <a:r>
              <a:rPr lang="en-US" altLang="en-US" sz="2600" dirty="0">
                <a:ea typeface="ＭＳ Ｐゴシック" panose="020B0600070205080204" pitchFamily="34" charset="-128"/>
              </a:rPr>
              <a:t>(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600" dirty="0">
                <a:ea typeface="ＭＳ Ｐゴシック" panose="020B0600070205080204" pitchFamily="34" charset="-128"/>
              </a:rPr>
              <a:t>) operation.  </a:t>
            </a:r>
          </a:p>
          <a:p>
            <a:pPr>
              <a:spcAft>
                <a:spcPts val="1200"/>
              </a:spcAft>
            </a:pPr>
            <a:r>
              <a:rPr lang="en-US" altLang="en-US" sz="2600" dirty="0">
                <a:ea typeface="ＭＳ Ｐゴシック" panose="020B0600070205080204" pitchFamily="34" charset="-128"/>
              </a:rPr>
              <a:t>Let 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Q</a:t>
            </a:r>
            <a:r>
              <a:rPr lang="en-US" altLang="en-US" sz="2600" i="1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sz="2600" dirty="0">
                <a:ea typeface="ＭＳ Ｐゴシック" panose="020B0600070205080204" pitchFamily="34" charset="-128"/>
              </a:rPr>
              <a:t> denote the version of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600" dirty="0">
                <a:ea typeface="ＭＳ Ｐゴシック" panose="020B0600070205080204" pitchFamily="34" charset="-128"/>
              </a:rPr>
              <a:t> whose write timestamp is the largest write timestamp less than or equal to TS(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600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600" dirty="0">
                <a:ea typeface="ＭＳ Ｐゴシック" panose="020B0600070205080204" pitchFamily="34" charset="-128"/>
              </a:rPr>
              <a:t>).</a:t>
            </a:r>
          </a:p>
          <a:p>
            <a:pPr marL="800100" lvl="1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600" dirty="0">
                <a:ea typeface="ＭＳ Ｐゴシック" panose="020B0600070205080204" pitchFamily="34" charset="-128"/>
              </a:rPr>
              <a:t>If transaction 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600" dirty="0">
                <a:ea typeface="ＭＳ Ｐゴシック" panose="020B0600070205080204" pitchFamily="34" charset="-128"/>
              </a:rPr>
              <a:t> issues a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2600" dirty="0">
                <a:ea typeface="ＭＳ Ｐゴシック" panose="020B0600070205080204" pitchFamily="34" charset="-128"/>
              </a:rPr>
              <a:t>(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600" dirty="0">
                <a:ea typeface="ＭＳ Ｐゴシック" panose="020B0600070205080204" pitchFamily="34" charset="-128"/>
              </a:rPr>
              <a:t>), then the value returned is the       content of version </a:t>
            </a:r>
            <a:r>
              <a:rPr lang="en-US" altLang="en-US" sz="2600" dirty="0" err="1">
                <a:ea typeface="ＭＳ Ｐゴシック" panose="020B0600070205080204" pitchFamily="34" charset="-128"/>
              </a:rPr>
              <a:t>Q</a:t>
            </a:r>
            <a:r>
              <a:rPr lang="en-US" altLang="en-US" sz="2600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sz="2600" dirty="0">
                <a:ea typeface="ＭＳ Ｐゴシック" panose="020B0600070205080204" pitchFamily="34" charset="-128"/>
              </a:rPr>
              <a:t>.</a:t>
            </a:r>
          </a:p>
          <a:p>
            <a:pPr marL="800100" lvl="1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600" dirty="0">
                <a:ea typeface="ＭＳ Ｐゴシック" panose="020B0600070205080204" pitchFamily="34" charset="-128"/>
              </a:rPr>
              <a:t>If transaction 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600" dirty="0">
                <a:ea typeface="ＭＳ Ｐゴシック" panose="020B0600070205080204" pitchFamily="34" charset="-128"/>
              </a:rPr>
              <a:t> issues a </a:t>
            </a:r>
            <a:r>
              <a:rPr lang="en-US" altLang="en-US" sz="2600" b="1" dirty="0">
                <a:ea typeface="ＭＳ Ｐゴシック" panose="020B0600070205080204" pitchFamily="34" charset="-128"/>
              </a:rPr>
              <a:t> write</a:t>
            </a:r>
            <a:r>
              <a:rPr lang="en-US" altLang="en-US" sz="2600" dirty="0">
                <a:ea typeface="ＭＳ Ｐゴシック" panose="020B0600070205080204" pitchFamily="34" charset="-128"/>
              </a:rPr>
              <a:t>(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600" dirty="0">
                <a:ea typeface="ＭＳ Ｐゴシック" panose="020B0600070205080204" pitchFamily="34" charset="-128"/>
              </a:rPr>
              <a:t>)</a:t>
            </a:r>
          </a:p>
          <a:p>
            <a:pPr marL="1200150" lvl="2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600" dirty="0">
                <a:ea typeface="ＭＳ Ｐゴシック" panose="020B0600070205080204" pitchFamily="34" charset="-128"/>
              </a:rPr>
              <a:t>if TS(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6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600" dirty="0">
                <a:ea typeface="ＭＳ Ｐゴシック" panose="020B0600070205080204" pitchFamily="34" charset="-128"/>
              </a:rPr>
              <a:t>)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&lt;</a:t>
            </a:r>
            <a:r>
              <a:rPr lang="en-US" altLang="en-US" sz="2600" dirty="0">
                <a:ea typeface="ＭＳ Ｐゴシック" panose="020B0600070205080204" pitchFamily="34" charset="-128"/>
              </a:rPr>
              <a:t> R-timestamp(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Q</a:t>
            </a:r>
            <a:r>
              <a:rPr lang="en-US" altLang="en-US" sz="2600" i="1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sz="2600" dirty="0">
                <a:ea typeface="ＭＳ Ｐゴシック" panose="020B0600070205080204" pitchFamily="34" charset="-128"/>
              </a:rPr>
              <a:t>), then </a:t>
            </a:r>
            <a:r>
              <a:rPr lang="en-US" altLang="en-US" sz="26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transaction </a:t>
            </a:r>
            <a:r>
              <a:rPr lang="en-US" altLang="en-US" sz="2600" b="1" i="1" dirty="0" err="1">
                <a:solidFill>
                  <a:srgbClr val="7030A0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2600" b="1" i="1" baseline="-25000" dirty="0" err="1">
                <a:solidFill>
                  <a:srgbClr val="7030A0"/>
                </a:solidFill>
                <a:ea typeface="ＭＳ Ｐゴシック" panose="020B0600070205080204" pitchFamily="34" charset="-128"/>
              </a:rPr>
              <a:t>i</a:t>
            </a:r>
            <a:r>
              <a:rPr lang="en-US" altLang="en-US" sz="26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 is rolled back. </a:t>
            </a:r>
          </a:p>
          <a:p>
            <a:pPr marL="1200150" lvl="2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600" dirty="0">
                <a:ea typeface="ＭＳ Ｐゴシック" panose="020B0600070205080204" pitchFamily="34" charset="-128"/>
              </a:rPr>
              <a:t>if TS(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600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600" dirty="0">
                <a:ea typeface="ＭＳ Ｐゴシック" panose="020B0600070205080204" pitchFamily="34" charset="-128"/>
              </a:rPr>
              <a:t>)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=</a:t>
            </a:r>
            <a:r>
              <a:rPr lang="en-US" altLang="en-US" sz="2600" dirty="0">
                <a:ea typeface="ＭＳ Ｐゴシック" panose="020B0600070205080204" pitchFamily="34" charset="-128"/>
              </a:rPr>
              <a:t> W-timestamp(</a:t>
            </a:r>
            <a:r>
              <a:rPr lang="en-US" altLang="en-US" sz="2600" i="1" dirty="0" err="1">
                <a:ea typeface="ＭＳ Ｐゴシック" panose="020B0600070205080204" pitchFamily="34" charset="-128"/>
              </a:rPr>
              <a:t>Q</a:t>
            </a:r>
            <a:r>
              <a:rPr lang="en-US" altLang="en-US" sz="2600" i="1" baseline="-25000" dirty="0" err="1">
                <a:ea typeface="ＭＳ Ｐゴシック" panose="020B0600070205080204" pitchFamily="34" charset="-128"/>
              </a:rPr>
              <a:t>k</a:t>
            </a:r>
            <a:r>
              <a:rPr lang="en-US" altLang="en-US" sz="2600" dirty="0">
                <a:ea typeface="ＭＳ Ｐゴシック" panose="020B0600070205080204" pitchFamily="34" charset="-128"/>
              </a:rPr>
              <a:t>), the </a:t>
            </a:r>
            <a:r>
              <a:rPr lang="en-US" altLang="en-US" sz="26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contents of </a:t>
            </a:r>
            <a:r>
              <a:rPr lang="en-US" altLang="en-US" sz="2600" b="1" i="1" dirty="0" err="1">
                <a:solidFill>
                  <a:srgbClr val="7030A0"/>
                </a:solidFill>
                <a:ea typeface="ＭＳ Ｐゴシック" panose="020B0600070205080204" pitchFamily="34" charset="-128"/>
              </a:rPr>
              <a:t>Q</a:t>
            </a:r>
            <a:r>
              <a:rPr lang="en-US" altLang="en-US" sz="2600" b="1" i="1" baseline="-25000" dirty="0" err="1">
                <a:solidFill>
                  <a:srgbClr val="7030A0"/>
                </a:solidFill>
                <a:ea typeface="ＭＳ Ｐゴシック" panose="020B0600070205080204" pitchFamily="34" charset="-128"/>
              </a:rPr>
              <a:t>k</a:t>
            </a:r>
            <a:r>
              <a:rPr lang="en-US" altLang="en-US" sz="2600" b="1" dirty="0">
                <a:solidFill>
                  <a:srgbClr val="7030A0"/>
                </a:solidFill>
                <a:ea typeface="ＭＳ Ｐゴシック" panose="020B0600070205080204" pitchFamily="34" charset="-128"/>
              </a:rPr>
              <a:t> are overwritten</a:t>
            </a:r>
          </a:p>
          <a:p>
            <a:pPr marL="1200150" lvl="2" indent="-342900">
              <a:spcAft>
                <a:spcPts val="1200"/>
              </a:spcAft>
              <a:buFont typeface="Monotype Sorts" charset="2"/>
              <a:buAutoNum type="arabicPeriod"/>
            </a:pPr>
            <a:r>
              <a:rPr lang="en-US" altLang="en-US" sz="2600" dirty="0">
                <a:ea typeface="ＭＳ Ｐゴシック" panose="020B0600070205080204" pitchFamily="34" charset="-128"/>
              </a:rPr>
              <a:t>else a new version of </a:t>
            </a:r>
            <a:r>
              <a:rPr lang="en-US" altLang="en-US" sz="2600" i="1" dirty="0">
                <a:ea typeface="ＭＳ Ｐゴシック" panose="020B0600070205080204" pitchFamily="34" charset="-128"/>
              </a:rPr>
              <a:t>Q</a:t>
            </a:r>
            <a:r>
              <a:rPr lang="en-US" altLang="en-US" sz="2600" dirty="0">
                <a:ea typeface="ＭＳ Ｐゴシック" panose="020B0600070205080204" pitchFamily="34" charset="-128"/>
              </a:rPr>
              <a:t> is created.</a:t>
            </a:r>
          </a:p>
        </p:txBody>
      </p:sp>
    </p:spTree>
    <p:extLst>
      <p:ext uri="{BB962C8B-B14F-4D97-AF65-F5344CB8AC3E}">
        <p14:creationId xmlns:p14="http://schemas.microsoft.com/office/powerpoint/2010/main" val="11401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29574" y="8658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Lock Compatibility Matrix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69188" y="781601"/>
            <a:ext cx="11049000" cy="5700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charset="2"/>
              <a:buNone/>
            </a:pPr>
            <a:endParaRPr lang="en-US" altLang="en-US" i="1" dirty="0">
              <a:ea typeface="ＭＳ Ｐゴシック" panose="020B0600070205080204" pitchFamily="34" charset="-128"/>
            </a:endParaRPr>
          </a:p>
          <a:p>
            <a:pPr>
              <a:spcAft>
                <a:spcPts val="6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Locking as done in previous example is not sufficient to guarantee </a:t>
            </a:r>
            <a:r>
              <a:rPr lang="en-US" altLang="en-US" dirty="0" err="1">
                <a:ea typeface="ＭＳ Ｐゴシック" panose="020B0600070205080204" pitchFamily="34" charset="-128"/>
              </a:rPr>
              <a:t>serializability</a:t>
            </a:r>
            <a:r>
              <a:rPr lang="en-US" altLang="en-US" dirty="0">
                <a:ea typeface="ＭＳ Ｐゴシック" panose="020B0600070205080204" pitchFamily="34" charset="-128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What if </a:t>
            </a:r>
            <a:r>
              <a:rPr lang="en-US" altLang="en-US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T2 was executed in the middle of T3?</a:t>
            </a:r>
          </a:p>
          <a:p>
            <a:pPr>
              <a:spcAft>
                <a:spcPts val="600"/>
              </a:spcAft>
            </a:pPr>
            <a:r>
              <a:rPr lang="en-US" altLang="en-US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Locking protocol</a:t>
            </a:r>
            <a:r>
              <a:rPr lang="en-US" altLang="en-US" dirty="0">
                <a:ea typeface="ＭＳ Ｐゴシック" panose="020B0600070205080204" pitchFamily="34" charset="-128"/>
              </a:rPr>
              <a:t> is a set of rules followed by all transactions while requesting and releasing locks. Locking protocols restrict the set of possible schedules.</a:t>
            </a:r>
          </a:p>
        </p:txBody>
      </p:sp>
    </p:spTree>
    <p:extLst>
      <p:ext uri="{BB962C8B-B14F-4D97-AF65-F5344CB8AC3E}">
        <p14:creationId xmlns:p14="http://schemas.microsoft.com/office/powerpoint/2010/main" val="958763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Multiversion</a:t>
            </a:r>
            <a:r>
              <a:rPr lang="en-US" sz="4000" dirty="0"/>
              <a:t> Time Stamp Ordering </a:t>
            </a:r>
            <a:endParaRPr lang="en-US" sz="4000" baseline="-25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53889" y="1140239"/>
            <a:ext cx="10866755" cy="535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25499" y="1079500"/>
            <a:ext cx="10650883" cy="5194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dirty="0">
                <a:ea typeface="ＭＳ Ｐゴシック" panose="020B0600070205080204" pitchFamily="34" charset="-128"/>
              </a:rPr>
              <a:t>Observe that</a:t>
            </a:r>
          </a:p>
          <a:p>
            <a:pPr marL="800100" lvl="1" indent="-342900"/>
            <a:r>
              <a:rPr lang="en-US" altLang="en-US" sz="2800" dirty="0">
                <a:ea typeface="ＭＳ Ｐゴシック" panose="020B0600070205080204" pitchFamily="34" charset="-128"/>
              </a:rPr>
              <a:t>Reads always succeed</a:t>
            </a:r>
          </a:p>
          <a:p>
            <a:pPr marL="800100" lvl="1" indent="-342900"/>
            <a:r>
              <a:rPr lang="en-US" altLang="en-US" sz="2800" dirty="0">
                <a:ea typeface="ＭＳ Ｐゴシック" panose="020B0600070205080204" pitchFamily="34" charset="-128"/>
              </a:rPr>
              <a:t>A write by 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800" dirty="0">
                <a:ea typeface="ＭＳ Ｐゴシック" panose="020B0600070205080204" pitchFamily="34" charset="-128"/>
              </a:rPr>
              <a:t> is rejected if:</a:t>
            </a:r>
          </a:p>
          <a:p>
            <a:pPr marL="800100" lvl="1" indent="-342900"/>
            <a:r>
              <a:rPr lang="en-US" altLang="en-US" sz="2800" dirty="0">
                <a:ea typeface="ＭＳ Ｐゴシック" panose="020B0600070205080204" pitchFamily="34" charset="-128"/>
              </a:rPr>
              <a:t>Some other transaction 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en-US" sz="2800" dirty="0">
                <a:ea typeface="ＭＳ Ｐゴシック" panose="020B0600070205080204" pitchFamily="34" charset="-128"/>
              </a:rPr>
              <a:t> that (in the serialization order defined by the timestamp values) should read 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's</a:t>
            </a:r>
            <a:r>
              <a:rPr lang="en-US" altLang="en-US" sz="2800" dirty="0">
                <a:ea typeface="ＭＳ Ｐゴシック" panose="020B0600070205080204" pitchFamily="34" charset="-128"/>
              </a:rPr>
              <a:t> write, has already read a version created by a transaction older than </a:t>
            </a:r>
            <a:r>
              <a:rPr lang="en-US" altLang="en-US" sz="2800" i="1" dirty="0" err="1">
                <a:ea typeface="ＭＳ Ｐゴシック" panose="020B0600070205080204" pitchFamily="34" charset="-128"/>
              </a:rPr>
              <a:t>T</a:t>
            </a:r>
            <a:r>
              <a:rPr lang="en-US" altLang="en-US" sz="2800" i="1" baseline="-25000" dirty="0" err="1">
                <a:ea typeface="ＭＳ Ｐゴシック" panose="020B0600070205080204" pitchFamily="34" charset="-128"/>
              </a:rPr>
              <a:t>i</a:t>
            </a:r>
            <a:r>
              <a:rPr lang="en-US" altLang="en-US" sz="2800" dirty="0">
                <a:ea typeface="ＭＳ Ｐゴシック" panose="020B0600070205080204" pitchFamily="34" charset="-128"/>
              </a:rPr>
              <a:t>.</a:t>
            </a:r>
          </a:p>
          <a:p>
            <a:r>
              <a:rPr lang="en-US" altLang="en-US" sz="3200" dirty="0">
                <a:ea typeface="ＭＳ Ｐゴシック" panose="020B0600070205080204" pitchFamily="34" charset="-128"/>
              </a:rPr>
              <a:t>Protocol guarantees </a:t>
            </a:r>
            <a:r>
              <a:rPr lang="en-US" altLang="en-US" sz="3200" dirty="0" err="1">
                <a:ea typeface="ＭＳ Ｐゴシック" panose="020B0600070205080204" pitchFamily="34" charset="-128"/>
              </a:rPr>
              <a:t>serializability</a:t>
            </a: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030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Multiversion</a:t>
            </a:r>
            <a:r>
              <a:rPr lang="en-US" sz="4000" dirty="0"/>
              <a:t> Two Phase Locking</a:t>
            </a:r>
            <a:endParaRPr lang="en-US" sz="4000" baseline="-25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53889" y="1140239"/>
            <a:ext cx="10866755" cy="535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707654" y="1140238"/>
            <a:ext cx="10870179" cy="4836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altLang="en-US" b="1" dirty="0"/>
              <a:t>Main Idea: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/>
              <a:t>Allow a transaction T’ to read a data item X while it is write locked by a conflicting transaction T.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/>
              <a:t>Accomplished by maintaining two versions of each data item X.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/>
              <a:t>Here, one version must always have been written by some committed transaction.  </a:t>
            </a:r>
          </a:p>
          <a:p>
            <a:pPr lvl="1">
              <a:spcAft>
                <a:spcPts val="1200"/>
              </a:spcAft>
            </a:pPr>
            <a:r>
              <a:rPr lang="en-US" altLang="en-US" sz="2800" dirty="0"/>
              <a:t>This means a write operation always creates a new version of X.</a:t>
            </a:r>
          </a:p>
        </p:txBody>
      </p:sp>
    </p:spTree>
    <p:extLst>
      <p:ext uri="{BB962C8B-B14F-4D97-AF65-F5344CB8AC3E}">
        <p14:creationId xmlns:p14="http://schemas.microsoft.com/office/powerpoint/2010/main" val="254216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Multiversion</a:t>
            </a:r>
            <a:r>
              <a:rPr lang="en-US" sz="4000" dirty="0"/>
              <a:t> Two Phase Locking</a:t>
            </a:r>
            <a:endParaRPr lang="en-US" sz="4000" baseline="-250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53889" y="1140239"/>
            <a:ext cx="10866755" cy="5353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sp>
        <p:nvSpPr>
          <p:cNvPr id="7" name="Rectangle 15"/>
          <p:cNvSpPr txBox="1">
            <a:spLocks noChangeArrowheads="1"/>
          </p:cNvSpPr>
          <p:nvPr/>
        </p:nvSpPr>
        <p:spPr>
          <a:xfrm>
            <a:off x="853888" y="948290"/>
            <a:ext cx="11165833" cy="321730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/>
              <a:t>Steps:</a:t>
            </a:r>
          </a:p>
          <a:p>
            <a:pPr marL="876300" lvl="1" indent="-419100"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3000" dirty="0"/>
              <a:t>X is the committed version of a data item.</a:t>
            </a:r>
          </a:p>
          <a:p>
            <a:pPr marL="876300" lvl="1" indent="-419100"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3000" dirty="0"/>
              <a:t>T creates a second version X’ after obtaining a write lock on X.</a:t>
            </a:r>
          </a:p>
          <a:p>
            <a:pPr marL="876300" lvl="1" indent="-419100"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3000" dirty="0"/>
              <a:t>Other transactions continue to read X.</a:t>
            </a:r>
          </a:p>
          <a:p>
            <a:pPr marL="876300" lvl="1" indent="-419100"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3000" dirty="0"/>
              <a:t>T is ready to commit so it obtains a certify lock on X’.</a:t>
            </a:r>
          </a:p>
          <a:p>
            <a:pPr marL="876300" lvl="1" indent="-419100"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3000" dirty="0"/>
              <a:t>The committed version X becomes X’.</a:t>
            </a:r>
          </a:p>
          <a:p>
            <a:pPr marL="876300" lvl="1" indent="-419100"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sz="3000" dirty="0"/>
              <a:t>T releases its certify lock on X’, which is X now.</a:t>
            </a:r>
            <a:endParaRPr lang="en-US" altLang="en-US" sz="20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648902" y="6355065"/>
            <a:ext cx="828029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60000"/>
              </a:lnSpc>
              <a:spcBef>
                <a:spcPct val="50000"/>
              </a:spcBef>
            </a:pPr>
            <a:r>
              <a:rPr lang="en-US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read/write locking scheme                              read/write/certify locking scheme</a:t>
            </a:r>
          </a:p>
        </p:txBody>
      </p:sp>
      <p:graphicFrame>
        <p:nvGraphicFramePr>
          <p:cNvPr id="10" name="Content Placeholder 9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774246685"/>
              </p:ext>
            </p:extLst>
          </p:nvPr>
        </p:nvGraphicFramePr>
        <p:xfrm>
          <a:off x="1327014" y="4467277"/>
          <a:ext cx="8602178" cy="1689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VISIO" r:id="rId3" imgW="6058080" imgH="1142640" progId="Visio.Drawing.6">
                  <p:embed/>
                </p:oleObj>
              </mc:Choice>
              <mc:Fallback>
                <p:oleObj name="VISIO" r:id="rId3" imgW="6058080" imgH="1142640" progId="Visio.Drawing.6">
                  <p:embed/>
                  <p:pic>
                    <p:nvPicPr>
                      <p:cNvPr id="7352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014" y="4467277"/>
                        <a:ext cx="8602178" cy="1689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769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 err="1"/>
              <a:t>Multiversion</a:t>
            </a:r>
            <a:r>
              <a:rPr lang="en-US" sz="4000" dirty="0"/>
              <a:t> Two Phase Locking</a:t>
            </a:r>
            <a:endParaRPr lang="en-US" sz="4000" baseline="-25000" dirty="0"/>
          </a:p>
        </p:txBody>
      </p:sp>
      <p:sp>
        <p:nvSpPr>
          <p:cNvPr id="9" name="Rectangle 12"/>
          <p:cNvSpPr txBox="1">
            <a:spLocks noChangeArrowheads="1"/>
          </p:cNvSpPr>
          <p:nvPr/>
        </p:nvSpPr>
        <p:spPr>
          <a:xfrm>
            <a:off x="707654" y="1335157"/>
            <a:ext cx="11159226" cy="3952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dirty="0"/>
              <a:t>In </a:t>
            </a:r>
            <a:r>
              <a:rPr lang="en-US" altLang="en-US" dirty="0" err="1"/>
              <a:t>multiversion</a:t>
            </a:r>
            <a:r>
              <a:rPr lang="en-US" altLang="en-US" dirty="0"/>
              <a:t> 2PL read and write operations from conflicting transactions can be processed concurrently. 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This improves concurrency.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But it may delay transaction commit because of obtaining certify locks on all its writes. 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It avoids cascading abort but like strict two phase locking scheme conflicting transactions may get deadlocked.</a:t>
            </a:r>
          </a:p>
        </p:txBody>
      </p:sp>
    </p:spTree>
    <p:extLst>
      <p:ext uri="{BB962C8B-B14F-4D97-AF65-F5344CB8AC3E}">
        <p14:creationId xmlns:p14="http://schemas.microsoft.com/office/powerpoint/2010/main" val="106223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Validation Based Concurrency Control</a:t>
            </a:r>
            <a:endParaRPr lang="en-US" sz="4000" baseline="-25000" dirty="0"/>
          </a:p>
        </p:txBody>
      </p:sp>
      <p:sp>
        <p:nvSpPr>
          <p:cNvPr id="4" name="Rectangle 12"/>
          <p:cNvSpPr txBox="1">
            <a:spLocks noChangeArrowheads="1"/>
          </p:cNvSpPr>
          <p:nvPr/>
        </p:nvSpPr>
        <p:spPr>
          <a:xfrm>
            <a:off x="707654" y="1268896"/>
            <a:ext cx="11159226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1200"/>
              </a:spcAft>
            </a:pPr>
            <a:r>
              <a:rPr lang="en-US" altLang="en-US" dirty="0"/>
              <a:t>In this technique only at the time of commit </a:t>
            </a:r>
            <a:r>
              <a:rPr lang="en-US" altLang="en-US" dirty="0" err="1"/>
              <a:t>serializability</a:t>
            </a:r>
            <a:r>
              <a:rPr lang="en-US" altLang="en-US" dirty="0"/>
              <a:t> is checked</a:t>
            </a:r>
          </a:p>
          <a:p>
            <a:pPr marL="457200" indent="-457200">
              <a:spcAft>
                <a:spcPts val="1200"/>
              </a:spcAft>
            </a:pPr>
            <a:r>
              <a:rPr lang="en-US" altLang="en-US" dirty="0"/>
              <a:t>Transactions are aborted in case of non-serializable schedules.</a:t>
            </a:r>
          </a:p>
          <a:p>
            <a:pPr marL="457200" indent="-457200">
              <a:spcAft>
                <a:spcPts val="1200"/>
              </a:spcAft>
            </a:pPr>
            <a:r>
              <a:rPr lang="en-US" altLang="en-US" dirty="0"/>
              <a:t>Each Transaction has the following three phases:</a:t>
            </a:r>
          </a:p>
          <a:p>
            <a:pPr marL="876300" lvl="1" indent="-419100">
              <a:buFont typeface="Wingdings" panose="05000000000000000000" pitchFamily="2" charset="2"/>
              <a:buAutoNum type="arabicPeriod"/>
            </a:pPr>
            <a:r>
              <a:rPr lang="en-US" altLang="en-US" sz="2800" b="1" dirty="0"/>
              <a:t>Read phase</a:t>
            </a:r>
          </a:p>
          <a:p>
            <a:pPr marL="876300" lvl="1" indent="-419100">
              <a:buFont typeface="Wingdings" panose="05000000000000000000" pitchFamily="2" charset="2"/>
              <a:buAutoNum type="arabicPeriod"/>
            </a:pPr>
            <a:r>
              <a:rPr lang="en-US" altLang="en-US" sz="2800" b="1" dirty="0"/>
              <a:t>Validation phase</a:t>
            </a:r>
          </a:p>
          <a:p>
            <a:pPr marL="876300" lvl="1" indent="-419100">
              <a:buFont typeface="Wingdings" panose="05000000000000000000" pitchFamily="2" charset="2"/>
              <a:buAutoNum type="arabicPeriod"/>
            </a:pPr>
            <a:r>
              <a:rPr lang="en-US" altLang="en-US" sz="2800" b="1" dirty="0"/>
              <a:t>Write phase</a:t>
            </a:r>
          </a:p>
          <a:p>
            <a:pPr marL="457200" indent="-457200">
              <a:buFont typeface="Wingdings" panose="05000000000000000000" pitchFamily="2" charset="2"/>
              <a:buNone/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69371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Validation Based Concurrency Control</a:t>
            </a:r>
            <a:endParaRPr lang="en-US" sz="4000" baseline="-25000" dirty="0"/>
          </a:p>
        </p:txBody>
      </p:sp>
      <p:sp>
        <p:nvSpPr>
          <p:cNvPr id="4" name="Rectangle 12"/>
          <p:cNvSpPr txBox="1">
            <a:spLocks noChangeArrowheads="1"/>
          </p:cNvSpPr>
          <p:nvPr/>
        </p:nvSpPr>
        <p:spPr>
          <a:xfrm>
            <a:off x="707654" y="990599"/>
            <a:ext cx="10627070" cy="5436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700" b="1" dirty="0">
                <a:solidFill>
                  <a:srgbClr val="7030A0"/>
                </a:solidFill>
              </a:rPr>
              <a:t>Read Phase:</a:t>
            </a:r>
          </a:p>
          <a:p>
            <a:pPr marL="342900" lvl="1" indent="-342900">
              <a:spcAft>
                <a:spcPts val="1800"/>
              </a:spcAft>
            </a:pPr>
            <a:r>
              <a:rPr lang="en-US" altLang="en-US" sz="2700" dirty="0"/>
              <a:t>A transaction can read values of committed data items.  However, updates are applied only to local copies (versions) of the data items (in database cache).</a:t>
            </a:r>
          </a:p>
          <a:p>
            <a:pPr marL="0" indent="0">
              <a:buNone/>
            </a:pPr>
            <a:r>
              <a:rPr lang="en-US" altLang="en-US" sz="2700" b="1" dirty="0">
                <a:solidFill>
                  <a:srgbClr val="7030A0"/>
                </a:solidFill>
              </a:rPr>
              <a:t>Validation Phase:</a:t>
            </a:r>
          </a:p>
          <a:p>
            <a:pPr>
              <a:spcAft>
                <a:spcPts val="1800"/>
              </a:spcAft>
            </a:pPr>
            <a:r>
              <a:rPr lang="en-US" altLang="en-US" sz="2700" b="1" dirty="0">
                <a:solidFill>
                  <a:srgbClr val="7030A0"/>
                </a:solidFill>
              </a:rPr>
              <a:t> </a:t>
            </a:r>
            <a:r>
              <a:rPr lang="en-US" altLang="en-US" sz="2700" dirty="0" err="1"/>
              <a:t>Serializability</a:t>
            </a:r>
            <a:r>
              <a:rPr lang="en-US" altLang="en-US" sz="2700" dirty="0"/>
              <a:t> is checked before transactions write their updates to the database.</a:t>
            </a:r>
          </a:p>
          <a:p>
            <a:pPr marL="0" indent="0">
              <a:buNone/>
            </a:pPr>
            <a:r>
              <a:rPr lang="en-US" altLang="en-US" sz="2700" b="1" dirty="0">
                <a:solidFill>
                  <a:srgbClr val="7030A0"/>
                </a:solidFill>
              </a:rPr>
              <a:t>Write Phase:</a:t>
            </a:r>
          </a:p>
          <a:p>
            <a:r>
              <a:rPr lang="en-US" altLang="en-US" sz="2700" dirty="0"/>
              <a:t>On a successful validation transactions’ updates are applied to the database; otherwise, transactions are restarted.</a:t>
            </a:r>
            <a:endParaRPr lang="en-US" altLang="en-US" sz="2700" b="1" dirty="0">
              <a:solidFill>
                <a:srgbClr val="7030A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US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54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Validation Based Concurrency Control</a:t>
            </a:r>
            <a:endParaRPr lang="en-US" sz="4000" baseline="-25000" dirty="0"/>
          </a:p>
        </p:txBody>
      </p:sp>
      <p:sp>
        <p:nvSpPr>
          <p:cNvPr id="4" name="Rectangle 12"/>
          <p:cNvSpPr txBox="1">
            <a:spLocks noChangeArrowheads="1"/>
          </p:cNvSpPr>
          <p:nvPr/>
        </p:nvSpPr>
        <p:spPr>
          <a:xfrm>
            <a:off x="707654" y="990599"/>
            <a:ext cx="1850016" cy="520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700" b="1" dirty="0">
                <a:solidFill>
                  <a:srgbClr val="7030A0"/>
                </a:solidFill>
              </a:rPr>
              <a:t>Key Idea:</a:t>
            </a:r>
            <a:endParaRPr lang="en-US" altLang="en-US" b="1" dirty="0">
              <a:solidFill>
                <a:srgbClr val="7030A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07654" y="1614832"/>
            <a:ext cx="11159226" cy="31957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dirty="0"/>
              <a:t>Make validation atomic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If T1, T2, T3, … is validation order, then resulting schedule will be conflict equivalent to </a:t>
            </a:r>
            <a:r>
              <a:rPr lang="en-US" altLang="en-US" dirty="0" err="1"/>
              <a:t>Ss</a:t>
            </a:r>
            <a:r>
              <a:rPr lang="en-US" altLang="en-US" dirty="0"/>
              <a:t> = T1 T2 T3...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Aim: get a schedule which is conflict equivalent to a serial schedule where transactions were executed according to the validation point.</a:t>
            </a:r>
          </a:p>
        </p:txBody>
      </p:sp>
    </p:spTree>
    <p:extLst>
      <p:ext uri="{BB962C8B-B14F-4D97-AF65-F5344CB8AC3E}">
        <p14:creationId xmlns:p14="http://schemas.microsoft.com/office/powerpoint/2010/main" val="186412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Validation Based Concurrency Control</a:t>
            </a:r>
            <a:endParaRPr lang="en-US" sz="4000" baseline="-25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07654" y="1020417"/>
            <a:ext cx="11159226" cy="5155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  <a:buFontTx/>
              <a:buNone/>
            </a:pPr>
            <a:r>
              <a:rPr lang="en-US" altLang="en-US" dirty="0"/>
              <a:t>To implement validation, system keeps</a:t>
            </a:r>
            <a:r>
              <a:rPr lang="en-US" altLang="en-US" u="sng" dirty="0"/>
              <a:t> three sets:</a:t>
            </a:r>
          </a:p>
          <a:p>
            <a:pPr>
              <a:spcAft>
                <a:spcPts val="1800"/>
              </a:spcAft>
            </a:pPr>
            <a:r>
              <a:rPr lang="en-US" altLang="en-US" b="1" u="sng" dirty="0">
                <a:solidFill>
                  <a:srgbClr val="7030A0"/>
                </a:solidFill>
              </a:rPr>
              <a:t>START</a:t>
            </a:r>
            <a:r>
              <a:rPr lang="en-US" altLang="en-US" b="1" dirty="0">
                <a:solidFill>
                  <a:srgbClr val="7030A0"/>
                </a:solidFill>
              </a:rPr>
              <a:t> </a:t>
            </a:r>
            <a:r>
              <a:rPr lang="en-US" altLang="en-US" dirty="0"/>
              <a:t>= transactions that have started, but not yet completed validation. START(T): time at which T started.</a:t>
            </a:r>
          </a:p>
          <a:p>
            <a:pPr>
              <a:spcAft>
                <a:spcPts val="1800"/>
              </a:spcAft>
            </a:pPr>
            <a:r>
              <a:rPr lang="en-US" altLang="en-US" b="1" u="sng" dirty="0">
                <a:solidFill>
                  <a:srgbClr val="7030A0"/>
                </a:solidFill>
              </a:rPr>
              <a:t>VAL</a:t>
            </a:r>
            <a:r>
              <a:rPr lang="en-US" altLang="en-US" dirty="0"/>
              <a:t> = transactions that have successfully finished phase 2 (validation). VAL(T): time at which T is validated.</a:t>
            </a:r>
          </a:p>
          <a:p>
            <a:pPr>
              <a:spcAft>
                <a:spcPts val="1800"/>
              </a:spcAft>
            </a:pPr>
            <a:r>
              <a:rPr lang="en-US" altLang="en-US" b="1" u="sng" dirty="0">
                <a:solidFill>
                  <a:srgbClr val="7030A0"/>
                </a:solidFill>
              </a:rPr>
              <a:t>FIN</a:t>
            </a:r>
            <a:r>
              <a:rPr lang="en-US" altLang="en-US" dirty="0"/>
              <a:t> = transactions that have finished phase 3 (and are all done). FIN(T): time at which T finished.</a:t>
            </a:r>
          </a:p>
          <a:p>
            <a:pPr>
              <a:spcAft>
                <a:spcPts val="1800"/>
              </a:spcAft>
            </a:pPr>
            <a:r>
              <a:rPr lang="en-US" altLang="en-US" dirty="0"/>
              <a:t>FIN set is periodically purged! </a:t>
            </a:r>
          </a:p>
        </p:txBody>
      </p:sp>
    </p:spTree>
    <p:extLst>
      <p:ext uri="{BB962C8B-B14F-4D97-AF65-F5344CB8AC3E}">
        <p14:creationId xmlns:p14="http://schemas.microsoft.com/office/powerpoint/2010/main" val="189569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Validation Based Concurrency Control</a:t>
            </a:r>
            <a:endParaRPr lang="en-US" sz="4000" baseline="-250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869674" y="872193"/>
            <a:ext cx="8223112" cy="958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u="sng" dirty="0"/>
              <a:t>Example of what validation must stop: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095029" y="2081075"/>
            <a:ext cx="6753259" cy="112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dirty="0"/>
              <a:t>		RS(T</a:t>
            </a:r>
            <a:r>
              <a:rPr lang="en-US" altLang="en-US" sz="2400" dirty="0"/>
              <a:t>2</a:t>
            </a:r>
            <a:r>
              <a:rPr lang="en-US" altLang="en-US" dirty="0"/>
              <a:t>)={B}	 	    RS(T</a:t>
            </a:r>
            <a:r>
              <a:rPr lang="en-US" altLang="en-US" sz="2400" dirty="0"/>
              <a:t>3</a:t>
            </a:r>
            <a:r>
              <a:rPr lang="en-US" altLang="en-US" dirty="0"/>
              <a:t>)={A,B}</a:t>
            </a:r>
          </a:p>
          <a:p>
            <a:pPr>
              <a:buFontTx/>
              <a:buNone/>
            </a:pPr>
            <a:r>
              <a:rPr lang="en-US" altLang="en-US" dirty="0"/>
              <a:t>		WS(T</a:t>
            </a:r>
            <a:r>
              <a:rPr lang="en-US" altLang="en-US" sz="2400" dirty="0"/>
              <a:t>2</a:t>
            </a:r>
            <a:r>
              <a:rPr lang="en-US" altLang="en-US" dirty="0"/>
              <a:t>)={B,D}  	    WS(T</a:t>
            </a:r>
            <a:r>
              <a:rPr lang="en-US" altLang="en-US" sz="2400" dirty="0"/>
              <a:t>3</a:t>
            </a:r>
            <a:r>
              <a:rPr lang="en-US" altLang="en-US" dirty="0"/>
              <a:t>)={C}</a:t>
            </a:r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1417292" y="4997312"/>
            <a:ext cx="80050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9422296" y="5207485"/>
            <a:ext cx="72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1690342" y="4300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4903442" y="4311512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7880108" y="4311512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715378" y="3954381"/>
            <a:ext cx="699230" cy="86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T</a:t>
            </a:r>
            <a:r>
              <a:rPr lang="en-US" altLang="en-US" sz="2000" dirty="0"/>
              <a:t>2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000" dirty="0"/>
              <a:t>start</a:t>
            </a:r>
            <a:endParaRPr lang="en-US" altLang="en-US" sz="1800" dirty="0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4929138" y="3952793"/>
            <a:ext cx="1199560" cy="86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T</a:t>
            </a:r>
            <a:r>
              <a:rPr lang="en-US" altLang="en-US" sz="2000" dirty="0"/>
              <a:t>2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000" dirty="0"/>
              <a:t>validated</a:t>
            </a:r>
            <a:endParaRPr lang="en-US" altLang="en-US" sz="1800" dirty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789812" y="3976046"/>
            <a:ext cx="163248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</a:rPr>
              <a:t>T</a:t>
            </a:r>
            <a:r>
              <a:rPr lang="en-US" altLang="en-US" sz="2000" b="1" dirty="0">
                <a:solidFill>
                  <a:srgbClr val="7030A0"/>
                </a:solidFill>
              </a:rPr>
              <a:t>3 is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</a:rPr>
              <a:t>validating</a:t>
            </a:r>
            <a:endParaRPr lang="en-US" altLang="en-US" sz="1800" b="1" dirty="0">
              <a:solidFill>
                <a:srgbClr val="7030A0"/>
              </a:solidFill>
            </a:endParaRP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3101630" y="42781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3136191" y="4084556"/>
            <a:ext cx="699230" cy="86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T</a:t>
            </a:r>
            <a:r>
              <a:rPr lang="en-US" altLang="en-US" sz="2000" dirty="0"/>
              <a:t>3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000" dirty="0"/>
              <a:t>start</a:t>
            </a:r>
          </a:p>
        </p:txBody>
      </p:sp>
      <p:grpSp>
        <p:nvGrpSpPr>
          <p:cNvPr id="25" name="Group 56"/>
          <p:cNvGrpSpPr>
            <a:grpSpLocks/>
          </p:cNvGrpSpPr>
          <p:nvPr/>
        </p:nvGrpSpPr>
        <p:grpSpPr bwMode="auto">
          <a:xfrm>
            <a:off x="4273205" y="1970908"/>
            <a:ext cx="3870325" cy="855663"/>
            <a:chOff x="2669" y="967"/>
            <a:chExt cx="2438" cy="539"/>
          </a:xfrm>
        </p:grpSpPr>
        <p:sp>
          <p:nvSpPr>
            <p:cNvPr id="26" name="Text Box 57"/>
            <p:cNvSpPr txBox="1">
              <a:spLocks noChangeArrowheads="1"/>
            </p:cNvSpPr>
            <p:nvPr/>
          </p:nvSpPr>
          <p:spPr bwMode="auto">
            <a:xfrm>
              <a:off x="2855" y="1112"/>
              <a:ext cx="31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rgbClr val="FF0000"/>
                  </a:solidFill>
                  <a:sym typeface="Symbol" panose="05050102010706020507" pitchFamily="18" charset="2"/>
                </a:rPr>
                <a:t></a:t>
              </a:r>
              <a:endParaRPr lang="en-US" altLang="en-US" dirty="0"/>
            </a:p>
          </p:txBody>
        </p:sp>
        <p:sp>
          <p:nvSpPr>
            <p:cNvPr id="27" name="Line 58"/>
            <p:cNvSpPr>
              <a:spLocks noChangeShapeType="1"/>
            </p:cNvSpPr>
            <p:nvPr/>
          </p:nvSpPr>
          <p:spPr bwMode="auto">
            <a:xfrm flipV="1">
              <a:off x="2669" y="1375"/>
              <a:ext cx="189" cy="13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59"/>
            <p:cNvSpPr>
              <a:spLocks noChangeShapeType="1"/>
            </p:cNvSpPr>
            <p:nvPr/>
          </p:nvSpPr>
          <p:spPr bwMode="auto">
            <a:xfrm flipV="1">
              <a:off x="3127" y="1222"/>
              <a:ext cx="189" cy="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60"/>
            <p:cNvSpPr txBox="1">
              <a:spLocks noChangeArrowheads="1"/>
            </p:cNvSpPr>
            <p:nvPr/>
          </p:nvSpPr>
          <p:spPr bwMode="auto">
            <a:xfrm>
              <a:off x="4592" y="967"/>
              <a:ext cx="51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00"/>
                  </a:solidFill>
                </a:rPr>
                <a:t>= </a:t>
              </a:r>
              <a:r>
                <a:rPr lang="en-US" altLang="en-US">
                  <a:solidFill>
                    <a:srgbClr val="FF0000"/>
                  </a:solidFill>
                  <a:sym typeface="Symbol" panose="05050102010706020507" pitchFamily="18" charset="2"/>
                </a:rPr>
                <a:t></a:t>
              </a:r>
              <a:endParaRPr lang="en-US" altLang="en-US"/>
            </a:p>
          </p:txBody>
        </p:sp>
      </p:grpSp>
      <p:sp>
        <p:nvSpPr>
          <p:cNvPr id="30" name="Line 62"/>
          <p:cNvSpPr>
            <a:spLocks noChangeShapeType="1"/>
          </p:cNvSpPr>
          <p:nvPr/>
        </p:nvSpPr>
        <p:spPr bwMode="auto">
          <a:xfrm flipH="1">
            <a:off x="7464495" y="2032821"/>
            <a:ext cx="190500" cy="469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Left Brace 1"/>
          <p:cNvSpPr/>
          <p:nvPr/>
        </p:nvSpPr>
        <p:spPr>
          <a:xfrm rot="16200000">
            <a:off x="6213743" y="4088616"/>
            <a:ext cx="512624" cy="2639513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5153831" y="5606368"/>
            <a:ext cx="2632452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</a:rPr>
              <a:t>T</a:t>
            </a:r>
            <a:r>
              <a:rPr lang="en-US" altLang="en-US" sz="2000" b="1" dirty="0">
                <a:solidFill>
                  <a:srgbClr val="0070C0"/>
                </a:solidFill>
              </a:rPr>
              <a:t>2 would be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70C0"/>
                </a:solidFill>
              </a:rPr>
              <a:t>writing in this time</a:t>
            </a:r>
            <a:endParaRPr lang="en-US" altLang="en-US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2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Validation Based Concurrency Control</a:t>
            </a:r>
            <a:endParaRPr lang="en-US" sz="4000" baseline="-250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05368" y="745989"/>
            <a:ext cx="8223112" cy="958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Example of what validation must stop: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095029" y="2081075"/>
            <a:ext cx="6753259" cy="112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dirty="0"/>
              <a:t>		RS(T</a:t>
            </a:r>
            <a:r>
              <a:rPr lang="en-US" altLang="en-US" sz="2400" dirty="0"/>
              <a:t>2</a:t>
            </a:r>
            <a:r>
              <a:rPr lang="en-US" altLang="en-US" dirty="0"/>
              <a:t>)={B}	 	    RS(T</a:t>
            </a:r>
            <a:r>
              <a:rPr lang="en-US" altLang="en-US" sz="2400" dirty="0"/>
              <a:t>3</a:t>
            </a:r>
            <a:r>
              <a:rPr lang="en-US" altLang="en-US" dirty="0"/>
              <a:t>)={A,B}</a:t>
            </a:r>
          </a:p>
          <a:p>
            <a:pPr>
              <a:buFontTx/>
              <a:buNone/>
            </a:pPr>
            <a:r>
              <a:rPr lang="en-US" altLang="en-US" dirty="0"/>
              <a:t>		WS(T</a:t>
            </a:r>
            <a:r>
              <a:rPr lang="en-US" altLang="en-US" sz="2400" dirty="0"/>
              <a:t>2</a:t>
            </a:r>
            <a:r>
              <a:rPr lang="en-US" altLang="en-US" dirty="0"/>
              <a:t>)={B,D}  	    WS(T</a:t>
            </a:r>
            <a:r>
              <a:rPr lang="en-US" altLang="en-US" sz="2400" dirty="0"/>
              <a:t>3</a:t>
            </a:r>
            <a:r>
              <a:rPr lang="en-US" altLang="en-US" dirty="0"/>
              <a:t>)={C}</a:t>
            </a:r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1417292" y="4997312"/>
            <a:ext cx="80050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9422296" y="5207485"/>
            <a:ext cx="72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>
            <a:off x="1690342" y="4300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4903442" y="4311512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7880108" y="4311512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715378" y="3954381"/>
            <a:ext cx="699230" cy="86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T</a:t>
            </a:r>
            <a:r>
              <a:rPr lang="en-US" altLang="en-US" sz="2000" dirty="0"/>
              <a:t>2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000" dirty="0"/>
              <a:t>start</a:t>
            </a:r>
            <a:endParaRPr lang="en-US" altLang="en-US" sz="1800" dirty="0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4929138" y="3952793"/>
            <a:ext cx="1199560" cy="86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T</a:t>
            </a:r>
            <a:r>
              <a:rPr lang="en-US" altLang="en-US" sz="2000" dirty="0"/>
              <a:t>2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000" dirty="0"/>
              <a:t>validated</a:t>
            </a:r>
            <a:endParaRPr lang="en-US" altLang="en-US" sz="1800" dirty="0"/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789812" y="3976046"/>
            <a:ext cx="163248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</a:rPr>
              <a:t>T</a:t>
            </a:r>
            <a:r>
              <a:rPr lang="en-US" altLang="en-US" sz="2000" b="1" dirty="0">
                <a:solidFill>
                  <a:srgbClr val="7030A0"/>
                </a:solidFill>
              </a:rPr>
              <a:t>3 is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7030A0"/>
                </a:solidFill>
              </a:rPr>
              <a:t>validating</a:t>
            </a:r>
            <a:endParaRPr lang="en-US" altLang="en-US" sz="1800" b="1" dirty="0">
              <a:solidFill>
                <a:srgbClr val="7030A0"/>
              </a:solidFill>
            </a:endParaRPr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3101630" y="42781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3136191" y="4084556"/>
            <a:ext cx="699230" cy="86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T</a:t>
            </a:r>
            <a:r>
              <a:rPr lang="en-US" altLang="en-US" sz="2000" dirty="0"/>
              <a:t>3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000" dirty="0"/>
              <a:t>start</a:t>
            </a:r>
          </a:p>
        </p:txBody>
      </p:sp>
      <p:grpSp>
        <p:nvGrpSpPr>
          <p:cNvPr id="25" name="Group 56"/>
          <p:cNvGrpSpPr>
            <a:grpSpLocks/>
          </p:cNvGrpSpPr>
          <p:nvPr/>
        </p:nvGrpSpPr>
        <p:grpSpPr bwMode="auto">
          <a:xfrm>
            <a:off x="4273205" y="1970908"/>
            <a:ext cx="3870325" cy="855663"/>
            <a:chOff x="2669" y="967"/>
            <a:chExt cx="2438" cy="539"/>
          </a:xfrm>
        </p:grpSpPr>
        <p:sp>
          <p:nvSpPr>
            <p:cNvPr id="26" name="Text Box 57"/>
            <p:cNvSpPr txBox="1">
              <a:spLocks noChangeArrowheads="1"/>
            </p:cNvSpPr>
            <p:nvPr/>
          </p:nvSpPr>
          <p:spPr bwMode="auto">
            <a:xfrm>
              <a:off x="2855" y="1112"/>
              <a:ext cx="31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rgbClr val="FF0000"/>
                  </a:solidFill>
                  <a:sym typeface="Symbol" panose="05050102010706020507" pitchFamily="18" charset="2"/>
                </a:rPr>
                <a:t></a:t>
              </a:r>
              <a:endParaRPr lang="en-US" altLang="en-US" dirty="0"/>
            </a:p>
          </p:txBody>
        </p:sp>
        <p:sp>
          <p:nvSpPr>
            <p:cNvPr id="27" name="Line 58"/>
            <p:cNvSpPr>
              <a:spLocks noChangeShapeType="1"/>
            </p:cNvSpPr>
            <p:nvPr/>
          </p:nvSpPr>
          <p:spPr bwMode="auto">
            <a:xfrm flipV="1">
              <a:off x="2669" y="1375"/>
              <a:ext cx="189" cy="13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59"/>
            <p:cNvSpPr>
              <a:spLocks noChangeShapeType="1"/>
            </p:cNvSpPr>
            <p:nvPr/>
          </p:nvSpPr>
          <p:spPr bwMode="auto">
            <a:xfrm flipV="1">
              <a:off x="3127" y="1222"/>
              <a:ext cx="189" cy="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60"/>
            <p:cNvSpPr txBox="1">
              <a:spLocks noChangeArrowheads="1"/>
            </p:cNvSpPr>
            <p:nvPr/>
          </p:nvSpPr>
          <p:spPr bwMode="auto">
            <a:xfrm>
              <a:off x="4592" y="967"/>
              <a:ext cx="51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00"/>
                  </a:solidFill>
                </a:rPr>
                <a:t>= </a:t>
              </a:r>
              <a:r>
                <a:rPr lang="en-US" altLang="en-US">
                  <a:solidFill>
                    <a:srgbClr val="FF0000"/>
                  </a:solidFill>
                  <a:sym typeface="Symbol" panose="05050102010706020507" pitchFamily="18" charset="2"/>
                </a:rPr>
                <a:t></a:t>
              </a:r>
              <a:endParaRPr lang="en-US" altLang="en-US"/>
            </a:p>
          </p:txBody>
        </p:sp>
      </p:grpSp>
      <p:sp>
        <p:nvSpPr>
          <p:cNvPr id="30" name="Line 62"/>
          <p:cNvSpPr>
            <a:spLocks noChangeShapeType="1"/>
          </p:cNvSpPr>
          <p:nvPr/>
        </p:nvSpPr>
        <p:spPr bwMode="auto">
          <a:xfrm flipH="1">
            <a:off x="7464495" y="2032821"/>
            <a:ext cx="190500" cy="469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Left Brace 1"/>
          <p:cNvSpPr/>
          <p:nvPr/>
        </p:nvSpPr>
        <p:spPr>
          <a:xfrm rot="16200000">
            <a:off x="6213743" y="4088616"/>
            <a:ext cx="512624" cy="2639513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5153831" y="5606368"/>
            <a:ext cx="2632452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</a:rPr>
              <a:t>T</a:t>
            </a:r>
            <a:r>
              <a:rPr lang="en-US" altLang="en-US" sz="2000" b="1" dirty="0">
                <a:solidFill>
                  <a:srgbClr val="0070C0"/>
                </a:solidFill>
              </a:rPr>
              <a:t>2 would be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rgbClr val="0070C0"/>
                </a:solidFill>
              </a:rPr>
              <a:t>writing in this time</a:t>
            </a:r>
            <a:endParaRPr lang="en-US" altLang="en-US" sz="18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11074" y="1640710"/>
            <a:ext cx="3624025" cy="2150503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600" b="1" dirty="0">
                <a:solidFill>
                  <a:srgbClr val="FF0000"/>
                </a:solidFill>
              </a:rPr>
              <a:t>Should T3 pass ? </a:t>
            </a:r>
          </a:p>
          <a:p>
            <a:r>
              <a:rPr lang="en-US" sz="2600" b="1" dirty="0">
                <a:solidFill>
                  <a:srgbClr val="FF0000"/>
                </a:solidFill>
              </a:rPr>
              <a:t>Does it follow the our definition of equivalent serial schedule?</a:t>
            </a:r>
          </a:p>
        </p:txBody>
      </p:sp>
    </p:spTree>
    <p:extLst>
      <p:ext uri="{BB962C8B-B14F-4D97-AF65-F5344CB8AC3E}">
        <p14:creationId xmlns:p14="http://schemas.microsoft.com/office/powerpoint/2010/main" val="21174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29574" y="8658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2 Phase Locking Protocol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98765" y="946808"/>
            <a:ext cx="11031567" cy="52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>
                <a:ea typeface="ＭＳ Ｐゴシック" panose="020B0600070205080204" pitchFamily="34" charset="-128"/>
              </a:rPr>
              <a:t>Phase 1: Growing Phase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Transaction may obtain locks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Transaction may not release locks</a:t>
            </a:r>
          </a:p>
          <a:p>
            <a:pPr marL="457200" lvl="1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Phase 2: Shrinking Phase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Transaction may release locks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Transaction may not obtain locks</a:t>
            </a:r>
          </a:p>
        </p:txBody>
      </p:sp>
    </p:spTree>
    <p:extLst>
      <p:ext uri="{BB962C8B-B14F-4D97-AF65-F5344CB8AC3E}">
        <p14:creationId xmlns:p14="http://schemas.microsoft.com/office/powerpoint/2010/main" val="388512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Validation Based Concurrency Control</a:t>
            </a:r>
            <a:endParaRPr lang="en-US" sz="4000" baseline="-25000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705368" y="745989"/>
            <a:ext cx="8223112" cy="958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Example of what validation must </a:t>
            </a:r>
            <a:r>
              <a:rPr lang="en-US" altLang="en-US" sz="3200" b="1" dirty="0">
                <a:solidFill>
                  <a:srgbClr val="00B050"/>
                </a:solidFill>
              </a:rPr>
              <a:t>pass</a:t>
            </a:r>
            <a:r>
              <a:rPr lang="en-US" altLang="en-US" sz="3200" dirty="0"/>
              <a:t>: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095029" y="2081075"/>
            <a:ext cx="6753259" cy="112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dirty="0"/>
              <a:t>		RS(T</a:t>
            </a:r>
            <a:r>
              <a:rPr lang="en-US" altLang="en-US" sz="2400" dirty="0"/>
              <a:t>2</a:t>
            </a:r>
            <a:r>
              <a:rPr lang="en-US" altLang="en-US" dirty="0"/>
              <a:t>)={B}	 	    RS(T</a:t>
            </a:r>
            <a:r>
              <a:rPr lang="en-US" altLang="en-US" sz="2400" dirty="0"/>
              <a:t>3</a:t>
            </a:r>
            <a:r>
              <a:rPr lang="en-US" altLang="en-US" dirty="0"/>
              <a:t>)={A,B}</a:t>
            </a:r>
          </a:p>
          <a:p>
            <a:pPr>
              <a:buFontTx/>
              <a:buNone/>
            </a:pPr>
            <a:r>
              <a:rPr lang="en-US" altLang="en-US" dirty="0"/>
              <a:t>		WS(T</a:t>
            </a:r>
            <a:r>
              <a:rPr lang="en-US" altLang="en-US" sz="2400" dirty="0"/>
              <a:t>2</a:t>
            </a:r>
            <a:r>
              <a:rPr lang="en-US" altLang="en-US" dirty="0"/>
              <a:t>)={B,D}  	    WS(T</a:t>
            </a:r>
            <a:r>
              <a:rPr lang="en-US" altLang="en-US" sz="2400" dirty="0"/>
              <a:t>3</a:t>
            </a:r>
            <a:r>
              <a:rPr lang="en-US" altLang="en-US" dirty="0"/>
              <a:t>)={C}</a:t>
            </a:r>
          </a:p>
        </p:txBody>
      </p:sp>
      <p:grpSp>
        <p:nvGrpSpPr>
          <p:cNvPr id="25" name="Group 56"/>
          <p:cNvGrpSpPr>
            <a:grpSpLocks/>
          </p:cNvGrpSpPr>
          <p:nvPr/>
        </p:nvGrpSpPr>
        <p:grpSpPr bwMode="auto">
          <a:xfrm>
            <a:off x="4273205" y="1970908"/>
            <a:ext cx="3870325" cy="855663"/>
            <a:chOff x="2669" y="967"/>
            <a:chExt cx="2438" cy="539"/>
          </a:xfrm>
        </p:grpSpPr>
        <p:sp>
          <p:nvSpPr>
            <p:cNvPr id="26" name="Text Box 57"/>
            <p:cNvSpPr txBox="1">
              <a:spLocks noChangeArrowheads="1"/>
            </p:cNvSpPr>
            <p:nvPr/>
          </p:nvSpPr>
          <p:spPr bwMode="auto">
            <a:xfrm>
              <a:off x="2855" y="1112"/>
              <a:ext cx="31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>
                  <a:solidFill>
                    <a:srgbClr val="FF0000"/>
                  </a:solidFill>
                  <a:sym typeface="Symbol" panose="05050102010706020507" pitchFamily="18" charset="2"/>
                </a:rPr>
                <a:t></a:t>
              </a:r>
              <a:endParaRPr lang="en-US" altLang="en-US" dirty="0"/>
            </a:p>
          </p:txBody>
        </p:sp>
        <p:sp>
          <p:nvSpPr>
            <p:cNvPr id="27" name="Line 58"/>
            <p:cNvSpPr>
              <a:spLocks noChangeShapeType="1"/>
            </p:cNvSpPr>
            <p:nvPr/>
          </p:nvSpPr>
          <p:spPr bwMode="auto">
            <a:xfrm flipV="1">
              <a:off x="2669" y="1375"/>
              <a:ext cx="189" cy="13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59"/>
            <p:cNvSpPr>
              <a:spLocks noChangeShapeType="1"/>
            </p:cNvSpPr>
            <p:nvPr/>
          </p:nvSpPr>
          <p:spPr bwMode="auto">
            <a:xfrm flipV="1">
              <a:off x="3127" y="1222"/>
              <a:ext cx="189" cy="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60"/>
            <p:cNvSpPr txBox="1">
              <a:spLocks noChangeArrowheads="1"/>
            </p:cNvSpPr>
            <p:nvPr/>
          </p:nvSpPr>
          <p:spPr bwMode="auto">
            <a:xfrm>
              <a:off x="4592" y="967"/>
              <a:ext cx="51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00"/>
                  </a:solidFill>
                </a:rPr>
                <a:t>= </a:t>
              </a:r>
              <a:r>
                <a:rPr lang="en-US" altLang="en-US">
                  <a:solidFill>
                    <a:srgbClr val="FF0000"/>
                  </a:solidFill>
                  <a:sym typeface="Symbol" panose="05050102010706020507" pitchFamily="18" charset="2"/>
                </a:rPr>
                <a:t></a:t>
              </a:r>
              <a:endParaRPr lang="en-US" altLang="en-US"/>
            </a:p>
          </p:txBody>
        </p:sp>
      </p:grpSp>
      <p:sp>
        <p:nvSpPr>
          <p:cNvPr id="30" name="Line 62"/>
          <p:cNvSpPr>
            <a:spLocks noChangeShapeType="1"/>
          </p:cNvSpPr>
          <p:nvPr/>
        </p:nvSpPr>
        <p:spPr bwMode="auto">
          <a:xfrm flipH="1">
            <a:off x="7464495" y="2032821"/>
            <a:ext cx="190500" cy="469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1048"/>
          <p:cNvSpPr txBox="1">
            <a:spLocks noChangeArrowheads="1"/>
          </p:cNvSpPr>
          <p:nvPr/>
        </p:nvSpPr>
        <p:spPr bwMode="auto">
          <a:xfrm>
            <a:off x="3961331" y="4811309"/>
            <a:ext cx="1430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T</a:t>
            </a:r>
            <a:r>
              <a:rPr lang="en-US" altLang="en-US" sz="2000" dirty="0">
                <a:solidFill>
                  <a:srgbClr val="0070C0"/>
                </a:solidFill>
              </a:rPr>
              <a:t>2</a:t>
            </a:r>
            <a:endParaRPr lang="en-US" altLang="en-US" sz="2800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finish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phase 3</a:t>
            </a:r>
            <a:endParaRPr lang="en-US" altLang="en-US" sz="3600" dirty="0">
              <a:solidFill>
                <a:srgbClr val="0070C0"/>
              </a:solidFill>
            </a:endParaRPr>
          </a:p>
        </p:txBody>
      </p:sp>
      <p:sp>
        <p:nvSpPr>
          <p:cNvPr id="33" name="Line 1028"/>
          <p:cNvSpPr>
            <a:spLocks noChangeShapeType="1"/>
          </p:cNvSpPr>
          <p:nvPr/>
        </p:nvSpPr>
        <p:spPr bwMode="auto">
          <a:xfrm flipV="1">
            <a:off x="1466504" y="4822770"/>
            <a:ext cx="8134695" cy="3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029"/>
          <p:cNvSpPr txBox="1">
            <a:spLocks noChangeArrowheads="1"/>
          </p:cNvSpPr>
          <p:nvPr/>
        </p:nvSpPr>
        <p:spPr bwMode="auto">
          <a:xfrm>
            <a:off x="9239249" y="4980057"/>
            <a:ext cx="72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35" name="Line 1030"/>
          <p:cNvSpPr>
            <a:spLocks noChangeShapeType="1"/>
          </p:cNvSpPr>
          <p:nvPr/>
        </p:nvSpPr>
        <p:spPr bwMode="auto">
          <a:xfrm>
            <a:off x="1739555" y="4159195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031"/>
          <p:cNvSpPr>
            <a:spLocks noChangeShapeType="1"/>
          </p:cNvSpPr>
          <p:nvPr/>
        </p:nvSpPr>
        <p:spPr bwMode="auto">
          <a:xfrm>
            <a:off x="4952655" y="4170307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032"/>
          <p:cNvSpPr>
            <a:spLocks noChangeShapeType="1"/>
          </p:cNvSpPr>
          <p:nvPr/>
        </p:nvSpPr>
        <p:spPr bwMode="auto">
          <a:xfrm>
            <a:off x="7467255" y="4170307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1033"/>
          <p:cNvSpPr txBox="1">
            <a:spLocks noChangeArrowheads="1"/>
          </p:cNvSpPr>
          <p:nvPr/>
        </p:nvSpPr>
        <p:spPr bwMode="auto">
          <a:xfrm>
            <a:off x="1714096" y="3747902"/>
            <a:ext cx="800220" cy="9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/>
              <a:t>T</a:t>
            </a:r>
            <a:r>
              <a:rPr lang="en-US" altLang="en-US" sz="2400" dirty="0"/>
              <a:t>2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/>
              <a:t>start</a:t>
            </a:r>
            <a:endParaRPr lang="en-US" altLang="en-US" sz="1800" dirty="0"/>
          </a:p>
        </p:txBody>
      </p:sp>
      <p:sp>
        <p:nvSpPr>
          <p:cNvPr id="39" name="Text Box 1034"/>
          <p:cNvSpPr txBox="1">
            <a:spLocks noChangeArrowheads="1"/>
          </p:cNvSpPr>
          <p:nvPr/>
        </p:nvSpPr>
        <p:spPr bwMode="auto">
          <a:xfrm>
            <a:off x="5051976" y="3746314"/>
            <a:ext cx="1402243" cy="9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/>
              <a:t>T</a:t>
            </a:r>
            <a:r>
              <a:rPr lang="en-US" altLang="en-US" sz="2400" dirty="0"/>
              <a:t>2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/>
              <a:t>validated</a:t>
            </a:r>
          </a:p>
        </p:txBody>
      </p:sp>
      <p:sp>
        <p:nvSpPr>
          <p:cNvPr id="40" name="Text Box 1035"/>
          <p:cNvSpPr txBox="1">
            <a:spLocks noChangeArrowheads="1"/>
          </p:cNvSpPr>
          <p:nvPr/>
        </p:nvSpPr>
        <p:spPr bwMode="auto">
          <a:xfrm>
            <a:off x="7490316" y="3746314"/>
            <a:ext cx="1402243" cy="9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/>
              <a:t>T</a:t>
            </a:r>
            <a:r>
              <a:rPr lang="en-US" altLang="en-US" sz="2400" dirty="0"/>
              <a:t>3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/>
              <a:t>validated</a:t>
            </a:r>
            <a:endParaRPr lang="en-US" altLang="en-US" sz="1800" dirty="0"/>
          </a:p>
        </p:txBody>
      </p:sp>
      <p:sp>
        <p:nvSpPr>
          <p:cNvPr id="41" name="Line 1036"/>
          <p:cNvSpPr>
            <a:spLocks noChangeShapeType="1"/>
          </p:cNvSpPr>
          <p:nvPr/>
        </p:nvSpPr>
        <p:spPr bwMode="auto">
          <a:xfrm>
            <a:off x="3150843" y="413697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1037"/>
          <p:cNvSpPr txBox="1">
            <a:spLocks noChangeArrowheads="1"/>
          </p:cNvSpPr>
          <p:nvPr/>
        </p:nvSpPr>
        <p:spPr bwMode="auto">
          <a:xfrm>
            <a:off x="3201531" y="3826433"/>
            <a:ext cx="800220" cy="9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/>
              <a:t>T</a:t>
            </a:r>
            <a:r>
              <a:rPr lang="en-US" altLang="en-US" sz="2400" dirty="0"/>
              <a:t>3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/>
              <a:t>start</a:t>
            </a:r>
            <a:endParaRPr lang="en-US" altLang="en-US" sz="1800" dirty="0"/>
          </a:p>
        </p:txBody>
      </p:sp>
      <p:sp>
        <p:nvSpPr>
          <p:cNvPr id="43" name="Text Box 1045"/>
          <p:cNvSpPr txBox="1">
            <a:spLocks noChangeArrowheads="1"/>
          </p:cNvSpPr>
          <p:nvPr/>
        </p:nvSpPr>
        <p:spPr bwMode="auto">
          <a:xfrm>
            <a:off x="6427322" y="4937780"/>
            <a:ext cx="800220" cy="9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rgbClr val="0070C0"/>
                </a:solidFill>
              </a:rPr>
              <a:t>T</a:t>
            </a:r>
            <a:r>
              <a:rPr lang="en-US" altLang="en-US" sz="2400" dirty="0">
                <a:solidFill>
                  <a:srgbClr val="0070C0"/>
                </a:solidFill>
              </a:rPr>
              <a:t>3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start</a:t>
            </a:r>
          </a:p>
        </p:txBody>
      </p:sp>
      <p:sp>
        <p:nvSpPr>
          <p:cNvPr id="44" name="Line 1046"/>
          <p:cNvSpPr>
            <a:spLocks noChangeShapeType="1"/>
          </p:cNvSpPr>
          <p:nvPr/>
        </p:nvSpPr>
        <p:spPr bwMode="auto">
          <a:xfrm>
            <a:off x="6317905" y="4884682"/>
            <a:ext cx="0" cy="72707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1047"/>
          <p:cNvSpPr>
            <a:spLocks noChangeShapeType="1"/>
          </p:cNvSpPr>
          <p:nvPr/>
        </p:nvSpPr>
        <p:spPr bwMode="auto">
          <a:xfrm>
            <a:off x="5408268" y="4886270"/>
            <a:ext cx="0" cy="72707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Freeform 1049"/>
          <p:cNvSpPr>
            <a:spLocks/>
          </p:cNvSpPr>
          <p:nvPr/>
        </p:nvSpPr>
        <p:spPr bwMode="auto">
          <a:xfrm>
            <a:off x="3027018" y="4076645"/>
            <a:ext cx="912812" cy="658812"/>
          </a:xfrm>
          <a:custGeom>
            <a:avLst/>
            <a:gdLst>
              <a:gd name="T0" fmla="*/ 0 w 575"/>
              <a:gd name="T1" fmla="*/ 2147483646 h 415"/>
              <a:gd name="T2" fmla="*/ 2147483646 w 575"/>
              <a:gd name="T3" fmla="*/ 2147483646 h 415"/>
              <a:gd name="T4" fmla="*/ 2147483646 w 575"/>
              <a:gd name="T5" fmla="*/ 2147483646 h 415"/>
              <a:gd name="T6" fmla="*/ 2147483646 w 575"/>
              <a:gd name="T7" fmla="*/ 2147483646 h 415"/>
              <a:gd name="T8" fmla="*/ 2147483646 w 575"/>
              <a:gd name="T9" fmla="*/ 0 h 4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5"/>
              <a:gd name="T16" fmla="*/ 0 h 415"/>
              <a:gd name="T17" fmla="*/ 575 w 575"/>
              <a:gd name="T18" fmla="*/ 415 h 4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5" h="415">
                <a:moveTo>
                  <a:pt x="0" y="415"/>
                </a:moveTo>
                <a:cubicBezTo>
                  <a:pt x="30" y="395"/>
                  <a:pt x="66" y="387"/>
                  <a:pt x="95" y="364"/>
                </a:cubicBezTo>
                <a:cubicBezTo>
                  <a:pt x="127" y="338"/>
                  <a:pt x="162" y="322"/>
                  <a:pt x="197" y="298"/>
                </a:cubicBezTo>
                <a:cubicBezTo>
                  <a:pt x="242" y="266"/>
                  <a:pt x="288" y="234"/>
                  <a:pt x="335" y="204"/>
                </a:cubicBezTo>
                <a:cubicBezTo>
                  <a:pt x="420" y="150"/>
                  <a:pt x="530" y="96"/>
                  <a:pt x="575" y="0"/>
                </a:cubicBezTo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Freeform 1050"/>
          <p:cNvSpPr>
            <a:spLocks/>
          </p:cNvSpPr>
          <p:nvPr/>
        </p:nvSpPr>
        <p:spPr bwMode="auto">
          <a:xfrm>
            <a:off x="2980980" y="4133795"/>
            <a:ext cx="958850" cy="404812"/>
          </a:xfrm>
          <a:custGeom>
            <a:avLst/>
            <a:gdLst>
              <a:gd name="T0" fmla="*/ 0 w 604"/>
              <a:gd name="T1" fmla="*/ 0 h 255"/>
              <a:gd name="T2" fmla="*/ 2147483646 w 604"/>
              <a:gd name="T3" fmla="*/ 2147483646 h 255"/>
              <a:gd name="T4" fmla="*/ 2147483646 w 604"/>
              <a:gd name="T5" fmla="*/ 2147483646 h 255"/>
              <a:gd name="T6" fmla="*/ 2147483646 w 604"/>
              <a:gd name="T7" fmla="*/ 2147483646 h 255"/>
              <a:gd name="T8" fmla="*/ 0 60000 65536"/>
              <a:gd name="T9" fmla="*/ 0 60000 65536"/>
              <a:gd name="T10" fmla="*/ 0 60000 65536"/>
              <a:gd name="T11" fmla="*/ 0 60000 65536"/>
              <a:gd name="T12" fmla="*/ 0 w 604"/>
              <a:gd name="T13" fmla="*/ 0 h 255"/>
              <a:gd name="T14" fmla="*/ 604 w 604"/>
              <a:gd name="T15" fmla="*/ 255 h 2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4" h="255">
                <a:moveTo>
                  <a:pt x="0" y="0"/>
                </a:moveTo>
                <a:cubicBezTo>
                  <a:pt x="56" y="38"/>
                  <a:pt x="109" y="64"/>
                  <a:pt x="175" y="80"/>
                </a:cubicBezTo>
                <a:cubicBezTo>
                  <a:pt x="240" y="114"/>
                  <a:pt x="307" y="143"/>
                  <a:pt x="378" y="160"/>
                </a:cubicBezTo>
                <a:cubicBezTo>
                  <a:pt x="452" y="197"/>
                  <a:pt x="529" y="220"/>
                  <a:pt x="604" y="255"/>
                </a:cubicBezTo>
              </a:path>
            </a:pathLst>
          </a:cu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1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Validation Based Concurrency Control</a:t>
            </a:r>
            <a:endParaRPr lang="en-US" sz="4000" baseline="-25000" dirty="0"/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841099" y="871563"/>
            <a:ext cx="7772400" cy="866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u="sng" dirty="0"/>
              <a:t>Another thing validation must prevent:</a:t>
            </a:r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>
          <a:xfrm>
            <a:off x="841099" y="2528286"/>
            <a:ext cx="7772400" cy="137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/>
              <a:t>		RS(T</a:t>
            </a:r>
            <a:r>
              <a:rPr lang="en-US" altLang="en-US" sz="2400"/>
              <a:t>2</a:t>
            </a:r>
            <a:r>
              <a:rPr lang="en-US" altLang="en-US"/>
              <a:t>)={A}     	RS(T</a:t>
            </a:r>
            <a:r>
              <a:rPr lang="en-US" altLang="en-US" sz="2400"/>
              <a:t>3</a:t>
            </a:r>
            <a:r>
              <a:rPr lang="en-US" altLang="en-US"/>
              <a:t>)={A,B}</a:t>
            </a:r>
          </a:p>
          <a:p>
            <a:pPr>
              <a:buFontTx/>
              <a:buNone/>
            </a:pPr>
            <a:r>
              <a:rPr lang="en-US" altLang="en-US"/>
              <a:t>		WS(T</a:t>
            </a:r>
            <a:r>
              <a:rPr lang="en-US" altLang="en-US" sz="2400"/>
              <a:t>2</a:t>
            </a:r>
            <a:r>
              <a:rPr lang="en-US" altLang="en-US"/>
              <a:t>)={D,E} 	WS(T</a:t>
            </a:r>
            <a:r>
              <a:rPr lang="en-US" altLang="en-US" sz="2400"/>
              <a:t>3</a:t>
            </a:r>
            <a:r>
              <a:rPr lang="en-US" altLang="en-US"/>
              <a:t>)={C,D}</a:t>
            </a:r>
          </a:p>
        </p:txBody>
      </p:sp>
      <p:sp>
        <p:nvSpPr>
          <p:cNvPr id="49" name="Line 4"/>
          <p:cNvSpPr>
            <a:spLocks noChangeShapeType="1"/>
          </p:cNvSpPr>
          <p:nvPr/>
        </p:nvSpPr>
        <p:spPr bwMode="auto">
          <a:xfrm flipV="1">
            <a:off x="1376087" y="5215925"/>
            <a:ext cx="7548946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8925033" y="5435290"/>
            <a:ext cx="72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51" name="Line 6"/>
          <p:cNvSpPr>
            <a:spLocks noChangeShapeType="1"/>
          </p:cNvSpPr>
          <p:nvPr/>
        </p:nvSpPr>
        <p:spPr bwMode="auto">
          <a:xfrm>
            <a:off x="2242862" y="4519011"/>
            <a:ext cx="1587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7"/>
          <p:cNvSpPr>
            <a:spLocks noChangeShapeType="1"/>
          </p:cNvSpPr>
          <p:nvPr/>
        </p:nvSpPr>
        <p:spPr bwMode="auto">
          <a:xfrm flipH="1">
            <a:off x="4792387" y="4517424"/>
            <a:ext cx="9525" cy="698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2349232" y="4199120"/>
            <a:ext cx="1402243" cy="9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/>
              <a:t>T</a:t>
            </a:r>
            <a:r>
              <a:rPr lang="en-US" altLang="en-US" sz="2400" dirty="0"/>
              <a:t>2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/>
              <a:t>validated</a:t>
            </a:r>
          </a:p>
        </p:txBody>
      </p: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4878457" y="4217124"/>
            <a:ext cx="1928733" cy="9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</a:rPr>
              <a:t>T</a:t>
            </a:r>
            <a:r>
              <a:rPr lang="en-US" altLang="en-US" sz="2400" b="1" dirty="0">
                <a:solidFill>
                  <a:srgbClr val="002060"/>
                </a:solidFill>
              </a:rPr>
              <a:t>3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</a:rPr>
              <a:t>Validating?</a:t>
            </a:r>
          </a:p>
        </p:txBody>
      </p:sp>
      <p:sp>
        <p:nvSpPr>
          <p:cNvPr id="55" name="Line 10"/>
          <p:cNvSpPr>
            <a:spLocks noChangeShapeType="1"/>
          </p:cNvSpPr>
          <p:nvPr/>
        </p:nvSpPr>
        <p:spPr bwMode="auto">
          <a:xfrm>
            <a:off x="7424845" y="5308882"/>
            <a:ext cx="0" cy="611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7535006" y="5384706"/>
            <a:ext cx="9044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finish</a:t>
            </a:r>
            <a:endParaRPr lang="en-US" altLang="en-US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T</a:t>
            </a:r>
            <a:r>
              <a:rPr lang="en-US" altLang="en-US" sz="2400" dirty="0"/>
              <a:t>2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4795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Validation Based Concurrency Control</a:t>
            </a:r>
            <a:endParaRPr lang="en-US" sz="4000" baseline="-25000" dirty="0"/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841099" y="871563"/>
            <a:ext cx="7772400" cy="866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u="sng" dirty="0"/>
              <a:t>Another thing validation must prevent:</a:t>
            </a:r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>
          <a:xfrm>
            <a:off x="841099" y="2528286"/>
            <a:ext cx="7772400" cy="137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/>
              <a:t>		RS(T</a:t>
            </a:r>
            <a:r>
              <a:rPr lang="en-US" altLang="en-US" sz="2400"/>
              <a:t>2</a:t>
            </a:r>
            <a:r>
              <a:rPr lang="en-US" altLang="en-US"/>
              <a:t>)={A}     	RS(T</a:t>
            </a:r>
            <a:r>
              <a:rPr lang="en-US" altLang="en-US" sz="2400"/>
              <a:t>3</a:t>
            </a:r>
            <a:r>
              <a:rPr lang="en-US" altLang="en-US"/>
              <a:t>)={A,B}</a:t>
            </a:r>
          </a:p>
          <a:p>
            <a:pPr>
              <a:buFontTx/>
              <a:buNone/>
            </a:pPr>
            <a:r>
              <a:rPr lang="en-US" altLang="en-US"/>
              <a:t>		WS(T</a:t>
            </a:r>
            <a:r>
              <a:rPr lang="en-US" altLang="en-US" sz="2400"/>
              <a:t>2</a:t>
            </a:r>
            <a:r>
              <a:rPr lang="en-US" altLang="en-US"/>
              <a:t>)={D,E} 	WS(T</a:t>
            </a:r>
            <a:r>
              <a:rPr lang="en-US" altLang="en-US" sz="2400"/>
              <a:t>3</a:t>
            </a:r>
            <a:r>
              <a:rPr lang="en-US" altLang="en-US"/>
              <a:t>)={C,D}</a:t>
            </a:r>
          </a:p>
        </p:txBody>
      </p:sp>
      <p:sp>
        <p:nvSpPr>
          <p:cNvPr id="49" name="Line 4"/>
          <p:cNvSpPr>
            <a:spLocks noChangeShapeType="1"/>
          </p:cNvSpPr>
          <p:nvPr/>
        </p:nvSpPr>
        <p:spPr bwMode="auto">
          <a:xfrm flipV="1">
            <a:off x="1376086" y="5197920"/>
            <a:ext cx="8682313" cy="3070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9839433" y="5379362"/>
            <a:ext cx="72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51" name="Line 6"/>
          <p:cNvSpPr>
            <a:spLocks noChangeShapeType="1"/>
          </p:cNvSpPr>
          <p:nvPr/>
        </p:nvSpPr>
        <p:spPr bwMode="auto">
          <a:xfrm>
            <a:off x="2242862" y="4519011"/>
            <a:ext cx="1587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7"/>
          <p:cNvSpPr>
            <a:spLocks noChangeShapeType="1"/>
          </p:cNvSpPr>
          <p:nvPr/>
        </p:nvSpPr>
        <p:spPr bwMode="auto">
          <a:xfrm flipH="1">
            <a:off x="4792387" y="4517424"/>
            <a:ext cx="9525" cy="698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Text Box 8"/>
          <p:cNvSpPr txBox="1">
            <a:spLocks noChangeArrowheads="1"/>
          </p:cNvSpPr>
          <p:nvPr/>
        </p:nvSpPr>
        <p:spPr bwMode="auto">
          <a:xfrm>
            <a:off x="2349232" y="4199120"/>
            <a:ext cx="1402243" cy="9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/>
              <a:t>T</a:t>
            </a:r>
            <a:r>
              <a:rPr lang="en-US" altLang="en-US" sz="2400" dirty="0"/>
              <a:t>2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/>
              <a:t>validated</a:t>
            </a:r>
          </a:p>
        </p:txBody>
      </p:sp>
      <p:sp>
        <p:nvSpPr>
          <p:cNvPr id="55" name="Line 10"/>
          <p:cNvSpPr>
            <a:spLocks noChangeShapeType="1"/>
          </p:cNvSpPr>
          <p:nvPr/>
        </p:nvSpPr>
        <p:spPr bwMode="auto">
          <a:xfrm>
            <a:off x="8644316" y="5302368"/>
            <a:ext cx="0" cy="611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8743980" y="5336600"/>
            <a:ext cx="9044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finish</a:t>
            </a:r>
            <a:endParaRPr lang="en-US" altLang="en-US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T</a:t>
            </a:r>
            <a:r>
              <a:rPr lang="en-US" altLang="en-US" sz="2400" dirty="0"/>
              <a:t>2</a:t>
            </a:r>
            <a:endParaRPr lang="en-US" altLang="en-US" sz="4000" dirty="0"/>
          </a:p>
        </p:txBody>
      </p:sp>
      <p:grpSp>
        <p:nvGrpSpPr>
          <p:cNvPr id="13" name="Group 15"/>
          <p:cNvGrpSpPr>
            <a:grpSpLocks/>
          </p:cNvGrpSpPr>
          <p:nvPr/>
        </p:nvGrpSpPr>
        <p:grpSpPr bwMode="auto">
          <a:xfrm>
            <a:off x="4047106" y="5336600"/>
            <a:ext cx="3619499" cy="1036638"/>
            <a:chOff x="1797" y="2524"/>
            <a:chExt cx="2280" cy="653"/>
          </a:xfrm>
        </p:grpSpPr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1797" y="2847"/>
              <a:ext cx="22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>
                  <a:solidFill>
                    <a:srgbClr val="FF0000"/>
                  </a:solidFill>
                </a:rPr>
                <a:t>BAD??  w</a:t>
              </a:r>
              <a:r>
                <a:rPr lang="en-US" altLang="en-US" sz="2000" dirty="0">
                  <a:solidFill>
                    <a:srgbClr val="FF0000"/>
                  </a:solidFill>
                </a:rPr>
                <a:t>3</a:t>
              </a:r>
              <a:r>
                <a:rPr lang="en-US" altLang="en-US" sz="2800" dirty="0">
                  <a:solidFill>
                    <a:srgbClr val="FF0000"/>
                  </a:solidFill>
                </a:rPr>
                <a:t>(D)  w</a:t>
              </a:r>
              <a:r>
                <a:rPr lang="en-US" altLang="en-US" sz="2000" dirty="0">
                  <a:solidFill>
                    <a:srgbClr val="FF0000"/>
                  </a:solidFill>
                </a:rPr>
                <a:t>2</a:t>
              </a:r>
              <a:r>
                <a:rPr lang="en-US" altLang="en-US" sz="2800" dirty="0">
                  <a:solidFill>
                    <a:srgbClr val="FF0000"/>
                  </a:solidFill>
                </a:rPr>
                <a:t>(D)</a:t>
              </a:r>
              <a:endParaRPr lang="en-US" altLang="en-US" dirty="0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V="1">
              <a:off x="3425" y="2524"/>
              <a:ext cx="313" cy="39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763" y="2524"/>
              <a:ext cx="451" cy="37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4878457" y="4217124"/>
            <a:ext cx="1928733" cy="9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2060"/>
                </a:solidFill>
              </a:rPr>
              <a:t>T</a:t>
            </a:r>
            <a:r>
              <a:rPr lang="en-US" altLang="en-US" sz="2400" b="1" dirty="0">
                <a:solidFill>
                  <a:srgbClr val="002060"/>
                </a:solidFill>
              </a:rPr>
              <a:t>3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</a:rPr>
              <a:t>Validating?</a:t>
            </a:r>
          </a:p>
        </p:txBody>
      </p:sp>
    </p:spTree>
    <p:extLst>
      <p:ext uri="{BB962C8B-B14F-4D97-AF65-F5344CB8AC3E}">
        <p14:creationId xmlns:p14="http://schemas.microsoft.com/office/powerpoint/2010/main" val="411693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Validation Based Concurrency Control</a:t>
            </a:r>
            <a:endParaRPr lang="en-US" sz="4000" baseline="-25000" dirty="0"/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>
          <a:xfrm>
            <a:off x="841099" y="871563"/>
            <a:ext cx="7772400" cy="866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u="sng" dirty="0"/>
              <a:t>Another thing validation must </a:t>
            </a:r>
            <a:r>
              <a:rPr lang="en-US" altLang="en-US" sz="3200" b="1" u="sng" dirty="0">
                <a:solidFill>
                  <a:schemeClr val="accent6">
                    <a:lumMod val="75000"/>
                  </a:schemeClr>
                </a:solidFill>
              </a:rPr>
              <a:t>allow</a:t>
            </a:r>
            <a:r>
              <a:rPr lang="en-US" altLang="en-US" sz="3200" u="sng" dirty="0"/>
              <a:t>:</a:t>
            </a:r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>
          <a:xfrm>
            <a:off x="841099" y="2528286"/>
            <a:ext cx="7772400" cy="1377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/>
              <a:t>		RS(T</a:t>
            </a:r>
            <a:r>
              <a:rPr lang="en-US" altLang="en-US" sz="2400"/>
              <a:t>2</a:t>
            </a:r>
            <a:r>
              <a:rPr lang="en-US" altLang="en-US"/>
              <a:t>)={A}     	RS(T</a:t>
            </a:r>
            <a:r>
              <a:rPr lang="en-US" altLang="en-US" sz="2400"/>
              <a:t>3</a:t>
            </a:r>
            <a:r>
              <a:rPr lang="en-US" altLang="en-US"/>
              <a:t>)={A,B}</a:t>
            </a:r>
          </a:p>
          <a:p>
            <a:pPr>
              <a:buFontTx/>
              <a:buNone/>
            </a:pPr>
            <a:r>
              <a:rPr lang="en-US" altLang="en-US"/>
              <a:t>		WS(T</a:t>
            </a:r>
            <a:r>
              <a:rPr lang="en-US" altLang="en-US" sz="2400"/>
              <a:t>2</a:t>
            </a:r>
            <a:r>
              <a:rPr lang="en-US" altLang="en-US"/>
              <a:t>)={D,E} 	WS(T</a:t>
            </a:r>
            <a:r>
              <a:rPr lang="en-US" altLang="en-US" sz="2400"/>
              <a:t>3</a:t>
            </a:r>
            <a:r>
              <a:rPr lang="en-US" altLang="en-US"/>
              <a:t>)={C,D}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6744342" y="5135657"/>
            <a:ext cx="9044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</a:rPr>
              <a:t>finish</a:t>
            </a: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</a:rPr>
              <a:t>T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</a:rPr>
              <a:t>2</a:t>
            </a:r>
            <a:endParaRPr kumimoji="0" lang="en-US" alt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32" name="Line 4"/>
          <p:cNvSpPr>
            <a:spLocks noChangeShapeType="1"/>
          </p:cNvSpPr>
          <p:nvPr/>
        </p:nvSpPr>
        <p:spPr bwMode="auto">
          <a:xfrm>
            <a:off x="1242136" y="5134030"/>
            <a:ext cx="7823035" cy="476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8743074" y="5241153"/>
            <a:ext cx="72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time</a:t>
            </a:r>
          </a:p>
        </p:txBody>
      </p:sp>
      <p:sp>
        <p:nvSpPr>
          <p:cNvPr id="34" name="Line 6"/>
          <p:cNvSpPr>
            <a:spLocks noChangeShapeType="1"/>
          </p:cNvSpPr>
          <p:nvPr/>
        </p:nvSpPr>
        <p:spPr bwMode="auto">
          <a:xfrm>
            <a:off x="2108912" y="4424417"/>
            <a:ext cx="1587" cy="6858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35" name="Line 7"/>
          <p:cNvSpPr>
            <a:spLocks noChangeShapeType="1"/>
          </p:cNvSpPr>
          <p:nvPr/>
        </p:nvSpPr>
        <p:spPr bwMode="auto">
          <a:xfrm flipH="1">
            <a:off x="4658437" y="4422830"/>
            <a:ext cx="9525" cy="6985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2236141" y="4052600"/>
            <a:ext cx="1407758" cy="9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</a:rPr>
              <a:t>T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</a:rPr>
              <a:t>2</a:t>
            </a:r>
          </a:p>
          <a:p>
            <a:pPr marL="0" marR="0" lvl="0" indent="0" algn="ctr" defTabSz="914400" eaLnBrk="1" fontAlgn="base" latinLnBrk="0" hangingPunct="1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</a:rPr>
              <a:t>validated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4891446" y="4075377"/>
            <a:ext cx="1407758" cy="9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</a:rPr>
              <a:t>T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</a:rPr>
              <a:t>3</a:t>
            </a:r>
          </a:p>
          <a:p>
            <a:pPr marL="0" marR="0" lvl="0" indent="0" algn="ctr" defTabSz="914400" eaLnBrk="1" fontAlgn="base" latinLnBrk="0" hangingPunct="1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</a:rPr>
              <a:t>validated</a:t>
            </a:r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>
            <a:off x="6660274" y="5141967"/>
            <a:ext cx="0" cy="6111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triangle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3602980" y="5168563"/>
            <a:ext cx="9044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ahoma" panose="020B0604030504040204" pitchFamily="34" charset="0"/>
              </a:rPr>
              <a:t>finish</a:t>
            </a: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ahoma" panose="020B0604030504040204" pitchFamily="34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ahoma" panose="020B0604030504040204" pitchFamily="34" charset="0"/>
              </a:rPr>
              <a:t>T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ahoma" panose="020B0604030504040204" pitchFamily="34" charset="0"/>
              </a:rPr>
              <a:t>2</a:t>
            </a:r>
            <a:endParaRPr kumimoji="0" lang="en-US" alt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3477337" y="5143555"/>
            <a:ext cx="0" cy="611187"/>
          </a:xfrm>
          <a:prstGeom prst="line">
            <a:avLst/>
          </a:prstGeom>
          <a:noFill/>
          <a:ln w="22225">
            <a:solidFill>
              <a:srgbClr val="3333CC"/>
            </a:solidFill>
            <a:round/>
            <a:headEnd type="triangle" w="lg" len="lg"/>
            <a:tailEnd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41" name="Freeform 20"/>
          <p:cNvSpPr>
            <a:spLocks/>
          </p:cNvSpPr>
          <p:nvPr/>
        </p:nvSpPr>
        <p:spPr bwMode="auto">
          <a:xfrm>
            <a:off x="6735945" y="5274110"/>
            <a:ext cx="912812" cy="658812"/>
          </a:xfrm>
          <a:custGeom>
            <a:avLst/>
            <a:gdLst>
              <a:gd name="T0" fmla="*/ 0 w 575"/>
              <a:gd name="T1" fmla="*/ 2147483646 h 415"/>
              <a:gd name="T2" fmla="*/ 2147483646 w 575"/>
              <a:gd name="T3" fmla="*/ 2147483646 h 415"/>
              <a:gd name="T4" fmla="*/ 2147483646 w 575"/>
              <a:gd name="T5" fmla="*/ 2147483646 h 415"/>
              <a:gd name="T6" fmla="*/ 2147483646 w 575"/>
              <a:gd name="T7" fmla="*/ 2147483646 h 415"/>
              <a:gd name="T8" fmla="*/ 2147483646 w 575"/>
              <a:gd name="T9" fmla="*/ 0 h 4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5"/>
              <a:gd name="T16" fmla="*/ 0 h 415"/>
              <a:gd name="T17" fmla="*/ 575 w 575"/>
              <a:gd name="T18" fmla="*/ 415 h 4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5" h="415">
                <a:moveTo>
                  <a:pt x="0" y="415"/>
                </a:moveTo>
                <a:cubicBezTo>
                  <a:pt x="30" y="395"/>
                  <a:pt x="66" y="387"/>
                  <a:pt x="95" y="364"/>
                </a:cubicBezTo>
                <a:cubicBezTo>
                  <a:pt x="127" y="338"/>
                  <a:pt x="162" y="322"/>
                  <a:pt x="197" y="298"/>
                </a:cubicBezTo>
                <a:cubicBezTo>
                  <a:pt x="242" y="266"/>
                  <a:pt x="288" y="234"/>
                  <a:pt x="335" y="204"/>
                </a:cubicBezTo>
                <a:cubicBezTo>
                  <a:pt x="420" y="150"/>
                  <a:pt x="530" y="96"/>
                  <a:pt x="575" y="0"/>
                </a:cubicBezTo>
              </a:path>
            </a:pathLst>
          </a:custGeom>
          <a:noFill/>
          <a:ln w="3810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42" name="Freeform 21"/>
          <p:cNvSpPr>
            <a:spLocks/>
          </p:cNvSpPr>
          <p:nvPr/>
        </p:nvSpPr>
        <p:spPr bwMode="auto">
          <a:xfrm>
            <a:off x="6862290" y="5401110"/>
            <a:ext cx="958850" cy="404812"/>
          </a:xfrm>
          <a:custGeom>
            <a:avLst/>
            <a:gdLst>
              <a:gd name="T0" fmla="*/ 0 w 604"/>
              <a:gd name="T1" fmla="*/ 0 h 255"/>
              <a:gd name="T2" fmla="*/ 2147483646 w 604"/>
              <a:gd name="T3" fmla="*/ 2147483646 h 255"/>
              <a:gd name="T4" fmla="*/ 2147483646 w 604"/>
              <a:gd name="T5" fmla="*/ 2147483646 h 255"/>
              <a:gd name="T6" fmla="*/ 2147483646 w 604"/>
              <a:gd name="T7" fmla="*/ 2147483646 h 255"/>
              <a:gd name="T8" fmla="*/ 0 60000 65536"/>
              <a:gd name="T9" fmla="*/ 0 60000 65536"/>
              <a:gd name="T10" fmla="*/ 0 60000 65536"/>
              <a:gd name="T11" fmla="*/ 0 60000 65536"/>
              <a:gd name="T12" fmla="*/ 0 w 604"/>
              <a:gd name="T13" fmla="*/ 0 h 255"/>
              <a:gd name="T14" fmla="*/ 604 w 604"/>
              <a:gd name="T15" fmla="*/ 255 h 2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04" h="255">
                <a:moveTo>
                  <a:pt x="0" y="0"/>
                </a:moveTo>
                <a:cubicBezTo>
                  <a:pt x="56" y="38"/>
                  <a:pt x="109" y="64"/>
                  <a:pt x="175" y="80"/>
                </a:cubicBezTo>
                <a:cubicBezTo>
                  <a:pt x="240" y="114"/>
                  <a:pt x="307" y="143"/>
                  <a:pt x="378" y="160"/>
                </a:cubicBezTo>
                <a:cubicBezTo>
                  <a:pt x="452" y="197"/>
                  <a:pt x="529" y="220"/>
                  <a:pt x="604" y="255"/>
                </a:cubicBezTo>
              </a:path>
            </a:pathLst>
          </a:custGeom>
          <a:noFill/>
          <a:ln w="3810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91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Validation Based Concurrency Control</a:t>
            </a:r>
            <a:endParaRPr lang="en-US" sz="4000" baseline="-25000" dirty="0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819012" y="926893"/>
            <a:ext cx="7772400" cy="854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u="sng" dirty="0"/>
              <a:t>Validation rules for </a:t>
            </a:r>
            <a:r>
              <a:rPr lang="en-US" altLang="en-US" sz="3600" u="sng" dirty="0" err="1"/>
              <a:t>T</a:t>
            </a:r>
            <a:r>
              <a:rPr lang="en-US" altLang="en-US" sz="3200" u="sng" dirty="0" err="1"/>
              <a:t>j</a:t>
            </a:r>
            <a:r>
              <a:rPr lang="en-US" altLang="en-US" sz="3600" u="sng" dirty="0"/>
              <a:t>: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841237" y="1974643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dirty="0"/>
              <a:t>(1) When </a:t>
            </a:r>
            <a:r>
              <a:rPr lang="en-US" altLang="en-US" dirty="0" err="1"/>
              <a:t>T</a:t>
            </a:r>
            <a:r>
              <a:rPr lang="en-US" altLang="en-US" sz="2400" dirty="0" err="1"/>
              <a:t>j</a:t>
            </a:r>
            <a:r>
              <a:rPr lang="en-US" altLang="en-US" sz="2400" dirty="0"/>
              <a:t> </a:t>
            </a:r>
            <a:r>
              <a:rPr lang="en-US" altLang="en-US" dirty="0"/>
              <a:t>starts phase 1: </a:t>
            </a:r>
          </a:p>
          <a:p>
            <a:pPr>
              <a:buFontTx/>
              <a:buNone/>
            </a:pPr>
            <a:r>
              <a:rPr lang="en-US" altLang="en-US" dirty="0"/>
              <a:t>		ignore(</a:t>
            </a:r>
            <a:r>
              <a:rPr lang="en-US" altLang="en-US" dirty="0" err="1"/>
              <a:t>T</a:t>
            </a:r>
            <a:r>
              <a:rPr lang="en-US" altLang="en-US" sz="2400" dirty="0" err="1"/>
              <a:t>j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</a:t>
            </a:r>
            <a:r>
              <a:rPr lang="en-US" altLang="en-US" dirty="0"/>
              <a:t> FIN</a:t>
            </a:r>
          </a:p>
          <a:p>
            <a:pPr>
              <a:buFontTx/>
              <a:buNone/>
            </a:pPr>
            <a:r>
              <a:rPr lang="en-US" altLang="en-US" dirty="0"/>
              <a:t>(2) at </a:t>
            </a:r>
            <a:r>
              <a:rPr lang="en-US" altLang="en-US" dirty="0" err="1"/>
              <a:t>T</a:t>
            </a:r>
            <a:r>
              <a:rPr lang="en-US" altLang="en-US" sz="2400" dirty="0" err="1"/>
              <a:t>j</a:t>
            </a:r>
            <a:r>
              <a:rPr lang="en-US" altLang="en-US" dirty="0"/>
              <a:t> Validation:</a:t>
            </a:r>
          </a:p>
          <a:p>
            <a:pPr>
              <a:buFontTx/>
              <a:buNone/>
            </a:pPr>
            <a:r>
              <a:rPr lang="en-US" altLang="en-US" dirty="0"/>
              <a:t>			if check (</a:t>
            </a:r>
            <a:r>
              <a:rPr lang="en-US" altLang="en-US" dirty="0" err="1"/>
              <a:t>T</a:t>
            </a:r>
            <a:r>
              <a:rPr lang="en-US" altLang="en-US" sz="2400" dirty="0" err="1"/>
              <a:t>j</a:t>
            </a:r>
            <a:r>
              <a:rPr lang="en-US" altLang="en-US" dirty="0"/>
              <a:t>) then 	</a:t>
            </a:r>
          </a:p>
          <a:p>
            <a:pPr>
              <a:buFontTx/>
              <a:buNone/>
            </a:pPr>
            <a:r>
              <a:rPr lang="en-US" altLang="en-US" dirty="0"/>
              <a:t>				[ VAL </a:t>
            </a:r>
            <a:r>
              <a:rPr lang="en-US" altLang="en-US" dirty="0">
                <a:sym typeface="Symbol" panose="05050102010706020507" pitchFamily="18" charset="2"/>
              </a:rPr>
              <a:t> </a:t>
            </a:r>
            <a:r>
              <a:rPr lang="en-US" altLang="en-US" dirty="0"/>
              <a:t>VAL U {</a:t>
            </a:r>
            <a:r>
              <a:rPr lang="en-US" altLang="en-US" dirty="0" err="1"/>
              <a:t>T</a:t>
            </a:r>
            <a:r>
              <a:rPr lang="en-US" altLang="en-US" sz="2400" dirty="0" err="1"/>
              <a:t>j</a:t>
            </a:r>
            <a:r>
              <a:rPr lang="en-US" altLang="en-US" dirty="0"/>
              <a:t>};</a:t>
            </a:r>
          </a:p>
          <a:p>
            <a:pPr>
              <a:buFontTx/>
              <a:buNone/>
            </a:pPr>
            <a:r>
              <a:rPr lang="en-US" altLang="en-US" dirty="0"/>
              <a:t>				  do write phase;</a:t>
            </a:r>
          </a:p>
          <a:p>
            <a:pPr>
              <a:buFontTx/>
              <a:buNone/>
            </a:pPr>
            <a:r>
              <a:rPr lang="en-US" altLang="en-US" dirty="0"/>
              <a:t>				  FIN  </a:t>
            </a:r>
            <a:r>
              <a:rPr lang="en-US" altLang="en-US" dirty="0">
                <a:sym typeface="Symbol" panose="05050102010706020507" pitchFamily="18" charset="2"/>
              </a:rPr>
              <a:t></a:t>
            </a:r>
            <a:r>
              <a:rPr lang="en-US" altLang="en-US" dirty="0"/>
              <a:t>FIN U {</a:t>
            </a:r>
            <a:r>
              <a:rPr lang="en-US" altLang="en-US" dirty="0" err="1"/>
              <a:t>T</a:t>
            </a:r>
            <a:r>
              <a:rPr lang="en-US" altLang="en-US" sz="2400" dirty="0" err="1"/>
              <a:t>j</a:t>
            </a:r>
            <a:r>
              <a:rPr lang="en-US" altLang="en-US" dirty="0"/>
              <a:t>}  ]</a:t>
            </a:r>
          </a:p>
        </p:txBody>
      </p:sp>
    </p:spTree>
    <p:extLst>
      <p:ext uri="{BB962C8B-B14F-4D97-AF65-F5344CB8AC3E}">
        <p14:creationId xmlns:p14="http://schemas.microsoft.com/office/powerpoint/2010/main" val="187684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Validation Based Concurrency Control</a:t>
            </a:r>
            <a:endParaRPr lang="en-US" sz="4000" baseline="-25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52054" y="1150662"/>
            <a:ext cx="9853267" cy="532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dirty="0"/>
              <a:t>Check (</a:t>
            </a:r>
            <a:r>
              <a:rPr lang="en-US" altLang="en-US" dirty="0" err="1"/>
              <a:t>T</a:t>
            </a:r>
            <a:r>
              <a:rPr lang="en-US" altLang="en-US" sz="2400" dirty="0" err="1"/>
              <a:t>j</a:t>
            </a:r>
            <a:r>
              <a:rPr lang="en-US" altLang="en-US" dirty="0"/>
              <a:t>):</a:t>
            </a:r>
          </a:p>
          <a:p>
            <a:pPr>
              <a:buFontTx/>
              <a:buNone/>
            </a:pPr>
            <a:r>
              <a:rPr lang="en-US" altLang="en-US" dirty="0"/>
              <a:t>		For </a:t>
            </a:r>
            <a:r>
              <a:rPr lang="en-US" altLang="en-US" dirty="0" err="1"/>
              <a:t>T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</a:t>
            </a:r>
            <a:r>
              <a:rPr lang="en-US" altLang="en-US" sz="4400" dirty="0">
                <a:sym typeface="Symbol" panose="05050102010706020507" pitchFamily="18" charset="2"/>
              </a:rPr>
              <a:t></a:t>
            </a:r>
            <a:r>
              <a:rPr lang="en-US" altLang="en-US" dirty="0"/>
              <a:t> VAL - IGNORE (</a:t>
            </a:r>
            <a:r>
              <a:rPr lang="en-US" altLang="en-US" dirty="0" err="1"/>
              <a:t>T</a:t>
            </a:r>
            <a:r>
              <a:rPr lang="en-US" altLang="en-US" sz="2400" dirty="0" err="1"/>
              <a:t>j</a:t>
            </a:r>
            <a:r>
              <a:rPr lang="en-US" altLang="en-US" dirty="0"/>
              <a:t>)  DO</a:t>
            </a:r>
          </a:p>
          <a:p>
            <a:pPr>
              <a:buFontTx/>
              <a:buNone/>
            </a:pPr>
            <a:r>
              <a:rPr lang="en-US" altLang="en-US" dirty="0"/>
              <a:t>			IF [ WS(</a:t>
            </a:r>
            <a:r>
              <a:rPr lang="en-US" altLang="en-US" dirty="0" err="1"/>
              <a:t>T</a:t>
            </a:r>
            <a:r>
              <a:rPr lang="en-US" altLang="en-US" sz="2400" dirty="0" err="1"/>
              <a:t>i</a:t>
            </a:r>
            <a:r>
              <a:rPr lang="en-US" altLang="en-US" dirty="0"/>
              <a:t>) </a:t>
            </a:r>
            <a:r>
              <a:rPr lang="en-US" altLang="en-US" sz="4400" dirty="0">
                <a:sym typeface="Symbol" panose="05050102010706020507" pitchFamily="18" charset="2"/>
              </a:rPr>
              <a:t></a:t>
            </a:r>
            <a:r>
              <a:rPr lang="en-US" altLang="en-US" dirty="0"/>
              <a:t>  RS(</a:t>
            </a:r>
            <a:r>
              <a:rPr lang="en-US" altLang="en-US" dirty="0" err="1"/>
              <a:t>T</a:t>
            </a:r>
            <a:r>
              <a:rPr lang="en-US" altLang="en-US" sz="2400" dirty="0" err="1"/>
              <a:t>j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  OR </a:t>
            </a:r>
            <a:r>
              <a:rPr lang="en-US" altLang="en-US" dirty="0" err="1">
                <a:sym typeface="Symbol" panose="05050102010706020507" pitchFamily="18" charset="2"/>
              </a:rPr>
              <a:t>T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</a:t>
            </a:r>
            <a:r>
              <a:rPr lang="en-US" altLang="en-US" sz="4400" dirty="0">
                <a:sym typeface="Symbol" panose="05050102010706020507" pitchFamily="18" charset="2"/>
              </a:rPr>
              <a:t> </a:t>
            </a:r>
            <a:r>
              <a:rPr lang="en-US" altLang="en-US" dirty="0"/>
              <a:t>FIN ] THEN 				RETURN false;</a:t>
            </a:r>
          </a:p>
          <a:p>
            <a:pPr>
              <a:buFontTx/>
              <a:buNone/>
            </a:pPr>
            <a:r>
              <a:rPr lang="en-US" altLang="en-US" dirty="0"/>
              <a:t>		RETURN true;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4659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707654" y="178025"/>
            <a:ext cx="11159226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Validation Based Concurrency Control</a:t>
            </a:r>
            <a:endParaRPr lang="en-US" sz="4000" baseline="-250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89438" y="1317858"/>
            <a:ext cx="7396428" cy="5194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u="sng" dirty="0"/>
              <a:t>Improving Check(</a:t>
            </a:r>
            <a:r>
              <a:rPr lang="en-US" altLang="en-US" sz="3600" u="sng" dirty="0" err="1"/>
              <a:t>T</a:t>
            </a:r>
            <a:r>
              <a:rPr lang="en-US" altLang="en-US" sz="2000" u="sng" dirty="0" err="1"/>
              <a:t>j</a:t>
            </a:r>
            <a:r>
              <a:rPr lang="en-US" altLang="en-US" sz="3600" u="sng" dirty="0"/>
              <a:t>)</a:t>
            </a:r>
            <a:endParaRPr lang="en-US" altLang="en-US" u="sng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89438" y="2399496"/>
            <a:ext cx="9247258" cy="374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dirty="0"/>
              <a:t>For </a:t>
            </a:r>
            <a:r>
              <a:rPr lang="en-US" altLang="en-US" dirty="0" err="1"/>
              <a:t>T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</a:t>
            </a:r>
            <a:r>
              <a:rPr lang="en-US" altLang="en-US" sz="4400" dirty="0">
                <a:sym typeface="Symbol" panose="05050102010706020507" pitchFamily="18" charset="2"/>
              </a:rPr>
              <a:t> </a:t>
            </a:r>
            <a:r>
              <a:rPr lang="en-US" altLang="en-US" dirty="0"/>
              <a:t>VAL - IGNORE (</a:t>
            </a:r>
            <a:r>
              <a:rPr lang="en-US" altLang="en-US" dirty="0" err="1"/>
              <a:t>T</a:t>
            </a:r>
            <a:r>
              <a:rPr lang="en-US" altLang="en-US" sz="2400" dirty="0" err="1"/>
              <a:t>j</a:t>
            </a:r>
            <a:r>
              <a:rPr lang="en-US" altLang="en-US" dirty="0"/>
              <a:t>)  DO</a:t>
            </a:r>
            <a:r>
              <a:rPr lang="en-US" altLang="en-US" sz="4400" dirty="0">
                <a:sym typeface="Symbol" panose="05050102010706020507" pitchFamily="18" charset="2"/>
              </a:rPr>
              <a:t> </a:t>
            </a:r>
          </a:p>
          <a:p>
            <a:pPr>
              <a:buFontTx/>
              <a:buNone/>
            </a:pPr>
            <a:r>
              <a:rPr lang="en-US" altLang="en-US" sz="4400" dirty="0">
                <a:sym typeface="Symbol" panose="05050102010706020507" pitchFamily="18" charset="2"/>
              </a:rPr>
              <a:t>	</a:t>
            </a:r>
            <a:r>
              <a:rPr lang="en-US" altLang="en-US" dirty="0"/>
              <a:t>IF [ WS(</a:t>
            </a:r>
            <a:r>
              <a:rPr lang="en-US" altLang="en-US" dirty="0" err="1"/>
              <a:t>T</a:t>
            </a:r>
            <a:r>
              <a:rPr lang="en-US" altLang="en-US" sz="2400" dirty="0" err="1"/>
              <a:t>i</a:t>
            </a:r>
            <a:r>
              <a:rPr lang="en-US" altLang="en-US" dirty="0"/>
              <a:t>) </a:t>
            </a:r>
            <a:r>
              <a:rPr lang="en-US" altLang="en-US" sz="4400" dirty="0">
                <a:sym typeface="Symbol" panose="05050102010706020507" pitchFamily="18" charset="2"/>
              </a:rPr>
              <a:t></a:t>
            </a:r>
            <a:r>
              <a:rPr lang="en-US" altLang="en-US" dirty="0"/>
              <a:t>  RS(</a:t>
            </a:r>
            <a:r>
              <a:rPr lang="en-US" altLang="en-US" dirty="0" err="1"/>
              <a:t>T</a:t>
            </a:r>
            <a:r>
              <a:rPr lang="en-US" altLang="en-US" sz="2400" dirty="0" err="1"/>
              <a:t>j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  OR</a:t>
            </a:r>
            <a:endParaRPr lang="en-US" altLang="en-US" sz="4400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altLang="en-US" sz="4400" dirty="0">
                <a:sym typeface="Symbol" panose="05050102010706020507" pitchFamily="18" charset="2"/>
              </a:rPr>
              <a:t>		(</a:t>
            </a:r>
            <a:r>
              <a:rPr lang="en-US" altLang="en-US" dirty="0" err="1">
                <a:sym typeface="Symbol" panose="05050102010706020507" pitchFamily="18" charset="2"/>
              </a:rPr>
              <a:t>T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</a:t>
            </a:r>
            <a:r>
              <a:rPr lang="en-US" altLang="en-US" sz="4400" dirty="0">
                <a:sym typeface="Symbol" panose="05050102010706020507" pitchFamily="18" charset="2"/>
              </a:rPr>
              <a:t> </a:t>
            </a:r>
            <a:r>
              <a:rPr lang="en-US" altLang="en-US" dirty="0"/>
              <a:t>FIN  AND WS(</a:t>
            </a:r>
            <a:r>
              <a:rPr lang="en-US" altLang="en-US" dirty="0" err="1"/>
              <a:t>T</a:t>
            </a:r>
            <a:r>
              <a:rPr lang="en-US" altLang="en-US" sz="2400" dirty="0" err="1"/>
              <a:t>i</a:t>
            </a:r>
            <a:r>
              <a:rPr lang="en-US" altLang="en-US" dirty="0"/>
              <a:t>) </a:t>
            </a:r>
            <a:r>
              <a:rPr lang="en-US" altLang="en-US" sz="4400" dirty="0">
                <a:sym typeface="Symbol" panose="05050102010706020507" pitchFamily="18" charset="2"/>
              </a:rPr>
              <a:t></a:t>
            </a:r>
            <a:r>
              <a:rPr lang="en-US" altLang="en-US" dirty="0"/>
              <a:t> WS(</a:t>
            </a:r>
            <a:r>
              <a:rPr lang="en-US" altLang="en-US" dirty="0" err="1"/>
              <a:t>T</a:t>
            </a:r>
            <a:r>
              <a:rPr lang="en-US" altLang="en-US" sz="2400" dirty="0" err="1"/>
              <a:t>j</a:t>
            </a:r>
            <a:r>
              <a:rPr lang="en-US" altLang="en-US" dirty="0"/>
              <a:t>) </a:t>
            </a:r>
            <a:r>
              <a:rPr lang="en-US" altLang="en-US" dirty="0">
                <a:sym typeface="Symbol" panose="05050102010706020507" pitchFamily="18" charset="2"/>
              </a:rPr>
              <a:t> )</a:t>
            </a:r>
            <a:r>
              <a:rPr lang="en-US" altLang="en-US" dirty="0"/>
              <a:t>]</a:t>
            </a:r>
          </a:p>
          <a:p>
            <a:pPr>
              <a:buFontTx/>
              <a:buNone/>
            </a:pPr>
            <a:r>
              <a:rPr lang="en-US" altLang="en-US" dirty="0"/>
              <a:t>			THEN RETURN false;</a:t>
            </a:r>
          </a:p>
          <a:p>
            <a:pPr>
              <a:buFontTx/>
              <a:buNone/>
            </a:pPr>
            <a:r>
              <a:rPr lang="en-US" altLang="en-US" dirty="0"/>
              <a:t>RETURN true;</a:t>
            </a:r>
          </a:p>
        </p:txBody>
      </p:sp>
    </p:spTree>
    <p:extLst>
      <p:ext uri="{BB962C8B-B14F-4D97-AF65-F5344CB8AC3E}">
        <p14:creationId xmlns:p14="http://schemas.microsoft.com/office/powerpoint/2010/main" val="424952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29574" y="8658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2 Phase Locking Protocol: example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68628" y="1106721"/>
            <a:ext cx="2725852" cy="4714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i="1" dirty="0">
                <a:ea typeface="ＭＳ Ｐゴシック" panose="020B0600070205080204" pitchFamily="34" charset="-128"/>
              </a:rPr>
              <a:t>T2</a:t>
            </a:r>
            <a:r>
              <a:rPr lang="en-US" altLang="en-US" dirty="0">
                <a:ea typeface="ＭＳ Ｐゴシック" panose="020B0600070205080204" pitchFamily="34" charset="-128"/>
              </a:rPr>
              <a:t>:</a:t>
            </a:r>
            <a:r>
              <a:rPr lang="en-US" altLang="en-US" b="1" dirty="0">
                <a:ea typeface="ＭＳ Ｐゴシック" panose="020B0600070205080204" pitchFamily="34" charset="-128"/>
              </a:rPr>
              <a:t> </a:t>
            </a:r>
          </a:p>
          <a:p>
            <a:pPr marL="0" indent="0"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lock-S</a:t>
            </a:r>
            <a:r>
              <a:rPr lang="en-US" altLang="en-US" i="1" dirty="0">
                <a:ea typeface="ＭＳ Ｐゴシック" panose="020B0600070205080204" pitchFamily="34" charset="-128"/>
              </a:rPr>
              <a:t>(A)</a:t>
            </a:r>
            <a:r>
              <a:rPr lang="en-US" altLang="en-US" dirty="0">
                <a:ea typeface="ＭＳ Ｐゴシック" panose="020B0600070205080204" pitchFamily="34" charset="-128"/>
              </a:rPr>
              <a:t>;</a:t>
            </a:r>
          </a:p>
          <a:p>
            <a:pPr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read </a:t>
            </a:r>
            <a:r>
              <a:rPr lang="en-US" altLang="en-US" i="1" dirty="0">
                <a:ea typeface="ＭＳ Ｐゴシック" panose="020B0600070205080204" pitchFamily="34" charset="-128"/>
              </a:rPr>
              <a:t>(A)</a:t>
            </a:r>
            <a:r>
              <a:rPr lang="en-US" altLang="en-US" dirty="0">
                <a:ea typeface="ＭＳ Ｐゴシック" panose="020B0600070205080204" pitchFamily="34" charset="-128"/>
              </a:rPr>
              <a:t>;                        </a:t>
            </a:r>
          </a:p>
          <a:p>
            <a:pPr>
              <a:buFont typeface="Monotype Sorts" charset="2"/>
              <a:buNone/>
            </a:pPr>
            <a:r>
              <a:rPr lang="en-US" altLang="en-US" b="1" strike="sngStrike" dirty="0">
                <a:ea typeface="ＭＳ Ｐゴシック" panose="020B0600070205080204" pitchFamily="34" charset="-128"/>
              </a:rPr>
              <a:t>unlock</a:t>
            </a:r>
            <a:r>
              <a:rPr lang="en-US" altLang="en-US" i="1" strike="sngStrike" dirty="0">
                <a:ea typeface="ＭＳ Ｐゴシック" panose="020B0600070205080204" pitchFamily="34" charset="-128"/>
              </a:rPr>
              <a:t>(A)</a:t>
            </a:r>
            <a:r>
              <a:rPr lang="en-US" altLang="en-US" dirty="0">
                <a:ea typeface="ＭＳ Ｐゴシック" panose="020B0600070205080204" pitchFamily="34" charset="-128"/>
              </a:rPr>
              <a:t>;</a:t>
            </a:r>
          </a:p>
          <a:p>
            <a:pPr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lock-S</a:t>
            </a:r>
            <a:r>
              <a:rPr lang="en-US" altLang="en-US" i="1" dirty="0">
                <a:ea typeface="ＭＳ Ｐゴシック" panose="020B0600070205080204" pitchFamily="34" charset="-128"/>
              </a:rPr>
              <a:t>(B)</a:t>
            </a:r>
            <a:r>
              <a:rPr lang="en-US" altLang="en-US" dirty="0">
                <a:ea typeface="ＭＳ Ｐゴシック" panose="020B0600070205080204" pitchFamily="34" charset="-128"/>
              </a:rPr>
              <a:t>;                  </a:t>
            </a:r>
          </a:p>
          <a:p>
            <a:pPr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read </a:t>
            </a:r>
            <a:r>
              <a:rPr lang="en-US" altLang="en-US" i="1" dirty="0">
                <a:ea typeface="ＭＳ Ｐゴシック" panose="020B0600070205080204" pitchFamily="34" charset="-128"/>
              </a:rPr>
              <a:t>(B)</a:t>
            </a:r>
            <a:r>
              <a:rPr lang="en-US" altLang="en-US" dirty="0">
                <a:ea typeface="ＭＳ Ｐゴシック" panose="020B0600070205080204" pitchFamily="34" charset="-128"/>
              </a:rPr>
              <a:t>;                        </a:t>
            </a:r>
          </a:p>
          <a:p>
            <a:pPr>
              <a:buFont typeface="Monotype Sorts" charset="2"/>
              <a:buNone/>
            </a:pPr>
            <a:r>
              <a:rPr lang="en-US" altLang="en-US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unlock (A)</a:t>
            </a:r>
          </a:p>
          <a:p>
            <a:pPr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unlock</a:t>
            </a:r>
            <a:r>
              <a:rPr lang="en-US" altLang="en-US" i="1" dirty="0">
                <a:ea typeface="ＭＳ Ｐゴシック" panose="020B0600070205080204" pitchFamily="34" charset="-128"/>
              </a:rPr>
              <a:t>(B)</a:t>
            </a:r>
            <a:r>
              <a:rPr lang="en-US" altLang="en-US" dirty="0">
                <a:ea typeface="ＭＳ Ｐゴシック" panose="020B0600070205080204" pitchFamily="34" charset="-128"/>
              </a:rPr>
              <a:t>;                      </a:t>
            </a:r>
          </a:p>
          <a:p>
            <a:pPr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display</a:t>
            </a:r>
            <a:r>
              <a:rPr lang="en-US" altLang="en-US" i="1" dirty="0">
                <a:ea typeface="ＭＳ Ｐゴシック" panose="020B0600070205080204" pitchFamily="34" charset="-128"/>
              </a:rPr>
              <a:t>(A+B)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679440" y="1000232"/>
            <a:ext cx="3373120" cy="5365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T3: </a:t>
            </a:r>
          </a:p>
          <a:p>
            <a:pPr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lock-X</a:t>
            </a:r>
            <a:r>
              <a:rPr lang="en-US" altLang="en-US" dirty="0">
                <a:ea typeface="ＭＳ Ｐゴシック" panose="020B0600070205080204" pitchFamily="34" charset="-128"/>
              </a:rPr>
              <a:t>(B);  </a:t>
            </a:r>
          </a:p>
          <a:p>
            <a:pPr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read</a:t>
            </a:r>
            <a:r>
              <a:rPr lang="en-US" altLang="en-US" dirty="0">
                <a:ea typeface="ＭＳ Ｐゴシック" panose="020B0600070205080204" pitchFamily="34" charset="-128"/>
              </a:rPr>
              <a:t> (B);    </a:t>
            </a:r>
          </a:p>
          <a:p>
            <a:pPr>
              <a:buFont typeface="Monotype Sorts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B = B – 50;    </a:t>
            </a:r>
          </a:p>
          <a:p>
            <a:pPr>
              <a:buFont typeface="Monotype Sorts" charset="2"/>
              <a:buNone/>
            </a:pPr>
            <a:r>
              <a:rPr lang="en-US" altLang="en-US" b="1" strike="sngStrike" dirty="0">
                <a:ea typeface="ＭＳ Ｐゴシック" panose="020B0600070205080204" pitchFamily="34" charset="-128"/>
              </a:rPr>
              <a:t>unlock</a:t>
            </a:r>
            <a:r>
              <a:rPr lang="en-US" altLang="en-US" strike="sngStrike" dirty="0">
                <a:ea typeface="ＭＳ Ｐゴシック" panose="020B0600070205080204" pitchFamily="34" charset="-128"/>
              </a:rPr>
              <a:t>(B);   </a:t>
            </a:r>
          </a:p>
          <a:p>
            <a:pPr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Lock-X</a:t>
            </a:r>
            <a:r>
              <a:rPr lang="en-US" altLang="en-US" dirty="0">
                <a:ea typeface="ＭＳ Ｐゴシック" panose="020B0600070205080204" pitchFamily="34" charset="-128"/>
              </a:rPr>
              <a:t>(A) </a:t>
            </a:r>
          </a:p>
          <a:p>
            <a:pPr>
              <a:buFont typeface="Monotype Sorts" charset="2"/>
              <a:buNone/>
            </a:pPr>
            <a:r>
              <a:rPr lang="en-US" altLang="en-US" b="1" i="1" dirty="0">
                <a:ea typeface="ＭＳ Ｐゴシック" panose="020B0600070205080204" pitchFamily="34" charset="-128"/>
              </a:rPr>
              <a:t>read</a:t>
            </a:r>
            <a:r>
              <a:rPr lang="en-US" altLang="en-US" i="1" dirty="0">
                <a:ea typeface="ＭＳ Ｐゴシック" panose="020B0600070205080204" pitchFamily="34" charset="-128"/>
              </a:rPr>
              <a:t>(A);</a:t>
            </a:r>
          </a:p>
          <a:p>
            <a:pPr>
              <a:buFont typeface="Monotype Sorts" charset="2"/>
              <a:buNone/>
            </a:pPr>
            <a:r>
              <a:rPr lang="en-US" altLang="en-US" i="1" dirty="0">
                <a:ea typeface="ＭＳ Ｐゴシック" panose="020B0600070205080204" pitchFamily="34" charset="-128"/>
              </a:rPr>
              <a:t>A = A + 50;</a:t>
            </a:r>
          </a:p>
          <a:p>
            <a:pPr>
              <a:buFont typeface="Monotype Sorts" charset="2"/>
              <a:buNone/>
            </a:pPr>
            <a:r>
              <a:rPr lang="en-US" altLang="en-US" b="1" i="1" dirty="0">
                <a:ea typeface="ＭＳ Ｐゴシック" panose="020B0600070205080204" pitchFamily="34" charset="-128"/>
              </a:rPr>
              <a:t>write</a:t>
            </a:r>
            <a:r>
              <a:rPr lang="en-US" altLang="en-US" i="1" dirty="0">
                <a:ea typeface="ＭＳ Ｐゴシック" panose="020B0600070205080204" pitchFamily="34" charset="-128"/>
              </a:rPr>
              <a:t>(A); </a:t>
            </a:r>
          </a:p>
          <a:p>
            <a:pPr>
              <a:buFont typeface="Monotype Sorts" charset="2"/>
              <a:buNone/>
            </a:pPr>
            <a:r>
              <a:rPr lang="en-US" altLang="en-US" b="1" i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unlock(B)</a:t>
            </a:r>
          </a:p>
          <a:p>
            <a:pPr>
              <a:buFont typeface="Monotype Sorts" charset="2"/>
              <a:buNone/>
            </a:pPr>
            <a:r>
              <a:rPr lang="en-US" altLang="en-US" b="1" i="1" dirty="0">
                <a:ea typeface="ＭＳ Ｐゴシック" panose="020B0600070205080204" pitchFamily="34" charset="-128"/>
              </a:rPr>
              <a:t>unlock</a:t>
            </a:r>
            <a:r>
              <a:rPr lang="en-US" altLang="en-US" i="1" dirty="0">
                <a:ea typeface="ＭＳ Ｐゴシック" panose="020B0600070205080204" pitchFamily="34" charset="-128"/>
              </a:rPr>
              <a:t>(A);</a:t>
            </a:r>
          </a:p>
        </p:txBody>
      </p:sp>
      <p:sp>
        <p:nvSpPr>
          <p:cNvPr id="9" name="Rectangle 8"/>
          <p:cNvSpPr/>
          <p:nvPr/>
        </p:nvSpPr>
        <p:spPr>
          <a:xfrm>
            <a:off x="8910320" y="2742073"/>
            <a:ext cx="2834640" cy="144425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0070C0"/>
                </a:solidFill>
              </a:rPr>
              <a:t>Does this guarantee </a:t>
            </a:r>
            <a:r>
              <a:rPr lang="en-US" sz="2400" b="1" dirty="0" err="1">
                <a:solidFill>
                  <a:srgbClr val="0070C0"/>
                </a:solidFill>
              </a:rPr>
              <a:t>serializability</a:t>
            </a:r>
            <a:r>
              <a:rPr lang="en-US" sz="2400" b="1" dirty="0">
                <a:solidFill>
                  <a:srgbClr val="0070C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5336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29574" y="86585"/>
            <a:ext cx="10515600" cy="577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2 Phase Locking Protocol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29574" y="1611044"/>
            <a:ext cx="11031567" cy="2443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This protocol ensures conflict-serializable schedules.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It can be proved that the transactions can be serialized in the order of their </a:t>
            </a:r>
            <a:r>
              <a:rPr lang="en-US" altLang="en-US" b="1" dirty="0">
                <a:solidFill>
                  <a:srgbClr val="000099"/>
                </a:solidFill>
                <a:ea typeface="ＭＳ Ｐゴシック" panose="020B0600070205080204" pitchFamily="34" charset="-128"/>
              </a:rPr>
              <a:t>lock points</a:t>
            </a:r>
            <a:r>
              <a:rPr lang="en-US" altLang="en-US" i="1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</a:rPr>
              <a:t> (i.e., the point where a transaction acquired its final lock). </a:t>
            </a:r>
          </a:p>
        </p:txBody>
      </p:sp>
    </p:spTree>
    <p:extLst>
      <p:ext uri="{BB962C8B-B14F-4D97-AF65-F5344CB8AC3E}">
        <p14:creationId xmlns:p14="http://schemas.microsoft.com/office/powerpoint/2010/main" val="428706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48294" y="263598"/>
            <a:ext cx="4484106" cy="1717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Does 2 Phase Locking support recoverability </a:t>
            </a:r>
          </a:p>
          <a:p>
            <a:pPr>
              <a:spcAft>
                <a:spcPts val="1200"/>
              </a:spcAft>
            </a:pPr>
            <a:r>
              <a:rPr lang="en-US" altLang="en-US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And </a:t>
            </a:r>
            <a:r>
              <a:rPr lang="en-US" altLang="en-US" b="1" dirty="0" err="1">
                <a:solidFill>
                  <a:srgbClr val="0070C0"/>
                </a:solidFill>
                <a:ea typeface="ＭＳ Ｐゴシック" panose="020B0600070205080204" pitchFamily="34" charset="-128"/>
              </a:rPr>
              <a:t>cascadeless</a:t>
            </a:r>
            <a:r>
              <a:rPr lang="en-US" altLang="en-US" b="1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820769" y="94202"/>
            <a:ext cx="3019005" cy="62964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i="1" dirty="0">
                <a:ea typeface="ＭＳ Ｐゴシック" panose="020B0600070205080204" pitchFamily="34" charset="-128"/>
              </a:rPr>
              <a:t>T2</a:t>
            </a:r>
            <a:r>
              <a:rPr lang="en-US" altLang="en-US" b="1" dirty="0">
                <a:ea typeface="ＭＳ Ｐゴシック" panose="020B0600070205080204" pitchFamily="34" charset="-128"/>
              </a:rPr>
              <a:t>: </a:t>
            </a: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lock-S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(A)</a:t>
            </a:r>
            <a:r>
              <a:rPr lang="en-US" altLang="en-US" sz="2000" dirty="0">
                <a:ea typeface="ＭＳ Ｐゴシック" panose="020B0600070205080204" pitchFamily="34" charset="-128"/>
              </a:rPr>
              <a:t>;</a:t>
            </a:r>
          </a:p>
          <a:p>
            <a:pPr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read 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(A)</a:t>
            </a:r>
            <a:r>
              <a:rPr lang="en-US" altLang="en-US" sz="2000" dirty="0">
                <a:ea typeface="ＭＳ Ｐゴシック" panose="020B0600070205080204" pitchFamily="34" charset="-128"/>
              </a:rPr>
              <a:t>;                        </a:t>
            </a:r>
          </a:p>
          <a:p>
            <a:pPr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lock-S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(B)</a:t>
            </a:r>
            <a:r>
              <a:rPr lang="en-US" altLang="en-US" sz="2000" dirty="0">
                <a:ea typeface="ＭＳ Ｐゴシック" panose="020B0600070205080204" pitchFamily="34" charset="-128"/>
              </a:rPr>
              <a:t>;</a:t>
            </a:r>
          </a:p>
          <a:p>
            <a:pPr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read 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(B)</a:t>
            </a:r>
            <a:r>
              <a:rPr lang="en-US" altLang="en-US" sz="2000" dirty="0">
                <a:ea typeface="ＭＳ Ｐゴシック" panose="020B0600070205080204" pitchFamily="34" charset="-128"/>
              </a:rPr>
              <a:t>;                        </a:t>
            </a:r>
          </a:p>
          <a:p>
            <a:pPr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unlock (A)</a:t>
            </a:r>
          </a:p>
          <a:p>
            <a:pPr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unlock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(B)</a:t>
            </a:r>
            <a:r>
              <a:rPr lang="en-US" altLang="en-US" sz="2000" dirty="0">
                <a:ea typeface="ＭＳ Ｐゴシック" panose="020B0600070205080204" pitchFamily="34" charset="-128"/>
              </a:rPr>
              <a:t>;                      </a:t>
            </a:r>
          </a:p>
          <a:p>
            <a:pPr>
              <a:buFont typeface="Monotype Sorts" charset="2"/>
              <a:buNone/>
            </a:pPr>
            <a:endParaRPr lang="en-US" altLang="en-US" sz="2000" b="1" dirty="0"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display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(A+B);</a:t>
            </a:r>
            <a:r>
              <a:rPr lang="en-US" altLang="en-US" sz="2000" b="1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Commit</a:t>
            </a:r>
            <a:r>
              <a:rPr lang="en-US" altLang="en-US" sz="2000" i="1" dirty="0">
                <a:ea typeface="ＭＳ Ｐゴシック" panose="020B0600070205080204" pitchFamily="34" charset="-128"/>
              </a:rPr>
              <a:t>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758493" y="1"/>
            <a:ext cx="3373120" cy="6736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charset="2"/>
              <a:buNone/>
            </a:pPr>
            <a:r>
              <a:rPr lang="en-US" altLang="en-US" b="1" dirty="0">
                <a:ea typeface="ＭＳ Ｐゴシック" panose="020B0600070205080204" pitchFamily="34" charset="-128"/>
              </a:rPr>
              <a:t>T3: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  <a:p>
            <a:pPr>
              <a:buFont typeface="Monotype Sorts" charset="2"/>
              <a:buNone/>
            </a:pPr>
            <a:r>
              <a:rPr lang="en-US" altLang="en-US" sz="1800" b="1" dirty="0">
                <a:ea typeface="ＭＳ Ｐゴシック" panose="020B0600070205080204" pitchFamily="34" charset="-128"/>
              </a:rPr>
              <a:t>lock-X</a:t>
            </a:r>
            <a:r>
              <a:rPr lang="en-US" altLang="en-US" sz="1800" dirty="0">
                <a:ea typeface="ＭＳ Ｐゴシック" panose="020B0600070205080204" pitchFamily="34" charset="-128"/>
              </a:rPr>
              <a:t>(B);  </a:t>
            </a:r>
          </a:p>
          <a:p>
            <a:pPr>
              <a:buFont typeface="Monotype Sorts" charset="2"/>
              <a:buNone/>
            </a:pPr>
            <a:r>
              <a:rPr lang="en-US" altLang="en-US" sz="1800" b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1800" dirty="0">
                <a:ea typeface="ＭＳ Ｐゴシック" panose="020B0600070205080204" pitchFamily="34" charset="-128"/>
              </a:rPr>
              <a:t> (B);    </a:t>
            </a:r>
          </a:p>
          <a:p>
            <a:pPr>
              <a:buFont typeface="Monotype Sorts" charset="2"/>
              <a:buNone/>
            </a:pPr>
            <a:r>
              <a:rPr lang="en-US" altLang="en-US" sz="1800" dirty="0">
                <a:ea typeface="ＭＳ Ｐゴシック" panose="020B0600070205080204" pitchFamily="34" charset="-128"/>
              </a:rPr>
              <a:t>B = B – 50;    </a:t>
            </a:r>
          </a:p>
          <a:p>
            <a:pPr>
              <a:buFont typeface="Monotype Sorts" charset="2"/>
              <a:buNone/>
            </a:pPr>
            <a:r>
              <a:rPr lang="en-US" altLang="en-US" sz="1800" b="1" dirty="0">
                <a:ea typeface="ＭＳ Ｐゴシック" panose="020B0600070205080204" pitchFamily="34" charset="-128"/>
              </a:rPr>
              <a:t>Lock-X</a:t>
            </a:r>
            <a:r>
              <a:rPr lang="en-US" altLang="en-US" sz="1800" dirty="0">
                <a:ea typeface="ＭＳ Ｐゴシック" panose="020B0600070205080204" pitchFamily="34" charset="-128"/>
              </a:rPr>
              <a:t>(A) </a:t>
            </a:r>
          </a:p>
          <a:p>
            <a:pPr>
              <a:buFont typeface="Monotype Sorts" charset="2"/>
              <a:buNone/>
            </a:pPr>
            <a:r>
              <a:rPr lang="en-US" altLang="en-US" sz="1800" b="1" i="1" dirty="0">
                <a:ea typeface="ＭＳ Ｐゴシック" panose="020B0600070205080204" pitchFamily="34" charset="-128"/>
              </a:rPr>
              <a:t>read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(A);</a:t>
            </a:r>
          </a:p>
          <a:p>
            <a:pPr>
              <a:buFont typeface="Monotype Sorts" charset="2"/>
              <a:buNone/>
            </a:pPr>
            <a:r>
              <a:rPr lang="en-US" altLang="en-US" sz="1800" i="1" dirty="0">
                <a:ea typeface="ＭＳ Ｐゴシック" panose="020B0600070205080204" pitchFamily="34" charset="-128"/>
              </a:rPr>
              <a:t>A = A + 50;</a:t>
            </a:r>
          </a:p>
          <a:p>
            <a:pPr>
              <a:buFont typeface="Monotype Sorts" charset="2"/>
              <a:buNone/>
            </a:pPr>
            <a:r>
              <a:rPr lang="en-US" altLang="en-US" sz="1800" b="1" i="1" dirty="0">
                <a:ea typeface="ＭＳ Ｐゴシック" panose="020B0600070205080204" pitchFamily="34" charset="-128"/>
              </a:rPr>
              <a:t>write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(A); </a:t>
            </a:r>
          </a:p>
          <a:p>
            <a:pPr>
              <a:buFont typeface="Monotype Sorts" charset="2"/>
              <a:buNone/>
            </a:pPr>
            <a:r>
              <a:rPr lang="en-US" altLang="en-US" sz="1800" b="1" i="1" dirty="0">
                <a:ea typeface="ＭＳ Ｐゴシック" panose="020B0600070205080204" pitchFamily="34" charset="-128"/>
              </a:rPr>
              <a:t>unlock(B);</a:t>
            </a:r>
          </a:p>
          <a:p>
            <a:pPr>
              <a:buFont typeface="Monotype Sorts" charset="2"/>
              <a:buNone/>
            </a:pPr>
            <a:r>
              <a:rPr lang="en-US" altLang="en-US" sz="1800" b="1" i="1" dirty="0">
                <a:ea typeface="ＭＳ Ｐゴシック" panose="020B0600070205080204" pitchFamily="34" charset="-128"/>
              </a:rPr>
              <a:t>unlock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(A);</a:t>
            </a: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endParaRPr lang="en-US" altLang="en-US" sz="1800" b="1" i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Monotype Sorts" charset="2"/>
              <a:buNone/>
            </a:pPr>
            <a:r>
              <a:rPr lang="en-US" altLang="en-US" sz="1800" b="1" i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Abort</a:t>
            </a:r>
            <a:r>
              <a:rPr lang="en-US" altLang="en-US" sz="1800" i="1" dirty="0">
                <a:ea typeface="ＭＳ Ｐゴシック" panose="020B0600070205080204" pitchFamily="34" charset="-128"/>
              </a:rPr>
              <a:t>;</a:t>
            </a:r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313680" y="1239520"/>
            <a:ext cx="0" cy="515112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129298" y="3720477"/>
            <a:ext cx="1361440" cy="6400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89056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3640</Words>
  <Application>Microsoft Office PowerPoint</Application>
  <PresentationFormat>Widescreen</PresentationFormat>
  <Paragraphs>640</Paragraphs>
  <Slides>66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6" baseType="lpstr">
      <vt:lpstr>ＭＳ Ｐゴシック</vt:lpstr>
      <vt:lpstr>Century Gothic</vt:lpstr>
      <vt:lpstr>Helvetica</vt:lpstr>
      <vt:lpstr>Monotype Sorts</vt:lpstr>
      <vt:lpstr>Symbol</vt:lpstr>
      <vt:lpstr>Tahoma</vt:lpstr>
      <vt:lpstr>Times New Roman</vt:lpstr>
      <vt:lpstr>Wingdings</vt:lpstr>
      <vt:lpstr>Presentation level design</vt:lpstr>
      <vt:lpstr>VISIO</vt:lpstr>
      <vt:lpstr>Database System Implementation CSE 507</vt:lpstr>
      <vt:lpstr>Lock Based Protocols</vt:lpstr>
      <vt:lpstr>Lock Compatibility Matrix</vt:lpstr>
      <vt:lpstr>Lock Compatibility Matrix</vt:lpstr>
      <vt:lpstr>Lock Compatibility Matrix</vt:lpstr>
      <vt:lpstr>2 Phase Locking Protocol</vt:lpstr>
      <vt:lpstr>2 Phase Locking Protocol: example</vt:lpstr>
      <vt:lpstr>2 Phase Locking Protocol</vt:lpstr>
      <vt:lpstr>PowerPoint Presentation</vt:lpstr>
      <vt:lpstr>PowerPoint Presentation</vt:lpstr>
      <vt:lpstr>PowerPoint Presentation</vt:lpstr>
      <vt:lpstr>Lock Conversions</vt:lpstr>
      <vt:lpstr>Automatic Acquisition of Locks</vt:lpstr>
      <vt:lpstr>Automatic Acquisition of Locks</vt:lpstr>
      <vt:lpstr>Show application of 2PL on following:</vt:lpstr>
      <vt:lpstr>Multiple granularity of Locking</vt:lpstr>
      <vt:lpstr>Multiple granularity of Locking</vt:lpstr>
      <vt:lpstr>Multiple granularity of Locking</vt:lpstr>
      <vt:lpstr>Multiple granularity of Locking</vt:lpstr>
      <vt:lpstr>Multiple granularity of Locking</vt:lpstr>
      <vt:lpstr>Multiple granularity of Locking</vt:lpstr>
      <vt:lpstr>Deadlocks in 2 phase locking</vt:lpstr>
      <vt:lpstr>Deadlocks in 2 phase locking</vt:lpstr>
      <vt:lpstr>Deadlock Handling</vt:lpstr>
      <vt:lpstr>Deadlock Handling – Prevention Schemes</vt:lpstr>
      <vt:lpstr>Deadlock Handling – Prevention Schemes</vt:lpstr>
      <vt:lpstr>Deadlock Handling – Prevention Schemes</vt:lpstr>
      <vt:lpstr>Deadlock Detection</vt:lpstr>
      <vt:lpstr>Deadlock Recovery</vt:lpstr>
      <vt:lpstr>Time Stamp Ordering Algorithm</vt:lpstr>
      <vt:lpstr>Time Stamp Ordering Algorithm</vt:lpstr>
      <vt:lpstr>Time Stamp Ordering Algorithm</vt:lpstr>
      <vt:lpstr>Time Stamp Ordering Algorithm</vt:lpstr>
      <vt:lpstr>Time Stamp Ordering: Write Operation by Ti</vt:lpstr>
      <vt:lpstr>Time Stamp Ordering: Write Operation by Ti</vt:lpstr>
      <vt:lpstr>Apply TSO Algorithm on following Schedule</vt:lpstr>
      <vt:lpstr>TSO Algorithm Recoverability and Cascadeless</vt:lpstr>
      <vt:lpstr>TSO Algorithm Recoverability and Cascadeless</vt:lpstr>
      <vt:lpstr>TSO Algorithm Thomas Write Rule</vt:lpstr>
      <vt:lpstr>TSO Algorithm Thomas Write Rule</vt:lpstr>
      <vt:lpstr>Quick note on View Serializability </vt:lpstr>
      <vt:lpstr>Quick note on View Serializability </vt:lpstr>
      <vt:lpstr>Quick note on View Serializability </vt:lpstr>
      <vt:lpstr>Multiversion Schemes</vt:lpstr>
      <vt:lpstr>Multiversion Schemes</vt:lpstr>
      <vt:lpstr>Multiversion Time Stamp Ordering</vt:lpstr>
      <vt:lpstr>Multiversion Time Stamp Ordering </vt:lpstr>
      <vt:lpstr>Multiversion Time Stamp Ordering </vt:lpstr>
      <vt:lpstr>Multiversion Time Stamp Ordering </vt:lpstr>
      <vt:lpstr>Multiversion Time Stamp Ordering </vt:lpstr>
      <vt:lpstr>Multiversion Two Phase Locking</vt:lpstr>
      <vt:lpstr>Multiversion Two Phase Locking</vt:lpstr>
      <vt:lpstr>Multiversion Two Phase Locking</vt:lpstr>
      <vt:lpstr>Validation Based Concurrency Control</vt:lpstr>
      <vt:lpstr>Validation Based Concurrency Control</vt:lpstr>
      <vt:lpstr>Validation Based Concurrency Control</vt:lpstr>
      <vt:lpstr>Validation Based Concurrency Control</vt:lpstr>
      <vt:lpstr>Validation Based Concurrency Control</vt:lpstr>
      <vt:lpstr>Validation Based Concurrency Control</vt:lpstr>
      <vt:lpstr>Validation Based Concurrency Control</vt:lpstr>
      <vt:lpstr>Validation Based Concurrency Control</vt:lpstr>
      <vt:lpstr>Validation Based Concurrency Control</vt:lpstr>
      <vt:lpstr>Validation Based Concurrency Control</vt:lpstr>
      <vt:lpstr>Validation Based Concurrency Control</vt:lpstr>
      <vt:lpstr>Validation Based Concurrency Control</vt:lpstr>
      <vt:lpstr>Validation Based Concurrency Control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2015-07-29T05:08:48Z</dcterms:created>
  <dcterms:modified xsi:type="dcterms:W3CDTF">2016-03-17T04:08:22Z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