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71"/>
  </p:notesMasterIdLst>
  <p:handoutMasterIdLst>
    <p:handoutMasterId r:id="rId72"/>
  </p:handoutMasterIdLst>
  <p:sldIdLst>
    <p:sldId id="257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64" r:id="rId11"/>
    <p:sldId id="569" r:id="rId12"/>
    <p:sldId id="565" r:id="rId13"/>
    <p:sldId id="566" r:id="rId14"/>
    <p:sldId id="570" r:id="rId15"/>
    <p:sldId id="567" r:id="rId16"/>
    <p:sldId id="568" r:id="rId17"/>
    <p:sldId id="571" r:id="rId18"/>
    <p:sldId id="572" r:id="rId19"/>
    <p:sldId id="575" r:id="rId20"/>
    <p:sldId id="573" r:id="rId21"/>
    <p:sldId id="574" r:id="rId22"/>
    <p:sldId id="576" r:id="rId23"/>
    <p:sldId id="577" r:id="rId24"/>
    <p:sldId id="579" r:id="rId25"/>
    <p:sldId id="580" r:id="rId26"/>
    <p:sldId id="581" r:id="rId27"/>
    <p:sldId id="582" r:id="rId28"/>
    <p:sldId id="583" r:id="rId29"/>
    <p:sldId id="584" r:id="rId30"/>
    <p:sldId id="585" r:id="rId31"/>
    <p:sldId id="587" r:id="rId32"/>
    <p:sldId id="588" r:id="rId33"/>
    <p:sldId id="607" r:id="rId34"/>
    <p:sldId id="589" r:id="rId35"/>
    <p:sldId id="608" r:id="rId36"/>
    <p:sldId id="590" r:id="rId37"/>
    <p:sldId id="609" r:id="rId38"/>
    <p:sldId id="610" r:id="rId39"/>
    <p:sldId id="591" r:id="rId40"/>
    <p:sldId id="592" r:id="rId41"/>
    <p:sldId id="593" r:id="rId42"/>
    <p:sldId id="594" r:id="rId43"/>
    <p:sldId id="595" r:id="rId44"/>
    <p:sldId id="596" r:id="rId45"/>
    <p:sldId id="597" r:id="rId46"/>
    <p:sldId id="598" r:id="rId47"/>
    <p:sldId id="599" r:id="rId48"/>
    <p:sldId id="612" r:id="rId49"/>
    <p:sldId id="613" r:id="rId50"/>
    <p:sldId id="614" r:id="rId51"/>
    <p:sldId id="615" r:id="rId52"/>
    <p:sldId id="616" r:id="rId53"/>
    <p:sldId id="617" r:id="rId54"/>
    <p:sldId id="618" r:id="rId55"/>
    <p:sldId id="600" r:id="rId56"/>
    <p:sldId id="602" r:id="rId57"/>
    <p:sldId id="619" r:id="rId58"/>
    <p:sldId id="620" r:id="rId59"/>
    <p:sldId id="621" r:id="rId60"/>
    <p:sldId id="622" r:id="rId61"/>
    <p:sldId id="623" r:id="rId62"/>
    <p:sldId id="603" r:id="rId63"/>
    <p:sldId id="605" r:id="rId64"/>
    <p:sldId id="606" r:id="rId65"/>
    <p:sldId id="624" r:id="rId66"/>
    <p:sldId id="625" r:id="rId67"/>
    <p:sldId id="627" r:id="rId68"/>
    <p:sldId id="604" r:id="rId69"/>
    <p:sldId id="628" r:id="rId7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E7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5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4/4/2016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4/4/2016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4/4/2016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4/4/2016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4/4/2016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4/4/2016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4/4/2016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4/4/2016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4/4/2016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4/4/2016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524123"/>
          </a:xfrm>
        </p:spPr>
        <p:txBody>
          <a:bodyPr>
            <a:normAutofit/>
          </a:bodyPr>
          <a:lstStyle/>
          <a:p>
            <a:r>
              <a:rPr lang="en-US" dirty="0"/>
              <a:t>Database Recovery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Database System Implementation CSE 507</a:t>
            </a:r>
          </a:p>
        </p:txBody>
      </p:sp>
      <p:sp>
        <p:nvSpPr>
          <p:cNvPr id="4" name="Rectangle 3"/>
          <p:cNvSpPr/>
          <p:nvPr/>
        </p:nvSpPr>
        <p:spPr>
          <a:xfrm>
            <a:off x="133590" y="6354236"/>
            <a:ext cx="117028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Some slides adapted from </a:t>
            </a:r>
            <a:r>
              <a:rPr lang="en-US" sz="1600" dirty="0" err="1"/>
              <a:t>Navathe</a:t>
            </a:r>
            <a:r>
              <a:rPr lang="en-US" sz="1600" dirty="0"/>
              <a:t> et. Al. ,  </a:t>
            </a:r>
            <a:r>
              <a:rPr lang="en-US" sz="1600" dirty="0" err="1"/>
              <a:t>Silberchatz</a:t>
            </a:r>
            <a:r>
              <a:rPr lang="en-US" sz="1600" dirty="0"/>
              <a:t> et. Al and Hector Garcia-Molina, </a:t>
            </a:r>
            <a:r>
              <a:rPr lang="en-US" sz="1600" dirty="0" err="1"/>
              <a:t>Dr</a:t>
            </a:r>
            <a:r>
              <a:rPr lang="en-US" sz="1600" dirty="0"/>
              <a:t> </a:t>
            </a:r>
            <a:r>
              <a:rPr lang="en-US" sz="1600" dirty="0" err="1"/>
              <a:t>Hao</a:t>
            </a:r>
            <a:r>
              <a:rPr lang="en-US" sz="1600" dirty="0"/>
              <a:t>-Hua Chu from NTU </a:t>
            </a:r>
          </a:p>
        </p:txBody>
      </p:sp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65923" y="318053"/>
            <a:ext cx="4489174" cy="4638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b="1" dirty="0" err="1">
                <a:solidFill>
                  <a:srgbClr val="7030A0"/>
                </a:solidFill>
              </a:rPr>
              <a:t>Checkpointing</a:t>
            </a:r>
            <a:r>
              <a:rPr lang="en-US" altLang="en-US" b="1" dirty="0">
                <a:solidFill>
                  <a:srgbClr val="7030A0"/>
                </a:solidFill>
              </a:rPr>
              <a:t> Contd..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91897" y="4786484"/>
            <a:ext cx="10717007" cy="19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dirty="0">
                <a:ea typeface="ＭＳ Ｐゴシック" panose="020B0600070205080204" pitchFamily="34" charset="-128"/>
              </a:rPr>
              <a:t> can be ignored (updates already output to disk due to checkpoint)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3</a:t>
            </a:r>
            <a:r>
              <a:rPr lang="en-US" altLang="en-US" dirty="0">
                <a:ea typeface="ＭＳ Ｐゴシック" panose="020B0600070205080204" pitchFamily="34" charset="-128"/>
              </a:rPr>
              <a:t> redone (assuming UNDO/REDO procedure)  .</a:t>
            </a:r>
          </a:p>
          <a:p>
            <a:r>
              <a:rPr lang="en-US" altLang="en-US" i="1" dirty="0">
                <a:ea typeface="ＭＳ Ｐゴシック" panose="020B0600070205080204" pitchFamily="34" charset="-128"/>
              </a:rPr>
              <a:t>T</a:t>
            </a:r>
            <a:r>
              <a:rPr lang="en-US" altLang="en-US" baseline="-25000" dirty="0">
                <a:ea typeface="ＭＳ Ｐゴシック" panose="020B0600070205080204" pitchFamily="34" charset="-128"/>
              </a:rPr>
              <a:t>4</a:t>
            </a:r>
            <a:r>
              <a:rPr lang="en-US" altLang="en-US" dirty="0">
                <a:ea typeface="ＭＳ Ｐゴシック" panose="020B0600070205080204" pitchFamily="34" charset="-128"/>
              </a:rPr>
              <a:t> undone  (assuming UNDO/REDO procedure).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910510" y="1480930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4205910" y="148093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7177710" y="1480930"/>
            <a:ext cx="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3977483" y="1029618"/>
            <a:ext cx="4746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i="1" dirty="0"/>
              <a:t>T</a:t>
            </a:r>
            <a:r>
              <a:rPr lang="en-US" altLang="en-US" sz="2400" b="1" i="1" baseline="-25000" dirty="0"/>
              <a:t>c</a:t>
            </a:r>
            <a:endParaRPr lang="en-US" altLang="en-US" sz="2400" b="1" i="1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6957137" y="966688"/>
            <a:ext cx="4411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i="1" dirty="0" err="1"/>
              <a:t>T</a:t>
            </a:r>
            <a:r>
              <a:rPr lang="en-US" altLang="en-US" sz="2400" b="1" baseline="-25000" dirty="0" err="1"/>
              <a:t>f</a:t>
            </a:r>
            <a:endParaRPr lang="en-US" altLang="en-US" sz="2400" b="1" i="1" dirty="0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2986710" y="186193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2986710" y="193813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3748710" y="186193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053510" y="224293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4053510" y="231913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>
            <a:off x="4815510" y="224293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272710" y="262393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>
            <a:off x="5272710" y="270013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6034710" y="262393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20" name="Line 18"/>
          <p:cNvSpPr>
            <a:spLocks noChangeShapeType="1"/>
          </p:cNvSpPr>
          <p:nvPr/>
        </p:nvSpPr>
        <p:spPr bwMode="auto">
          <a:xfrm>
            <a:off x="6415710" y="308113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21" name="Line 19"/>
          <p:cNvSpPr>
            <a:spLocks noChangeShapeType="1"/>
          </p:cNvSpPr>
          <p:nvPr/>
        </p:nvSpPr>
        <p:spPr bwMode="auto">
          <a:xfrm>
            <a:off x="6415710" y="315733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22" name="Line 20"/>
          <p:cNvSpPr>
            <a:spLocks noChangeShapeType="1"/>
          </p:cNvSpPr>
          <p:nvPr/>
        </p:nvSpPr>
        <p:spPr bwMode="auto">
          <a:xfrm>
            <a:off x="7177710" y="308113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000" b="1"/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172065" y="1491283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i="1" dirty="0"/>
              <a:t>T</a:t>
            </a:r>
            <a:r>
              <a:rPr lang="en-US" altLang="en-US" sz="2400" b="1" baseline="-25000" dirty="0"/>
              <a:t>1</a:t>
            </a:r>
            <a:endParaRPr lang="en-US" altLang="en-US" sz="2400" b="1" i="1" dirty="0"/>
          </a:p>
        </p:txBody>
      </p:sp>
      <p:sp>
        <p:nvSpPr>
          <p:cNvPr id="24" name="Text Box 22"/>
          <p:cNvSpPr txBox="1">
            <a:spLocks noChangeArrowheads="1"/>
          </p:cNvSpPr>
          <p:nvPr/>
        </p:nvSpPr>
        <p:spPr bwMode="auto">
          <a:xfrm>
            <a:off x="4250106" y="1880728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i="1" dirty="0"/>
              <a:t>T</a:t>
            </a:r>
            <a:r>
              <a:rPr lang="en-US" altLang="en-US" sz="2400" b="1" baseline="-25000" dirty="0"/>
              <a:t>2</a:t>
            </a:r>
            <a:endParaRPr lang="en-US" altLang="en-US" sz="2400" b="1" i="1" dirty="0"/>
          </a:p>
        </p:txBody>
      </p:sp>
      <p:sp>
        <p:nvSpPr>
          <p:cNvPr id="25" name="Text Box 23"/>
          <p:cNvSpPr txBox="1">
            <a:spLocks noChangeArrowheads="1"/>
          </p:cNvSpPr>
          <p:nvPr/>
        </p:nvSpPr>
        <p:spPr bwMode="auto">
          <a:xfrm>
            <a:off x="5418025" y="2242930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i="1"/>
              <a:t>T</a:t>
            </a:r>
            <a:r>
              <a:rPr lang="en-US" altLang="en-US" sz="2400" b="1" baseline="-25000"/>
              <a:t>3</a:t>
            </a:r>
            <a:endParaRPr lang="en-US" altLang="en-US" sz="2400" b="1" i="1"/>
          </a:p>
        </p:txBody>
      </p:sp>
      <p:sp>
        <p:nvSpPr>
          <p:cNvPr id="26" name="Text Box 24"/>
          <p:cNvSpPr txBox="1">
            <a:spLocks noChangeArrowheads="1"/>
          </p:cNvSpPr>
          <p:nvPr/>
        </p:nvSpPr>
        <p:spPr bwMode="auto">
          <a:xfrm>
            <a:off x="6646244" y="2730417"/>
            <a:ext cx="4860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i="1" dirty="0"/>
              <a:t>T</a:t>
            </a:r>
            <a:r>
              <a:rPr lang="en-US" altLang="en-US" sz="2400" b="1" baseline="-25000" dirty="0"/>
              <a:t>4</a:t>
            </a:r>
            <a:endParaRPr lang="en-US" altLang="en-US" sz="2400" b="1" i="1" dirty="0"/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275635" y="3715566"/>
            <a:ext cx="18085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/>
              <a:t>checkpoint</a:t>
            </a:r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6534980" y="3688498"/>
            <a:ext cx="22557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Helvetica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b="1" dirty="0"/>
              <a:t>system failure</a:t>
            </a:r>
          </a:p>
        </p:txBody>
      </p:sp>
    </p:spTree>
    <p:extLst>
      <p:ext uri="{BB962C8B-B14F-4D97-AF65-F5344CB8AC3E}">
        <p14:creationId xmlns:p14="http://schemas.microsoft.com/office/powerpoint/2010/main" val="345104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756548" y="1388165"/>
            <a:ext cx="11104148" cy="4031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2700" b="1" dirty="0">
                <a:solidFill>
                  <a:srgbClr val="7030A0"/>
                </a:solidFill>
              </a:rPr>
              <a:t>Steal/No-Steal and Force/No-Force</a:t>
            </a:r>
          </a:p>
          <a:p>
            <a:pPr marL="495300" indent="-495300">
              <a:lnSpc>
                <a:spcPct val="80000"/>
              </a:lnSpc>
              <a:spcAft>
                <a:spcPts val="1200"/>
              </a:spcAft>
            </a:pPr>
            <a:r>
              <a:rPr lang="en-US" altLang="en-US" sz="2700" dirty="0"/>
              <a:t>Possible ways for flushing database cache to database disk:</a:t>
            </a:r>
          </a:p>
          <a:p>
            <a:pPr marL="914400" lvl="1" indent="-4572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en-US" altLang="en-US" sz="2700" b="1" dirty="0">
                <a:solidFill>
                  <a:srgbClr val="7030A0"/>
                </a:solidFill>
              </a:rPr>
              <a:t>Steal: </a:t>
            </a:r>
            <a:r>
              <a:rPr lang="en-US" altLang="en-US" sz="2700" dirty="0"/>
              <a:t>Cache can be flushed before transaction commits.</a:t>
            </a:r>
          </a:p>
          <a:p>
            <a:pPr marL="914400" lvl="1" indent="-4572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en-US" altLang="en-US" sz="2700" b="1" dirty="0">
                <a:solidFill>
                  <a:srgbClr val="7030A0"/>
                </a:solidFill>
              </a:rPr>
              <a:t>No-Steal: </a:t>
            </a:r>
            <a:r>
              <a:rPr lang="en-US" altLang="en-US" sz="2700" dirty="0"/>
              <a:t>Cache cannot be flushed before transaction commit.</a:t>
            </a:r>
          </a:p>
          <a:p>
            <a:pPr marL="914400" lvl="1" indent="-4572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en-US" altLang="en-US" sz="2700" b="1" dirty="0">
                <a:solidFill>
                  <a:srgbClr val="7030A0"/>
                </a:solidFill>
              </a:rPr>
              <a:t>Force:  </a:t>
            </a:r>
            <a:r>
              <a:rPr lang="en-US" altLang="en-US" sz="2700" dirty="0"/>
              <a:t>Cache is immediately flushed (forced) to disk before commit.</a:t>
            </a:r>
          </a:p>
          <a:p>
            <a:pPr marL="914400" lvl="1" indent="-4572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en-US" altLang="en-US" sz="2700" b="1" dirty="0">
                <a:solidFill>
                  <a:srgbClr val="7030A0"/>
                </a:solidFill>
              </a:rPr>
              <a:t>No-Force:  </a:t>
            </a:r>
            <a:r>
              <a:rPr lang="en-US" altLang="en-US" sz="2700" dirty="0"/>
              <a:t>Otherwise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756548" y="178724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Introduction and Basic Concepts</a:t>
            </a:r>
          </a:p>
        </p:txBody>
      </p:sp>
    </p:spTree>
    <p:extLst>
      <p:ext uri="{BB962C8B-B14F-4D97-AF65-F5344CB8AC3E}">
        <p14:creationId xmlns:p14="http://schemas.microsoft.com/office/powerpoint/2010/main" val="216611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756547" y="1414669"/>
            <a:ext cx="11104148" cy="4191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2700" b="1" dirty="0">
                <a:solidFill>
                  <a:srgbClr val="7030A0"/>
                </a:solidFill>
              </a:rPr>
              <a:t>Steal/No-Steal and Force/No-Force</a:t>
            </a:r>
          </a:p>
          <a:p>
            <a:pPr marL="495300" indent="-495300">
              <a:lnSpc>
                <a:spcPct val="80000"/>
              </a:lnSpc>
              <a:spcAft>
                <a:spcPts val="1200"/>
              </a:spcAft>
            </a:pPr>
            <a:r>
              <a:rPr lang="en-US" altLang="en-US" sz="2700" dirty="0"/>
              <a:t>These give rise to four different ways for handling recovery:</a:t>
            </a:r>
          </a:p>
          <a:p>
            <a:pPr marL="914400" lvl="1" indent="-457200">
              <a:lnSpc>
                <a:spcPct val="80000"/>
              </a:lnSpc>
              <a:spcAft>
                <a:spcPts val="1200"/>
              </a:spcAft>
            </a:pPr>
            <a:r>
              <a:rPr lang="en-US" altLang="en-US" sz="2700" dirty="0"/>
              <a:t>Steal/No-Force (Undo/Redo) </a:t>
            </a:r>
          </a:p>
          <a:p>
            <a:pPr marL="914400" lvl="1" indent="-457200">
              <a:lnSpc>
                <a:spcPct val="80000"/>
              </a:lnSpc>
              <a:spcAft>
                <a:spcPts val="1200"/>
              </a:spcAft>
            </a:pPr>
            <a:r>
              <a:rPr lang="en-US" altLang="en-US" sz="2700" dirty="0"/>
              <a:t>Steal/Force (Undo/No-redo)</a:t>
            </a:r>
          </a:p>
          <a:p>
            <a:pPr marL="914400" lvl="1" indent="-457200">
              <a:lnSpc>
                <a:spcPct val="80000"/>
              </a:lnSpc>
              <a:spcAft>
                <a:spcPts val="1200"/>
              </a:spcAft>
            </a:pPr>
            <a:r>
              <a:rPr lang="en-US" altLang="en-US" sz="2700" dirty="0"/>
              <a:t>No-Steal/No-Force (Redo/No-undo) </a:t>
            </a:r>
          </a:p>
          <a:p>
            <a:pPr marL="914400" lvl="1" indent="-457200">
              <a:lnSpc>
                <a:spcPct val="80000"/>
              </a:lnSpc>
              <a:spcAft>
                <a:spcPts val="1200"/>
              </a:spcAft>
            </a:pPr>
            <a:r>
              <a:rPr lang="en-US" altLang="en-US" sz="2700" dirty="0"/>
              <a:t>No-Steal/Force (No-undo/No-redo).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Introduction and Basic Concepts</a:t>
            </a:r>
          </a:p>
        </p:txBody>
      </p:sp>
    </p:spTree>
    <p:extLst>
      <p:ext uri="{BB962C8B-B14F-4D97-AF65-F5344CB8AC3E}">
        <p14:creationId xmlns:p14="http://schemas.microsoft.com/office/powerpoint/2010/main" val="92967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Introduction and Basic Concepts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8200" y="1266067"/>
            <a:ext cx="11035748" cy="4697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With concurrent transactions, all transactions share a single disk buffer and a single log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We assume:</a:t>
            </a:r>
          </a:p>
          <a:p>
            <a:pPr>
              <a:spcAft>
                <a:spcPts val="1200"/>
              </a:spcAft>
            </a:pP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if a transaction </a:t>
            </a:r>
            <a:r>
              <a:rPr lang="en-US" altLang="en-US" i="1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 has modified an item, no other transaction can modify the same item until </a:t>
            </a:r>
            <a:r>
              <a:rPr lang="en-US" altLang="en-US" i="1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T</a:t>
            </a:r>
            <a:r>
              <a:rPr lang="en-US" altLang="en-US" i="1" baseline="-25000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i</a:t>
            </a:r>
            <a:r>
              <a:rPr lang="en-US" altLang="en-US" i="1" baseline="-25000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  </a:t>
            </a:r>
            <a:r>
              <a:rPr lang="en-US" altLang="en-US" i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has committed or aborted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i.e. we need strict schedules.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E.g., Strict 2PL.</a:t>
            </a:r>
          </a:p>
        </p:txBody>
      </p:sp>
    </p:spTree>
    <p:extLst>
      <p:ext uri="{BB962C8B-B14F-4D97-AF65-F5344CB8AC3E}">
        <p14:creationId xmlns:p14="http://schemas.microsoft.com/office/powerpoint/2010/main" val="67709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745435" y="3041193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Some Basic Recovery Algorithms</a:t>
            </a:r>
          </a:p>
        </p:txBody>
      </p:sp>
    </p:spTree>
    <p:extLst>
      <p:ext uri="{BB962C8B-B14F-4D97-AF65-F5344CB8AC3E}">
        <p14:creationId xmlns:p14="http://schemas.microsoft.com/office/powerpoint/2010/main" val="34827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785192" y="1639955"/>
            <a:ext cx="10956234" cy="3594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Deferred Update Protocol: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 transaction cannot change the database on disk until it reaches its commit point. 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 transaction does not reach its commit point until all its REDO-type log entries are recorded in the log.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And the log buffer is force written to the disk. </a:t>
            </a:r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258237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Deferred Update (No Undo/Redo)</a:t>
            </a:r>
          </a:p>
        </p:txBody>
      </p:sp>
    </p:spTree>
    <p:extLst>
      <p:ext uri="{BB962C8B-B14F-4D97-AF65-F5344CB8AC3E}">
        <p14:creationId xmlns:p14="http://schemas.microsoft.com/office/powerpoint/2010/main" val="2401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258237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Deferred Update (No Undo/Redo)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785192" y="1692965"/>
            <a:ext cx="11024635" cy="31440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dirty="0"/>
              <a:t>Two tables are required for implementing this protocol.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b="1" dirty="0"/>
              <a:t>Active table</a:t>
            </a:r>
            <a:r>
              <a:rPr lang="en-US" altLang="en-US" dirty="0"/>
              <a:t>:  All active transactions are entered in this table.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b="1" dirty="0"/>
              <a:t>Commit table</a:t>
            </a:r>
            <a:r>
              <a:rPr lang="en-US" altLang="en-US" dirty="0"/>
              <a:t>: Transactions to be committed are entered in this table.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dirty="0"/>
              <a:t>These tables are filled by scanning through the log from the last checkpoint during recovery.</a:t>
            </a:r>
          </a:p>
        </p:txBody>
      </p:sp>
    </p:spTree>
    <p:extLst>
      <p:ext uri="{BB962C8B-B14F-4D97-AF65-F5344CB8AC3E}">
        <p14:creationId xmlns:p14="http://schemas.microsoft.com/office/powerpoint/2010/main" val="391692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258237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Deferred Update (No Undo/Redo)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785192" y="1176130"/>
            <a:ext cx="11024635" cy="523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During recovery:</a:t>
            </a:r>
          </a:p>
          <a:p>
            <a:pPr marL="514350" indent="-51435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/>
              <a:t>All transactions of the </a:t>
            </a:r>
            <a:r>
              <a:rPr lang="en-US" altLang="en-US" b="1" dirty="0"/>
              <a:t>commit</a:t>
            </a:r>
            <a:r>
              <a:rPr lang="en-US" altLang="en-US" dirty="0"/>
              <a:t> table are redone in the order they were written to log, and </a:t>
            </a:r>
          </a:p>
          <a:p>
            <a:pPr marL="514350" indent="-51435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/>
              <a:t>All transactions of </a:t>
            </a:r>
            <a:r>
              <a:rPr lang="en-US" altLang="en-US" b="1" dirty="0"/>
              <a:t>active</a:t>
            </a:r>
            <a:r>
              <a:rPr lang="en-US" altLang="en-US" dirty="0"/>
              <a:t> tables are ignored. </a:t>
            </a:r>
            <a:r>
              <a:rPr lang="en-US" altLang="en-US" b="1" dirty="0">
                <a:solidFill>
                  <a:srgbClr val="FF0000"/>
                </a:solidFill>
              </a:rPr>
              <a:t>Why?</a:t>
            </a:r>
          </a:p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endParaRPr lang="en-US" altLang="en-US" b="1" dirty="0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dirty="0"/>
              <a:t>It is possible that a </a:t>
            </a:r>
            <a:r>
              <a:rPr lang="en-US" altLang="en-US" b="1" dirty="0"/>
              <a:t>commit</a:t>
            </a:r>
            <a:r>
              <a:rPr lang="en-US" altLang="en-US" dirty="0"/>
              <a:t> table transaction may be </a:t>
            </a:r>
            <a:r>
              <a:rPr lang="en-US" altLang="en-US" b="1" dirty="0"/>
              <a:t>redone</a:t>
            </a:r>
            <a:r>
              <a:rPr lang="en-US" altLang="en-US" dirty="0"/>
              <a:t> twice but this does not create any inconsistency because of a redone is “</a:t>
            </a:r>
            <a:r>
              <a:rPr lang="en-US" altLang="en-US" b="1" dirty="0"/>
              <a:t>idempotent</a:t>
            </a:r>
            <a:r>
              <a:rPr lang="en-US" altLang="en-US" dirty="0"/>
              <a:t>”,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dirty="0"/>
              <a:t>that is, one redone for an AFIM is equivalent to multiple redone for the same AFIM.  </a:t>
            </a:r>
          </a:p>
        </p:txBody>
      </p:sp>
    </p:spTree>
    <p:extLst>
      <p:ext uri="{BB962C8B-B14F-4D97-AF65-F5344CB8AC3E}">
        <p14:creationId xmlns:p14="http://schemas.microsoft.com/office/powerpoint/2010/main" val="292621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258237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Deferred Update (No Undo/Redo)</a:t>
            </a:r>
          </a:p>
        </p:txBody>
      </p:sp>
      <p:sp>
        <p:nvSpPr>
          <p:cNvPr id="4" name="Rectangle 7"/>
          <p:cNvSpPr txBox="1">
            <a:spLocks noChangeArrowheads="1"/>
          </p:cNvSpPr>
          <p:nvPr/>
        </p:nvSpPr>
        <p:spPr>
          <a:xfrm>
            <a:off x="785192" y="1176131"/>
            <a:ext cx="11024635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spcAft>
                <a:spcPts val="120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During recovery:</a:t>
            </a:r>
          </a:p>
          <a:p>
            <a:pPr marL="514350" indent="-51435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/>
              <a:t>All transactions of the </a:t>
            </a:r>
            <a:r>
              <a:rPr lang="en-US" altLang="en-US" b="1" dirty="0"/>
              <a:t>commit</a:t>
            </a:r>
            <a:r>
              <a:rPr lang="en-US" altLang="en-US" dirty="0"/>
              <a:t> table are redone in the order they were written to log, and </a:t>
            </a:r>
          </a:p>
          <a:p>
            <a:pPr marL="514350" indent="-514350">
              <a:lnSpc>
                <a:spcPct val="800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n-US" altLang="en-US" dirty="0"/>
              <a:t>All transactions of </a:t>
            </a:r>
            <a:r>
              <a:rPr lang="en-US" altLang="en-US" b="1" dirty="0"/>
              <a:t>active</a:t>
            </a:r>
            <a:r>
              <a:rPr lang="en-US" altLang="en-US" dirty="0"/>
              <a:t> tables are ignored. </a:t>
            </a:r>
            <a:r>
              <a:rPr lang="en-US" altLang="en-US" b="1" dirty="0">
                <a:solidFill>
                  <a:srgbClr val="FF0000"/>
                </a:solidFill>
              </a:rPr>
              <a:t>Why?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02102" y="4184374"/>
            <a:ext cx="10198690" cy="7156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Any comments on its efficiency? </a:t>
            </a:r>
          </a:p>
          <a:p>
            <a:pPr algn="ctr"/>
            <a:r>
              <a:rPr lang="en-US" sz="2800" b="1" dirty="0">
                <a:solidFill>
                  <a:srgbClr val="FF0000"/>
                </a:solidFill>
              </a:rPr>
              <a:t>In terms of required buffer space</a:t>
            </a:r>
          </a:p>
        </p:txBody>
      </p:sp>
    </p:spTree>
    <p:extLst>
      <p:ext uri="{BB962C8B-B14F-4D97-AF65-F5344CB8AC3E}">
        <p14:creationId xmlns:p14="http://schemas.microsoft.com/office/powerpoint/2010/main" val="1886541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258237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Deferred Update (No Undo/Redo) Example</a:t>
            </a: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6044" y="914400"/>
            <a:ext cx="10553801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22426" y="1119352"/>
            <a:ext cx="6053959" cy="23175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700" b="1" dirty="0">
                <a:solidFill>
                  <a:srgbClr val="0070C0"/>
                </a:solidFill>
              </a:rPr>
              <a:t>What is the output of No-UNDO/ REDO algorithm on this system log?</a:t>
            </a:r>
          </a:p>
          <a:p>
            <a:r>
              <a:rPr lang="en-US" sz="27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2700" b="1" dirty="0">
                <a:solidFill>
                  <a:srgbClr val="0070C0"/>
                </a:solidFill>
              </a:rPr>
              <a:t>Which transactions are redone and which are ignored?</a:t>
            </a:r>
          </a:p>
        </p:txBody>
      </p:sp>
      <p:sp>
        <p:nvSpPr>
          <p:cNvPr id="7" name="Rectangle 6"/>
          <p:cNvSpPr/>
          <p:nvPr/>
        </p:nvSpPr>
        <p:spPr>
          <a:xfrm>
            <a:off x="6042992" y="3886200"/>
            <a:ext cx="3214565" cy="11098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</a:rPr>
              <a:t>Assume strict 2PL being followed</a:t>
            </a:r>
          </a:p>
        </p:txBody>
      </p:sp>
    </p:spTree>
    <p:extLst>
      <p:ext uri="{BB962C8B-B14F-4D97-AF65-F5344CB8AC3E}">
        <p14:creationId xmlns:p14="http://schemas.microsoft.com/office/powerpoint/2010/main" val="237256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Introduction and Basic Concepts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838200" y="1007165"/>
            <a:ext cx="11075504" cy="54466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Purpose of Database Recovery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/>
              <a:t>To bring the database into the last consistent state, which existed prior to the failure.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/>
              <a:t>To preserve transaction properties (Atomicity and Durability).</a:t>
            </a:r>
          </a:p>
          <a:p>
            <a:pPr lvl="1"/>
            <a:endParaRPr lang="en-US" altLang="en-US" dirty="0"/>
          </a:p>
          <a:p>
            <a:pPr marL="0" indent="0">
              <a:buNone/>
            </a:pPr>
            <a:r>
              <a:rPr lang="en-US" altLang="en-US" sz="3000" b="1" dirty="0">
                <a:solidFill>
                  <a:srgbClr val="7030A0"/>
                </a:solidFill>
              </a:rPr>
              <a:t>Example:</a:t>
            </a:r>
          </a:p>
          <a:p>
            <a:pPr lvl="1"/>
            <a:r>
              <a:rPr lang="en-US" altLang="en-US" sz="3000" dirty="0"/>
              <a:t>If the system crashes before a fund transfer transaction completes </a:t>
            </a:r>
          </a:p>
          <a:p>
            <a:pPr lvl="1"/>
            <a:r>
              <a:rPr lang="en-US" altLang="en-US" sz="3000" dirty="0"/>
              <a:t>then either one or both accounts may have incorrect value.  </a:t>
            </a:r>
          </a:p>
          <a:p>
            <a:pPr lvl="1"/>
            <a:r>
              <a:rPr lang="en-US" altLang="en-US" sz="3000" dirty="0"/>
              <a:t>Thus, the database must be restored to the state before the transaction modified any of the accounts.  </a:t>
            </a:r>
          </a:p>
        </p:txBody>
      </p:sp>
    </p:spTree>
    <p:extLst>
      <p:ext uri="{BB962C8B-B14F-4D97-AF65-F5344CB8AC3E}">
        <p14:creationId xmlns:p14="http://schemas.microsoft.com/office/powerpoint/2010/main" val="220011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258237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Immediate Update Based Technique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785192" y="1520688"/>
            <a:ext cx="11024635" cy="420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/>
              <a:t>In this AFIMs of a transaction can be flushed to the database disk before it commits.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For this reason the recovery manager </a:t>
            </a:r>
            <a:r>
              <a:rPr lang="en-US" altLang="en-US" b="1" dirty="0"/>
              <a:t>undoes</a:t>
            </a:r>
            <a:r>
              <a:rPr lang="en-US" altLang="en-US" dirty="0"/>
              <a:t> all transactions during recovery.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dirty="0"/>
              <a:t>If all updates of a transaction are recorded on disk before it commits then no need for </a:t>
            </a:r>
            <a:r>
              <a:rPr lang="en-US" altLang="en-US" b="1" dirty="0"/>
              <a:t>REDO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dirty="0"/>
              <a:t>Else </a:t>
            </a:r>
            <a:r>
              <a:rPr lang="en-US" altLang="en-US" b="1" dirty="0"/>
              <a:t>REDO</a:t>
            </a:r>
            <a:r>
              <a:rPr lang="en-US" altLang="en-US" dirty="0"/>
              <a:t> is required. </a:t>
            </a:r>
          </a:p>
          <a:p>
            <a:pPr>
              <a:lnSpc>
                <a:spcPct val="80000"/>
              </a:lnSpc>
              <a:spcAft>
                <a:spcPts val="1200"/>
              </a:spcAft>
            </a:pPr>
            <a:r>
              <a:rPr lang="en-US" altLang="en-US" b="1" dirty="0"/>
              <a:t>UNDO/REDO</a:t>
            </a:r>
            <a:r>
              <a:rPr lang="en-US" altLang="en-US" dirty="0"/>
              <a:t> is most common type of recovery technique. </a:t>
            </a:r>
          </a:p>
        </p:txBody>
      </p:sp>
    </p:spTree>
    <p:extLst>
      <p:ext uri="{BB962C8B-B14F-4D97-AF65-F5344CB8AC3E}">
        <p14:creationId xmlns:p14="http://schemas.microsoft.com/office/powerpoint/2010/main" val="290938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258237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Immediate Update Based Technique</a:t>
            </a:r>
          </a:p>
        </p:txBody>
      </p:sp>
      <p:sp>
        <p:nvSpPr>
          <p:cNvPr id="7" name="Rectangle 7"/>
          <p:cNvSpPr txBox="1">
            <a:spLocks noChangeArrowheads="1"/>
          </p:cNvSpPr>
          <p:nvPr/>
        </p:nvSpPr>
        <p:spPr>
          <a:xfrm>
            <a:off x="785192" y="1520688"/>
            <a:ext cx="11024635" cy="4204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Recovery Algorithm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Use two list of transactions: the committed transactions and the active transactions since last check point. 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Undo</a:t>
            </a:r>
            <a:r>
              <a:rPr lang="en-US" altLang="en-US" dirty="0"/>
              <a:t> all the </a:t>
            </a:r>
            <a:r>
              <a:rPr lang="en-US" altLang="en-US" dirty="0" err="1"/>
              <a:t>write_item</a:t>
            </a:r>
            <a:r>
              <a:rPr lang="en-US" altLang="en-US" dirty="0"/>
              <a:t> operations active transactions. Done in reverse order of the log.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Redo </a:t>
            </a:r>
            <a:r>
              <a:rPr lang="en-US" altLang="en-US" dirty="0"/>
              <a:t>all the </a:t>
            </a:r>
            <a:r>
              <a:rPr lang="en-US" altLang="en-US" dirty="0" err="1"/>
              <a:t>write_item</a:t>
            </a:r>
            <a:r>
              <a:rPr lang="en-US" altLang="en-US" dirty="0"/>
              <a:t> operations of the committed transactions. Done in the order they were written in log.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70409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603531" y="258237"/>
            <a:ext cx="7091399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Immediate Update -- Example</a:t>
            </a:r>
          </a:p>
        </p:txBody>
      </p:sp>
      <p:sp>
        <p:nvSpPr>
          <p:cNvPr id="4" name="Rectangle 3"/>
          <p:cNvSpPr/>
          <p:nvPr/>
        </p:nvSpPr>
        <p:spPr>
          <a:xfrm>
            <a:off x="627536" y="316117"/>
            <a:ext cx="3818339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[</a:t>
            </a:r>
            <a:r>
              <a:rPr lang="en-US" sz="2400" dirty="0" err="1"/>
              <a:t>Start_transaction</a:t>
            </a:r>
            <a:r>
              <a:rPr lang="en-US" sz="2400" dirty="0"/>
              <a:t>, T1]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read_item</a:t>
            </a:r>
            <a:r>
              <a:rPr lang="en-US" sz="2400" dirty="0"/>
              <a:t>, T1, A]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read_item</a:t>
            </a:r>
            <a:r>
              <a:rPr lang="en-US" sz="2400" dirty="0"/>
              <a:t>, T1,D]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write_item</a:t>
            </a:r>
            <a:r>
              <a:rPr lang="en-US" sz="2400" dirty="0"/>
              <a:t>, T1, D, 20,25]</a:t>
            </a:r>
          </a:p>
          <a:p>
            <a:r>
              <a:rPr lang="en-US" sz="2400" b="1" dirty="0">
                <a:solidFill>
                  <a:srgbClr val="7030A0"/>
                </a:solidFill>
              </a:rPr>
              <a:t>[checkpoint]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start_transaction</a:t>
            </a:r>
            <a:r>
              <a:rPr lang="en-US" sz="2400" dirty="0"/>
              <a:t>, T2]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read_item</a:t>
            </a:r>
            <a:r>
              <a:rPr lang="en-US" sz="2400" dirty="0"/>
              <a:t>, T2, B]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write_item</a:t>
            </a:r>
            <a:r>
              <a:rPr lang="en-US" sz="2400" dirty="0"/>
              <a:t>, T2, B, 12, 18]</a:t>
            </a:r>
          </a:p>
          <a:p>
            <a:r>
              <a:rPr lang="en-US" sz="2400" dirty="0"/>
              <a:t>[Commit, T1]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start_transaction</a:t>
            </a:r>
            <a:r>
              <a:rPr lang="en-US" sz="2400" dirty="0"/>
              <a:t>, T4]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read_item</a:t>
            </a:r>
            <a:r>
              <a:rPr lang="en-US" sz="2400" dirty="0"/>
              <a:t>, T4, D]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write_item</a:t>
            </a:r>
            <a:r>
              <a:rPr lang="en-US" sz="2400" dirty="0"/>
              <a:t>, T4, D, 25, 15]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read_item</a:t>
            </a:r>
            <a:r>
              <a:rPr lang="en-US" sz="2400" dirty="0"/>
              <a:t>, T4, A]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write_item</a:t>
            </a:r>
            <a:r>
              <a:rPr lang="en-US" sz="2400" dirty="0"/>
              <a:t>, T4, A, 30, 20]</a:t>
            </a:r>
          </a:p>
          <a:p>
            <a:r>
              <a:rPr lang="en-US" sz="2400" dirty="0"/>
              <a:t>[read_item,T2, B]</a:t>
            </a:r>
          </a:p>
          <a:p>
            <a:r>
              <a:rPr lang="en-US" sz="2400" dirty="0"/>
              <a:t>[</a:t>
            </a:r>
            <a:r>
              <a:rPr lang="en-US" sz="2400" dirty="0" err="1"/>
              <a:t>write_item</a:t>
            </a:r>
            <a:r>
              <a:rPr lang="en-US" sz="2400" dirty="0"/>
              <a:t>, T2, B, 15, 35]</a:t>
            </a:r>
          </a:p>
          <a:p>
            <a:r>
              <a:rPr lang="en-US" sz="2400" dirty="0"/>
              <a:t>[Commit T4]</a:t>
            </a:r>
          </a:p>
        </p:txBody>
      </p:sp>
      <p:sp>
        <p:nvSpPr>
          <p:cNvPr id="8" name="Rectangle 7"/>
          <p:cNvSpPr/>
          <p:nvPr/>
        </p:nvSpPr>
        <p:spPr>
          <a:xfrm>
            <a:off x="4603531" y="6279195"/>
            <a:ext cx="2832195" cy="5788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FF0000"/>
                </a:solidFill>
              </a:rPr>
              <a:t>System Crash!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879491" y="6692268"/>
            <a:ext cx="1645212" cy="1"/>
          </a:xfrm>
          <a:prstGeom prst="straightConnector1">
            <a:avLst/>
          </a:prstGeom>
          <a:ln w="3175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022426" y="1119352"/>
            <a:ext cx="6053959" cy="23175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700" b="1" dirty="0">
                <a:solidFill>
                  <a:srgbClr val="0070C0"/>
                </a:solidFill>
              </a:rPr>
              <a:t>What is the output of UNDO/ REDO algorithm on this system log?</a:t>
            </a:r>
          </a:p>
          <a:p>
            <a:r>
              <a:rPr lang="en-US" sz="2700" b="1" dirty="0">
                <a:solidFill>
                  <a:srgbClr val="0070C0"/>
                </a:solidFill>
              </a:rPr>
              <a:t> </a:t>
            </a:r>
          </a:p>
          <a:p>
            <a:r>
              <a:rPr lang="en-US" sz="2700" b="1" dirty="0">
                <a:solidFill>
                  <a:srgbClr val="0070C0"/>
                </a:solidFill>
              </a:rPr>
              <a:t>Which transactions are redone and which are undone?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042992" y="3886200"/>
            <a:ext cx="3214565" cy="110986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7030A0"/>
                </a:solidFill>
              </a:rPr>
              <a:t>Assume strict 2PL being followed</a:t>
            </a:r>
          </a:p>
        </p:txBody>
      </p:sp>
    </p:spTree>
    <p:extLst>
      <p:ext uri="{BB962C8B-B14F-4D97-AF65-F5344CB8AC3E}">
        <p14:creationId xmlns:p14="http://schemas.microsoft.com/office/powerpoint/2010/main" val="10210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258237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Repeating History and Logging during Undo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191" y="1267208"/>
            <a:ext cx="11149305" cy="50389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700" b="1" dirty="0">
                <a:ea typeface="ＭＳ Ｐゴシック" panose="020B0600070205080204" pitchFamily="34" charset="-128"/>
              </a:rPr>
              <a:t>Transaction rollback (also valid during normal operation)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Let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dirty="0">
                <a:ea typeface="ＭＳ Ｐゴシック" panose="020B0600070205080204" pitchFamily="34" charset="-128"/>
              </a:rPr>
              <a:t> be the transaction to be rolled back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Scan log backwards from the end, and for each log record of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  </a:t>
            </a:r>
            <a:r>
              <a:rPr lang="en-US" altLang="en-US" sz="2700" dirty="0">
                <a:ea typeface="ＭＳ Ｐゴシック" panose="020B0600070205080204" pitchFamily="34" charset="-128"/>
              </a:rPr>
              <a:t>of the form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&lt;</a:t>
            </a:r>
            <a:r>
              <a:rPr lang="en-US" altLang="en-US" sz="2700" b="1" i="1" dirty="0" err="1">
                <a:ea typeface="ＭＳ Ｐゴシック" panose="020B0600070205080204" pitchFamily="34" charset="-128"/>
              </a:rPr>
              <a:t>write_item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 V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 V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&gt; </a:t>
            </a:r>
          </a:p>
          <a:p>
            <a:pPr lvl="2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perform the undo by writing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1 </a:t>
            </a:r>
            <a:r>
              <a:rPr lang="en-US" altLang="en-US" sz="2700" dirty="0">
                <a:ea typeface="ＭＳ Ｐゴシック" panose="020B0600070205080204" pitchFamily="34" charset="-128"/>
              </a:rPr>
              <a:t>to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</a:t>
            </a:r>
          </a:p>
          <a:p>
            <a:pPr lvl="2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write a log record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&lt;</a:t>
            </a:r>
            <a:r>
              <a:rPr lang="en-US" altLang="en-US" sz="2700" b="1" i="1" dirty="0" err="1">
                <a:ea typeface="ＭＳ Ｐゴシック" panose="020B0600070205080204" pitchFamily="34" charset="-128"/>
              </a:rPr>
              <a:t>write_item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 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 V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&gt; </a:t>
            </a:r>
          </a:p>
          <a:p>
            <a:pPr lvl="3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such log records are called </a:t>
            </a:r>
            <a:r>
              <a:rPr lang="en-US" altLang="en-US" sz="27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compensation log records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Once the record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&lt;</a:t>
            </a:r>
            <a:r>
              <a:rPr lang="en-US" altLang="en-US" sz="2700" b="1" i="1" dirty="0" err="1">
                <a:ea typeface="ＭＳ Ｐゴシック" panose="020B0600070205080204" pitchFamily="34" charset="-128"/>
              </a:rPr>
              <a:t>Start_trans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 &gt; </a:t>
            </a:r>
            <a:r>
              <a:rPr lang="en-US" altLang="en-US" sz="2700" dirty="0">
                <a:ea typeface="ＭＳ Ｐゴシック" panose="020B0600070205080204" pitchFamily="34" charset="-128"/>
              </a:rPr>
              <a:t>is found stop the scan and write the log record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&lt;</a:t>
            </a:r>
            <a:r>
              <a:rPr lang="en-US" altLang="en-US" sz="2700" b="1" i="1" dirty="0">
                <a:ea typeface="ＭＳ Ｐゴシック" panose="020B0600070205080204" pitchFamily="34" charset="-128"/>
              </a:rPr>
              <a:t>Abort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&gt; </a:t>
            </a:r>
          </a:p>
        </p:txBody>
      </p:sp>
    </p:spTree>
    <p:extLst>
      <p:ext uri="{BB962C8B-B14F-4D97-AF65-F5344CB8AC3E}">
        <p14:creationId xmlns:p14="http://schemas.microsoft.com/office/powerpoint/2010/main" val="331742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258237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Repeating History and Logging during Undo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4388" y="1503691"/>
            <a:ext cx="10486404" cy="3273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altLang="en-US" b="1" dirty="0">
                <a:ea typeface="ＭＳ Ｐゴシック" panose="020B0600070205080204" pitchFamily="34" charset="-128"/>
              </a:rPr>
              <a:t>Recovery from failure</a:t>
            </a:r>
            <a:r>
              <a:rPr lang="en-US" altLang="en-US" dirty="0">
                <a:ea typeface="ＭＳ Ｐゴシック" panose="020B0600070205080204" pitchFamily="34" charset="-128"/>
              </a:rPr>
              <a:t>: Two phases</a:t>
            </a:r>
          </a:p>
          <a:p>
            <a:pPr marL="800100" lvl="1" indent="-342900">
              <a:spcAft>
                <a:spcPts val="1800"/>
              </a:spcAft>
            </a:pPr>
            <a:r>
              <a:rPr lang="en-US" altLang="en-US" sz="28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Redo phase</a:t>
            </a:r>
            <a:r>
              <a:rPr lang="en-US" altLang="en-US" sz="2800" dirty="0">
                <a:ea typeface="ＭＳ Ｐゴシック" panose="020B0600070205080204" pitchFamily="34" charset="-128"/>
              </a:rPr>
              <a:t>:  replay updates of </a:t>
            </a:r>
            <a:r>
              <a:rPr lang="en-US" altLang="en-US" sz="2800" b="1" dirty="0">
                <a:ea typeface="ＭＳ Ｐゴシック" panose="020B0600070205080204" pitchFamily="34" charset="-128"/>
              </a:rPr>
              <a:t>all</a:t>
            </a:r>
            <a:r>
              <a:rPr lang="en-US" altLang="en-US" sz="2800" dirty="0">
                <a:ea typeface="ＭＳ Ｐゴシック" panose="020B0600070205080204" pitchFamily="34" charset="-128"/>
              </a:rPr>
              <a:t> transactions, whether they committed, aborted, or are incomplete</a:t>
            </a:r>
          </a:p>
          <a:p>
            <a:pPr marL="800100" lvl="1" indent="-342900">
              <a:spcAft>
                <a:spcPts val="1800"/>
              </a:spcAft>
            </a:pPr>
            <a:r>
              <a:rPr lang="en-US" altLang="en-US" sz="28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Undo phase</a:t>
            </a:r>
            <a:r>
              <a:rPr lang="en-US" altLang="en-US" sz="2800" dirty="0">
                <a:ea typeface="ＭＳ Ｐゴシック" panose="020B0600070205080204" pitchFamily="34" charset="-128"/>
              </a:rPr>
              <a:t>: undo all incomplete transactions</a:t>
            </a:r>
          </a:p>
        </p:txBody>
      </p:sp>
    </p:spTree>
    <p:extLst>
      <p:ext uri="{BB962C8B-B14F-4D97-AF65-F5344CB8AC3E}">
        <p14:creationId xmlns:p14="http://schemas.microsoft.com/office/powerpoint/2010/main" val="287971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258237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Repeating History and Logging during Undo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2497" y="1040525"/>
            <a:ext cx="11377613" cy="51620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Redo phase (also called repeating history)</a:t>
            </a:r>
          </a:p>
          <a:p>
            <a:pPr marL="342900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Find last &lt;</a:t>
            </a:r>
            <a:r>
              <a:rPr lang="en-US" altLang="en-US" b="1" dirty="0">
                <a:ea typeface="ＭＳ Ｐゴシック" panose="020B0600070205080204" pitchFamily="34" charset="-128"/>
              </a:rPr>
              <a:t>checkpoint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dirty="0">
                <a:ea typeface="ＭＳ Ｐゴシック" panose="020B0600070205080204" pitchFamily="34" charset="-128"/>
              </a:rPr>
              <a:t>&gt; record, and set </a:t>
            </a: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undo-list</a:t>
            </a:r>
            <a:r>
              <a:rPr lang="en-US" altLang="en-US" dirty="0">
                <a:ea typeface="ＭＳ Ｐゴシック" panose="020B0600070205080204" pitchFamily="34" charset="-128"/>
              </a:rPr>
              <a:t> to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dirty="0">
                <a:ea typeface="ＭＳ Ｐゴシック" panose="020B0600070205080204" pitchFamily="34" charset="-128"/>
              </a:rPr>
              <a:t>.</a:t>
            </a:r>
          </a:p>
          <a:p>
            <a:pPr marL="342900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dirty="0">
                <a:ea typeface="ＭＳ Ｐゴシック" panose="020B0600070205080204" pitchFamily="34" charset="-128"/>
              </a:rPr>
              <a:t>Scan forward from above &lt;</a:t>
            </a:r>
            <a:r>
              <a:rPr lang="en-US" altLang="en-US" b="1" dirty="0">
                <a:ea typeface="ＭＳ Ｐゴシック" panose="020B0600070205080204" pitchFamily="34" charset="-128"/>
              </a:rPr>
              <a:t>checkpoint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  <a:r>
              <a:rPr lang="en-US" altLang="en-US" i="1" dirty="0">
                <a:ea typeface="ＭＳ Ｐゴシック" panose="020B0600070205080204" pitchFamily="34" charset="-128"/>
              </a:rPr>
              <a:t>L</a:t>
            </a:r>
            <a:r>
              <a:rPr lang="en-US" altLang="en-US" dirty="0">
                <a:ea typeface="ＭＳ Ｐゴシック" panose="020B0600070205080204" pitchFamily="34" charset="-128"/>
              </a:rPr>
              <a:t>&gt; record</a:t>
            </a:r>
          </a:p>
          <a:p>
            <a:pPr marL="742950" lvl="1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Whenever a  record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&lt;</a:t>
            </a:r>
            <a:r>
              <a:rPr lang="en-US" altLang="en-US" sz="2800" b="1" i="1" dirty="0" err="1">
                <a:ea typeface="ＭＳ Ｐゴシック" panose="020B0600070205080204" pitchFamily="34" charset="-128"/>
              </a:rPr>
              <a:t>write_item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8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8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,  V</a:t>
            </a:r>
            <a:r>
              <a:rPr lang="en-US" altLang="en-US" sz="28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,  V</a:t>
            </a:r>
            <a:r>
              <a:rPr lang="en-US" altLang="en-US" sz="28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&gt; </a:t>
            </a:r>
            <a:r>
              <a:rPr lang="en-US" altLang="en-US" sz="2800" dirty="0">
                <a:ea typeface="ＭＳ Ｐゴシック" panose="020B0600070205080204" pitchFamily="34" charset="-128"/>
              </a:rPr>
              <a:t>is found, redo it by writing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800" i="1" baseline="-25000" dirty="0">
                <a:ea typeface="ＭＳ Ｐゴシック" panose="020B0600070205080204" pitchFamily="34" charset="-128"/>
              </a:rPr>
              <a:t>2  </a:t>
            </a:r>
            <a:r>
              <a:rPr lang="en-US" altLang="en-US" sz="2800" dirty="0">
                <a:ea typeface="ＭＳ Ｐゴシック" panose="020B0600070205080204" pitchFamily="34" charset="-128"/>
              </a:rPr>
              <a:t>to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8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 </a:t>
            </a:r>
          </a:p>
          <a:p>
            <a:pPr marL="742950" lvl="1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 If a log record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&lt;</a:t>
            </a:r>
            <a:r>
              <a:rPr lang="en-US" altLang="en-US" sz="2800" b="1" i="1" dirty="0">
                <a:ea typeface="ＭＳ Ｐゴシック" panose="020B0600070205080204" pitchFamily="34" charset="-128"/>
              </a:rPr>
              <a:t>start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8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800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&gt; </a:t>
            </a:r>
            <a:r>
              <a:rPr lang="en-US" altLang="en-US" sz="2800" dirty="0">
                <a:ea typeface="ＭＳ Ｐゴシック" panose="020B0600070205080204" pitchFamily="34" charset="-128"/>
              </a:rPr>
              <a:t>is found, add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8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800" i="1" baseline="-25000" dirty="0">
                <a:ea typeface="ＭＳ Ｐゴシック" panose="020B0600070205080204" pitchFamily="34" charset="-128"/>
              </a:rPr>
              <a:t>  </a:t>
            </a:r>
            <a:r>
              <a:rPr lang="en-US" altLang="en-US" sz="2800" dirty="0">
                <a:ea typeface="ＭＳ Ｐゴシック" panose="020B0600070205080204" pitchFamily="34" charset="-128"/>
              </a:rPr>
              <a:t>to </a:t>
            </a:r>
            <a:r>
              <a:rPr lang="en-US" altLang="en-US" sz="28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undo-list</a:t>
            </a:r>
          </a:p>
          <a:p>
            <a:pPr marL="742950" lvl="1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Whenever a log record 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&lt;</a:t>
            </a:r>
            <a:r>
              <a:rPr lang="en-US" altLang="en-US" sz="2800" b="1" i="1" dirty="0">
                <a:ea typeface="ＭＳ Ｐゴシック" panose="020B0600070205080204" pitchFamily="34" charset="-128"/>
              </a:rPr>
              <a:t>Commit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8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 &gt; or &lt;</a:t>
            </a:r>
            <a:r>
              <a:rPr lang="en-US" altLang="en-US" sz="2800" b="1" i="1" dirty="0">
                <a:ea typeface="ＭＳ Ｐゴシック" panose="020B0600070205080204" pitchFamily="34" charset="-128"/>
              </a:rPr>
              <a:t>Abort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8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 &gt; </a:t>
            </a:r>
            <a:r>
              <a:rPr lang="en-US" altLang="en-US" sz="2800" dirty="0">
                <a:ea typeface="ＭＳ Ｐゴシック" panose="020B0600070205080204" pitchFamily="34" charset="-128"/>
              </a:rPr>
              <a:t>is found, remove </a:t>
            </a:r>
            <a:r>
              <a:rPr lang="en-US" altLang="en-US" sz="28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8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800" i="1" dirty="0">
                <a:ea typeface="ＭＳ Ｐゴシック" panose="020B0600070205080204" pitchFamily="34" charset="-128"/>
              </a:rPr>
              <a:t>  </a:t>
            </a:r>
            <a:r>
              <a:rPr lang="en-US" altLang="en-US" sz="2800" dirty="0">
                <a:ea typeface="ＭＳ Ｐゴシック" panose="020B0600070205080204" pitchFamily="34" charset="-128"/>
              </a:rPr>
              <a:t>from undo-list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6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132113"/>
            <a:ext cx="10515600" cy="46697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Repeating History and Logging during Undo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5192" y="762712"/>
            <a:ext cx="11183171" cy="5559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700" b="1" dirty="0">
                <a:ea typeface="ＭＳ Ｐゴシック" panose="020B0600070205080204" pitchFamily="34" charset="-128"/>
              </a:rPr>
              <a:t>Undo phase (Logging during Undo): </a:t>
            </a:r>
            <a:endParaRPr lang="en-US" altLang="en-US" sz="2700" dirty="0">
              <a:ea typeface="ＭＳ Ｐゴシック" panose="020B0600070205080204" pitchFamily="34" charset="-128"/>
            </a:endParaRPr>
          </a:p>
          <a:p>
            <a:pPr marL="342900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700" dirty="0">
                <a:ea typeface="ＭＳ Ｐゴシック" panose="020B0600070205080204" pitchFamily="34" charset="-128"/>
              </a:rPr>
              <a:t>Scan log backwards from end </a:t>
            </a:r>
          </a:p>
          <a:p>
            <a:pPr marL="742950" lvl="1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700" dirty="0">
                <a:ea typeface="ＭＳ Ｐゴシック" panose="020B0600070205080204" pitchFamily="34" charset="-128"/>
              </a:rPr>
              <a:t> If record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&lt;</a:t>
            </a:r>
            <a:r>
              <a:rPr lang="en-US" altLang="en-US" sz="2700" b="1" i="1" dirty="0" err="1">
                <a:ea typeface="ＭＳ Ｐゴシック" panose="020B0600070205080204" pitchFamily="34" charset="-128"/>
              </a:rPr>
              <a:t>write_item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 V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 V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2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&gt; </a:t>
            </a:r>
            <a:r>
              <a:rPr lang="en-US" altLang="en-US" sz="2700" dirty="0">
                <a:ea typeface="ＭＳ Ｐゴシック" panose="020B0600070205080204" pitchFamily="34" charset="-128"/>
              </a:rPr>
              <a:t>is found where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700" dirty="0">
                <a:ea typeface="ＭＳ Ｐゴシック" panose="020B0600070205080204" pitchFamily="34" charset="-128"/>
              </a:rPr>
              <a:t>is in </a:t>
            </a: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undo-list</a:t>
            </a:r>
            <a:r>
              <a:rPr lang="en-US" altLang="en-US" sz="2700" dirty="0">
                <a:ea typeface="ＭＳ Ｐゴシック" panose="020B0600070205080204" pitchFamily="34" charset="-128"/>
              </a:rPr>
              <a:t> perform same actions as for trans rollback:</a:t>
            </a:r>
          </a:p>
          <a:p>
            <a:pPr marL="1085850" lvl="2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700" dirty="0">
                <a:ea typeface="ＭＳ Ｐゴシック" panose="020B0600070205080204" pitchFamily="34" charset="-128"/>
              </a:rPr>
              <a:t> perform undo by writing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V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700" dirty="0">
                <a:ea typeface="ＭＳ Ｐゴシック" panose="020B0600070205080204" pitchFamily="34" charset="-128"/>
              </a:rPr>
              <a:t> to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700" dirty="0">
                <a:ea typeface="ＭＳ Ｐゴシック" panose="020B0600070205080204" pitchFamily="34" charset="-128"/>
              </a:rPr>
              <a:t>.</a:t>
            </a:r>
          </a:p>
          <a:p>
            <a:pPr marL="1085850" lvl="2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700" dirty="0">
                <a:ea typeface="ＭＳ Ｐゴシック" panose="020B0600070205080204" pitchFamily="34" charset="-128"/>
              </a:rPr>
              <a:t>write a log record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&lt; </a:t>
            </a:r>
            <a:r>
              <a:rPr lang="en-US" altLang="en-US" sz="2700" b="1" i="1" dirty="0" err="1">
                <a:ea typeface="ＭＳ Ｐゴシック" panose="020B0600070205080204" pitchFamily="34" charset="-128"/>
              </a:rPr>
              <a:t>write_item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 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X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j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 V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1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&gt;</a:t>
            </a:r>
          </a:p>
          <a:p>
            <a:pPr marL="742950" lvl="1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700" dirty="0">
                <a:ea typeface="ＭＳ Ｐゴシック" panose="020B0600070205080204" pitchFamily="34" charset="-128"/>
              </a:rPr>
              <a:t>Whenever a record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&lt;</a:t>
            </a:r>
            <a:r>
              <a:rPr lang="en-US" altLang="en-US" sz="2700" b="1" i="1" dirty="0">
                <a:ea typeface="ＭＳ Ｐゴシック" panose="020B0600070205080204" pitchFamily="34" charset="-128"/>
              </a:rPr>
              <a:t>start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 &gt; </a:t>
            </a:r>
            <a:r>
              <a:rPr lang="en-US" altLang="en-US" sz="2700" dirty="0">
                <a:ea typeface="ＭＳ Ｐゴシック" panose="020B0600070205080204" pitchFamily="34" charset="-128"/>
              </a:rPr>
              <a:t>is found where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 </a:t>
            </a:r>
            <a:r>
              <a:rPr lang="en-US" altLang="en-US" sz="2700" dirty="0">
                <a:ea typeface="ＭＳ Ｐゴシック" panose="020B0600070205080204" pitchFamily="34" charset="-128"/>
              </a:rPr>
              <a:t>is in </a:t>
            </a: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undo-list</a:t>
            </a:r>
            <a:r>
              <a:rPr lang="en-US" altLang="en-US" sz="2700" dirty="0">
                <a:ea typeface="ＭＳ Ｐゴシック" panose="020B0600070205080204" pitchFamily="34" charset="-128"/>
              </a:rPr>
              <a:t>, </a:t>
            </a:r>
          </a:p>
          <a:p>
            <a:pPr marL="1085850" lvl="2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700" dirty="0">
                <a:ea typeface="ＭＳ Ｐゴシック" panose="020B0600070205080204" pitchFamily="34" charset="-128"/>
              </a:rPr>
              <a:t>Write a log record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&lt;</a:t>
            </a:r>
            <a:r>
              <a:rPr lang="en-US" altLang="en-US" sz="2700" b="1" i="1" dirty="0">
                <a:ea typeface="ＭＳ Ｐゴシック" panose="020B0600070205080204" pitchFamily="34" charset="-128"/>
              </a:rPr>
              <a:t>Abort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 &gt; </a:t>
            </a:r>
          </a:p>
          <a:p>
            <a:pPr marL="1085850" lvl="2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700" dirty="0">
                <a:ea typeface="ＭＳ Ｐゴシック" panose="020B0600070205080204" pitchFamily="34" charset="-128"/>
              </a:rPr>
              <a:t>Remove </a:t>
            </a:r>
            <a:r>
              <a:rPr lang="en-US" altLang="en-US" sz="2700" i="1" dirty="0" err="1">
                <a:ea typeface="ＭＳ Ｐゴシック" panose="020B0600070205080204" pitchFamily="34" charset="-128"/>
              </a:rPr>
              <a:t>T</a:t>
            </a:r>
            <a:r>
              <a:rPr lang="en-US" altLang="en-US" sz="2700" i="1" baseline="-25000" dirty="0" err="1">
                <a:ea typeface="ＭＳ Ｐゴシック" panose="020B0600070205080204" pitchFamily="34" charset="-128"/>
              </a:rPr>
              <a:t>i</a:t>
            </a:r>
            <a:r>
              <a:rPr lang="en-US" altLang="en-US" sz="2700" i="1" baseline="-25000" dirty="0">
                <a:ea typeface="ＭＳ Ｐゴシック" panose="020B0600070205080204" pitchFamily="34" charset="-128"/>
              </a:rPr>
              <a:t>  </a:t>
            </a:r>
            <a:r>
              <a:rPr lang="en-US" altLang="en-US" sz="2700" dirty="0">
                <a:ea typeface="ＭＳ Ｐゴシック" panose="020B0600070205080204" pitchFamily="34" charset="-128"/>
              </a:rPr>
              <a:t>from </a:t>
            </a: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undo-list</a:t>
            </a:r>
          </a:p>
          <a:p>
            <a:pPr marL="742950" lvl="1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700" dirty="0">
                <a:ea typeface="ＭＳ Ｐゴシック" panose="020B0600070205080204" pitchFamily="34" charset="-128"/>
              </a:rPr>
              <a:t>Stop when </a:t>
            </a: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undo-list</a:t>
            </a:r>
            <a:r>
              <a:rPr lang="en-US" altLang="en-US" sz="2700" dirty="0">
                <a:ea typeface="ＭＳ Ｐゴシック" panose="020B0600070205080204" pitchFamily="34" charset="-128"/>
              </a:rPr>
              <a:t> is empty.</a:t>
            </a:r>
          </a:p>
        </p:txBody>
      </p:sp>
    </p:spTree>
    <p:extLst>
      <p:ext uri="{BB962C8B-B14F-4D97-AF65-F5344CB8AC3E}">
        <p14:creationId xmlns:p14="http://schemas.microsoft.com/office/powerpoint/2010/main" val="375806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85192" y="132113"/>
            <a:ext cx="10515600" cy="466977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Repeating History and Logging during Undo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6" y="599090"/>
            <a:ext cx="11322612" cy="606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618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45435" y="2928322"/>
            <a:ext cx="6317974" cy="117985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Recovery Algorithm</a:t>
            </a:r>
          </a:p>
        </p:txBody>
      </p:sp>
    </p:spTree>
    <p:extLst>
      <p:ext uri="{BB962C8B-B14F-4D97-AF65-F5344CB8AC3E}">
        <p14:creationId xmlns:p14="http://schemas.microsoft.com/office/powerpoint/2010/main" val="300741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8822635" cy="716026"/>
          </a:xfrm>
        </p:spPr>
        <p:txBody>
          <a:bodyPr>
            <a:normAutofit/>
          </a:bodyPr>
          <a:lstStyle/>
          <a:p>
            <a:r>
              <a:rPr lang="en-US" sz="4000" dirty="0"/>
              <a:t>Introduction to ARIES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705678" y="1152939"/>
            <a:ext cx="11377613" cy="53936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ARIES is a state of the art recovery method.</a:t>
            </a:r>
          </a:p>
          <a:p>
            <a:pPr marL="381000" indent="-381000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It Incorporates numerous optimizations to speed up recovery </a:t>
            </a:r>
          </a:p>
          <a:p>
            <a:pPr marL="381000" indent="-381000"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Unlike the recovery algorithm described earlier, ARIES 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z="2600" dirty="0">
                <a:ea typeface="ＭＳ Ｐゴシック" panose="020B0600070205080204" pitchFamily="34" charset="-128"/>
              </a:rPr>
              <a:t>Uses </a:t>
            </a:r>
            <a:r>
              <a:rPr lang="en-US" altLang="en-US" sz="26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log sequence number (LSN)</a:t>
            </a:r>
            <a:r>
              <a:rPr lang="en-US" altLang="en-US" sz="2600" dirty="0">
                <a:ea typeface="ＭＳ Ｐゴシック" panose="020B0600070205080204" pitchFamily="34" charset="-128"/>
              </a:rPr>
              <a:t> to identify log records.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z="2600" dirty="0">
                <a:ea typeface="ＭＳ Ｐゴシック" panose="020B0600070205080204" pitchFamily="34" charset="-128"/>
              </a:rPr>
              <a:t>Stores LSNs in pages to identify what updates have already been applied to a database page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z="2600" dirty="0">
                <a:ea typeface="ＭＳ Ｐゴシック" panose="020B0600070205080204" pitchFamily="34" charset="-128"/>
              </a:rPr>
              <a:t>Uses Dirty page table to avoid unnecessary </a:t>
            </a:r>
            <a:r>
              <a:rPr lang="en-US" altLang="en-US" sz="2600" dirty="0" err="1">
                <a:ea typeface="ＭＳ Ｐゴシック" panose="020B0600070205080204" pitchFamily="34" charset="-128"/>
              </a:rPr>
              <a:t>redos</a:t>
            </a:r>
            <a:r>
              <a:rPr lang="en-US" altLang="en-US" sz="2600" dirty="0">
                <a:ea typeface="ＭＳ Ｐゴシック" panose="020B0600070205080204" pitchFamily="34" charset="-128"/>
              </a:rPr>
              <a:t> during recovery</a:t>
            </a:r>
          </a:p>
          <a:p>
            <a:pPr marL="800100" lvl="1" indent="-342900">
              <a:buFont typeface="Monotype Sorts" charset="2"/>
              <a:buAutoNum type="arabicPeriod"/>
            </a:pPr>
            <a:r>
              <a:rPr lang="en-US" altLang="en-US" sz="2600" dirty="0">
                <a:ea typeface="ＭＳ Ｐゴシック" panose="020B0600070205080204" pitchFamily="34" charset="-128"/>
              </a:rPr>
              <a:t>Uses </a:t>
            </a:r>
            <a:r>
              <a:rPr lang="en-US" altLang="en-US" sz="2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Fuzzy </a:t>
            </a:r>
            <a:r>
              <a:rPr lang="en-US" altLang="en-US" sz="2600" b="1" dirty="0" err="1">
                <a:solidFill>
                  <a:srgbClr val="002060"/>
                </a:solidFill>
                <a:ea typeface="ＭＳ Ｐゴシック" panose="020B0600070205080204" pitchFamily="34" charset="-128"/>
              </a:rPr>
              <a:t>checkpointing</a:t>
            </a:r>
            <a:r>
              <a:rPr lang="en-US" altLang="en-US" sz="2600" b="1" dirty="0">
                <a:solidFill>
                  <a:srgbClr val="00206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600" dirty="0">
                <a:ea typeface="ＭＳ Ｐゴシック" panose="020B0600070205080204" pitchFamily="34" charset="-128"/>
              </a:rPr>
              <a:t>that only records information about dirty pages, and does not require dirty pages to be written out at checkpoint time.</a:t>
            </a:r>
          </a:p>
        </p:txBody>
      </p:sp>
    </p:spTree>
    <p:extLst>
      <p:ext uri="{BB962C8B-B14F-4D97-AF65-F5344CB8AC3E}">
        <p14:creationId xmlns:p14="http://schemas.microsoft.com/office/powerpoint/2010/main" val="262324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789907"/>
          </a:xfrm>
        </p:spPr>
        <p:txBody>
          <a:bodyPr>
            <a:normAutofit/>
          </a:bodyPr>
          <a:lstStyle/>
          <a:p>
            <a:r>
              <a:rPr lang="en-US" sz="4000" dirty="0"/>
              <a:t>Introduction and Basic Concepts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38200" y="1109870"/>
            <a:ext cx="11128513" cy="50921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Types of Failure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The database may become unavailable for use due to 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Transaction failure</a:t>
            </a:r>
            <a:r>
              <a:rPr lang="en-US" altLang="en-US" dirty="0"/>
              <a:t>:  Transactions may fail because of incorrect input, deadlock, etc.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System failure</a:t>
            </a:r>
            <a:r>
              <a:rPr lang="en-US" altLang="en-US" dirty="0"/>
              <a:t>:  System may fail because of operating system fault, RAM failure, etc.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Media failure</a:t>
            </a:r>
            <a:r>
              <a:rPr lang="en-US" altLang="en-US" dirty="0"/>
              <a:t>:  Disk head crash, power disruption, etc.</a:t>
            </a:r>
          </a:p>
        </p:txBody>
      </p:sp>
    </p:spTree>
    <p:extLst>
      <p:ext uri="{BB962C8B-B14F-4D97-AF65-F5344CB8AC3E}">
        <p14:creationId xmlns:p14="http://schemas.microsoft.com/office/powerpoint/2010/main" val="303184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8822635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Book Keeping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05678" y="1113183"/>
            <a:ext cx="11110498" cy="53765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b="1" dirty="0">
                <a:ea typeface="ＭＳ Ｐゴシック" panose="020B0600070205080204" pitchFamily="34" charset="-128"/>
              </a:rPr>
              <a:t>Log sequence number </a:t>
            </a:r>
            <a:r>
              <a:rPr lang="en-US" altLang="en-US" dirty="0">
                <a:ea typeface="ＭＳ Ｐゴシック" panose="020B0600070205080204" pitchFamily="34" charset="-128"/>
              </a:rPr>
              <a:t>(LSN) identifies each log record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Must be sequentially increasing</a:t>
            </a:r>
          </a:p>
          <a:p>
            <a:pPr lvl="1"/>
            <a:r>
              <a:rPr lang="en-US" altLang="en-US" sz="2800" dirty="0">
                <a:ea typeface="ＭＳ Ｐゴシック" panose="020B0600070205080204" pitchFamily="34" charset="-128"/>
              </a:rPr>
              <a:t>Typically an offset from beginning of log file to allow fast access</a:t>
            </a:r>
          </a:p>
          <a:p>
            <a:pPr lvl="2"/>
            <a:r>
              <a:rPr lang="en-US" altLang="en-US" sz="2800" dirty="0">
                <a:ea typeface="ＭＳ Ｐゴシック" panose="020B0600070205080204" pitchFamily="34" charset="-128"/>
              </a:rPr>
              <a:t>Easily extended to handle multiple log files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Concept of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PageLSN</a:t>
            </a:r>
            <a:r>
              <a:rPr lang="en-US" altLang="en-US" b="1" dirty="0">
                <a:ea typeface="ＭＳ Ｐゴシック" panose="020B0600070205080204" pitchFamily="34" charset="-128"/>
              </a:rPr>
              <a:t> and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RecLSN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Log records of several different types</a:t>
            </a:r>
          </a:p>
          <a:p>
            <a:r>
              <a:rPr lang="en-US" altLang="en-US" b="1" dirty="0">
                <a:ea typeface="ＭＳ Ｐゴシック" panose="020B0600070205080204" pitchFamily="34" charset="-128"/>
              </a:rPr>
              <a:t>Dirty page table</a:t>
            </a:r>
          </a:p>
        </p:txBody>
      </p:sp>
    </p:spTree>
    <p:extLst>
      <p:ext uri="{BB962C8B-B14F-4D97-AF65-F5344CB8AC3E}">
        <p14:creationId xmlns:p14="http://schemas.microsoft.com/office/powerpoint/2010/main" val="2086503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8822635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Book Keeping – </a:t>
            </a:r>
            <a:r>
              <a:rPr lang="en-US" sz="4000" dirty="0" err="1"/>
              <a:t>PageLSN</a:t>
            </a:r>
            <a:endParaRPr lang="en-US" sz="40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14388" y="1139686"/>
            <a:ext cx="11099316" cy="5420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Each page contains a </a:t>
            </a:r>
            <a:r>
              <a:rPr lang="en-US" altLang="en-US" b="1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PageLSN</a:t>
            </a:r>
            <a:r>
              <a:rPr lang="en-US" altLang="en-US" dirty="0">
                <a:ea typeface="ＭＳ Ｐゴシック" panose="020B0600070205080204" pitchFamily="34" charset="-128"/>
              </a:rPr>
              <a:t> which is the LSN of the last log record whose effects are reflected on the page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To update a page: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Exclusive lock on the page, and write the log record 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Update the page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Record the LSN of the log record in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PageLSN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Unlock page</a:t>
            </a:r>
          </a:p>
          <a:p>
            <a:pPr>
              <a:spcAft>
                <a:spcPts val="1200"/>
              </a:spcAft>
            </a:pPr>
            <a:r>
              <a:rPr lang="en-US" altLang="en-US" dirty="0" err="1">
                <a:ea typeface="ＭＳ Ｐゴシック" panose="020B0600070205080204" pitchFamily="34" charset="-128"/>
              </a:rPr>
              <a:t>PageLSN</a:t>
            </a:r>
            <a:r>
              <a:rPr lang="en-US" altLang="en-US" dirty="0">
                <a:ea typeface="ＭＳ Ｐゴシック" panose="020B0600070205080204" pitchFamily="34" charset="-128"/>
              </a:rPr>
              <a:t> is used during recovery to prevent repeated redo.</a:t>
            </a:r>
          </a:p>
        </p:txBody>
      </p:sp>
    </p:spTree>
    <p:extLst>
      <p:ext uri="{BB962C8B-B14F-4D97-AF65-F5344CB8AC3E}">
        <p14:creationId xmlns:p14="http://schemas.microsoft.com/office/powerpoint/2010/main" val="163928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8822635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Book Keeping – </a:t>
            </a:r>
            <a:r>
              <a:rPr lang="en-US" sz="4000" dirty="0" err="1"/>
              <a:t>PageLSN</a:t>
            </a:r>
            <a:endParaRPr lang="en-US" sz="4000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19413" y="1419046"/>
            <a:ext cx="710985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zh-TW" sz="2700" b="1" dirty="0" err="1">
                <a:solidFill>
                  <a:srgbClr val="7030A0"/>
                </a:solidFill>
              </a:rPr>
              <a:t>PageLSN</a:t>
            </a:r>
            <a:r>
              <a:rPr lang="en-US" altLang="zh-TW" sz="2700" b="1" dirty="0">
                <a:solidFill>
                  <a:srgbClr val="7030A0"/>
                </a:solidFill>
              </a:rPr>
              <a:t>: </a:t>
            </a:r>
            <a:r>
              <a:rPr lang="en-US" altLang="zh-TW" sz="2700" dirty="0"/>
              <a:t>the LSN of the most recent log record that made a change to this page.</a:t>
            </a:r>
          </a:p>
          <a:p>
            <a:pPr>
              <a:spcAft>
                <a:spcPts val="1200"/>
              </a:spcAft>
            </a:pPr>
            <a:r>
              <a:rPr lang="en-US" altLang="zh-TW" sz="2700" dirty="0"/>
              <a:t>Every page in the DB must have a </a:t>
            </a:r>
            <a:r>
              <a:rPr lang="en-US" altLang="zh-TW" sz="2700" dirty="0" err="1"/>
              <a:t>pageLSN</a:t>
            </a:r>
            <a:r>
              <a:rPr lang="en-US" altLang="zh-TW" sz="2700" dirty="0"/>
              <a:t>.</a:t>
            </a:r>
          </a:p>
          <a:p>
            <a:pPr>
              <a:spcAft>
                <a:spcPts val="1200"/>
              </a:spcAft>
            </a:pPr>
            <a:r>
              <a:rPr lang="en-US" altLang="zh-TW" sz="2700" dirty="0"/>
              <a:t>What is P3’s </a:t>
            </a:r>
            <a:r>
              <a:rPr lang="en-US" altLang="zh-TW" sz="2700" dirty="0" err="1"/>
              <a:t>pageLSN</a:t>
            </a:r>
            <a:r>
              <a:rPr lang="en-US" altLang="zh-TW" sz="2700" dirty="0"/>
              <a:t>? </a:t>
            </a:r>
          </a:p>
          <a:p>
            <a:pPr lvl="1">
              <a:spcAft>
                <a:spcPts val="1200"/>
              </a:spcAft>
            </a:pPr>
            <a:r>
              <a:rPr lang="en-US" altLang="zh-TW" sz="2700" dirty="0"/>
              <a:t>60 or 20</a:t>
            </a:r>
          </a:p>
          <a:p>
            <a:pPr>
              <a:spcAft>
                <a:spcPts val="1200"/>
              </a:spcAft>
            </a:pPr>
            <a:r>
              <a:rPr lang="en-US" altLang="zh-TW" sz="2700" dirty="0"/>
              <a:t>It is used in the Redo phase of the algorithm.</a:t>
            </a:r>
          </a:p>
        </p:txBody>
      </p:sp>
      <p:graphicFrame>
        <p:nvGraphicFramePr>
          <p:cNvPr id="7" name="Group 60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71071517"/>
              </p:ext>
            </p:extLst>
          </p:nvPr>
        </p:nvGraphicFramePr>
        <p:xfrm>
          <a:off x="7729268" y="1419046"/>
          <a:ext cx="4120550" cy="3335654"/>
        </p:xfrm>
        <a:graphic>
          <a:graphicData uri="http://schemas.openxmlformats.org/drawingml/2006/table">
            <a:tbl>
              <a:tblPr/>
              <a:tblGrid>
                <a:gridCol w="12271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33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5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LOG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66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Update: T1 writes P5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4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Update: T2 writes 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 commits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 ends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69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Update: T3 writes P1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6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Update: T3 writes P3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002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8822635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Book Keeping -- Logs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12247" y="1188763"/>
            <a:ext cx="11101457" cy="10449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dirty="0">
                <a:ea typeface="ＭＳ Ｐゴシック" panose="020B0600070205080204" pitchFamily="34" charset="-128"/>
              </a:rPr>
              <a:t>Each log record contains LSN of previous log record of the same transaction.</a:t>
            </a:r>
          </a:p>
        </p:txBody>
      </p:sp>
      <p:graphicFrame>
        <p:nvGraphicFramePr>
          <p:cNvPr id="13" name="Group 31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66634300"/>
              </p:ext>
            </p:extLst>
          </p:nvPr>
        </p:nvGraphicFramePr>
        <p:xfrm>
          <a:off x="2216987" y="2250359"/>
          <a:ext cx="8318932" cy="3474720"/>
        </p:xfrm>
        <a:graphic>
          <a:graphicData uri="http://schemas.openxmlformats.org/drawingml/2006/table">
            <a:tbl>
              <a:tblPr/>
              <a:tblGrid>
                <a:gridCol w="13095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19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50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91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016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16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8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prevLSN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Before-image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After-image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Fields common to all log records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Additional fields for update log records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KLM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GDE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QRS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TUV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WXY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Freeform 241"/>
          <p:cNvSpPr>
            <a:spLocks/>
          </p:cNvSpPr>
          <p:nvPr/>
        </p:nvSpPr>
        <p:spPr bwMode="auto">
          <a:xfrm>
            <a:off x="1776514" y="5091227"/>
            <a:ext cx="736600" cy="457200"/>
          </a:xfrm>
          <a:custGeom>
            <a:avLst/>
            <a:gdLst>
              <a:gd name="T0" fmla="*/ 464 w 464"/>
              <a:gd name="T1" fmla="*/ 816 h 816"/>
              <a:gd name="T2" fmla="*/ 32 w 464"/>
              <a:gd name="T3" fmla="*/ 336 h 816"/>
              <a:gd name="T4" fmla="*/ 272 w 464"/>
              <a:gd name="T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816">
                <a:moveTo>
                  <a:pt x="464" y="816"/>
                </a:moveTo>
                <a:cubicBezTo>
                  <a:pt x="264" y="644"/>
                  <a:pt x="64" y="472"/>
                  <a:pt x="32" y="336"/>
                </a:cubicBezTo>
                <a:cubicBezTo>
                  <a:pt x="0" y="200"/>
                  <a:pt x="232" y="56"/>
                  <a:pt x="27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Freeform 245"/>
          <p:cNvSpPr>
            <a:spLocks/>
          </p:cNvSpPr>
          <p:nvPr/>
        </p:nvSpPr>
        <p:spPr bwMode="auto">
          <a:xfrm>
            <a:off x="1575854" y="4164932"/>
            <a:ext cx="964146" cy="841835"/>
          </a:xfrm>
          <a:custGeom>
            <a:avLst/>
            <a:gdLst>
              <a:gd name="T0" fmla="*/ 464 w 464"/>
              <a:gd name="T1" fmla="*/ 816 h 816"/>
              <a:gd name="T2" fmla="*/ 32 w 464"/>
              <a:gd name="T3" fmla="*/ 336 h 816"/>
              <a:gd name="T4" fmla="*/ 272 w 464"/>
              <a:gd name="T5" fmla="*/ 0 h 8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64" h="816">
                <a:moveTo>
                  <a:pt x="464" y="816"/>
                </a:moveTo>
                <a:cubicBezTo>
                  <a:pt x="264" y="644"/>
                  <a:pt x="64" y="472"/>
                  <a:pt x="32" y="336"/>
                </a:cubicBezTo>
                <a:cubicBezTo>
                  <a:pt x="0" y="200"/>
                  <a:pt x="232" y="56"/>
                  <a:pt x="272" y="0"/>
                </a:cubicBezTo>
              </a:path>
            </a:pathLst>
          </a:custGeom>
          <a:noFill/>
          <a:ln w="2857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 Box 244"/>
          <p:cNvSpPr txBox="1">
            <a:spLocks noChangeArrowheads="1"/>
          </p:cNvSpPr>
          <p:nvPr/>
        </p:nvSpPr>
        <p:spPr bwMode="auto">
          <a:xfrm>
            <a:off x="1279410" y="5798230"/>
            <a:ext cx="94294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sz="2800" dirty="0" err="1">
                <a:latin typeface="Calibri" panose="020F0502020204030204" pitchFamily="34" charset="0"/>
              </a:rPr>
              <a:t>PrevLSN</a:t>
            </a:r>
            <a:r>
              <a:rPr lang="en-US" altLang="zh-TW" sz="2800" dirty="0">
                <a:latin typeface="Calibri" panose="020F0502020204030204" pitchFamily="34" charset="0"/>
              </a:rPr>
              <a:t>: LSN of the previous log record in the same transaction. It forms a single linked list of log records going back in time.  </a:t>
            </a:r>
          </a:p>
        </p:txBody>
      </p:sp>
    </p:spTree>
    <p:extLst>
      <p:ext uri="{BB962C8B-B14F-4D97-AF65-F5344CB8AC3E}">
        <p14:creationId xmlns:p14="http://schemas.microsoft.com/office/powerpoint/2010/main" val="3860680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8822635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Book Keeping -- Logs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65161" y="1894424"/>
            <a:ext cx="10791894" cy="2185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Special redo-only log record called </a:t>
            </a:r>
            <a:r>
              <a:rPr lang="en-US" altLang="en-US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compensation log record (CLR)</a:t>
            </a: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</a:p>
          <a:p>
            <a:pPr>
              <a:spcAft>
                <a:spcPts val="1200"/>
              </a:spcAft>
            </a:pPr>
            <a:r>
              <a:rPr lang="en-US" altLang="en-US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They are </a:t>
            </a:r>
            <a:r>
              <a:rPr lang="en-US" altLang="en-US" dirty="0">
                <a:ea typeface="ＭＳ Ｐゴシック" panose="020B0600070205080204" pitchFamily="34" charset="-128"/>
              </a:rPr>
              <a:t>used to log actions taken during recovery that never need to be undone</a:t>
            </a:r>
          </a:p>
        </p:txBody>
      </p:sp>
    </p:spTree>
    <p:extLst>
      <p:ext uri="{BB962C8B-B14F-4D97-AF65-F5344CB8AC3E}">
        <p14:creationId xmlns:p14="http://schemas.microsoft.com/office/powerpoint/2010/main" val="392886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8822635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Book Keeping – CLR Records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05677" y="1216820"/>
            <a:ext cx="10815673" cy="3383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Has a field </a:t>
            </a:r>
            <a:r>
              <a:rPr lang="en-US" altLang="en-US" b="1" dirty="0" err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UndoNextLSN</a:t>
            </a:r>
            <a:r>
              <a:rPr lang="en-US" altLang="en-US" dirty="0">
                <a:ea typeface="ＭＳ Ｐゴシック" panose="020B0600070205080204" pitchFamily="34" charset="-128"/>
              </a:rPr>
              <a:t> to </a:t>
            </a:r>
            <a:r>
              <a:rPr lang="en-US" altLang="en-US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note next (earlier) record to be undone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Records in between would have already been undone</a:t>
            </a:r>
          </a:p>
          <a:p>
            <a:pPr lvl="1">
              <a:spcAft>
                <a:spcPts val="1200"/>
              </a:spcAft>
            </a:pPr>
            <a:r>
              <a:rPr lang="en-US" altLang="en-US" sz="2800" dirty="0">
                <a:ea typeface="ＭＳ Ｐゴシック" panose="020B0600070205080204" pitchFamily="34" charset="-128"/>
              </a:rPr>
              <a:t>Required to avoid repeated undo of already undone actions</a:t>
            </a:r>
          </a:p>
        </p:txBody>
      </p:sp>
      <p:grpSp>
        <p:nvGrpSpPr>
          <p:cNvPr id="18" name="Group 52"/>
          <p:cNvGrpSpPr>
            <a:grpSpLocks/>
          </p:cNvGrpSpPr>
          <p:nvPr/>
        </p:nvGrpSpPr>
        <p:grpSpPr bwMode="auto">
          <a:xfrm>
            <a:off x="3343897" y="4259261"/>
            <a:ext cx="5870575" cy="682625"/>
            <a:chOff x="1145" y="3425"/>
            <a:chExt cx="3698" cy="430"/>
          </a:xfrm>
        </p:grpSpPr>
        <p:sp>
          <p:nvSpPr>
            <p:cNvPr id="19" name="Line 18"/>
            <p:cNvSpPr>
              <a:spLocks noChangeShapeType="1"/>
            </p:cNvSpPr>
            <p:nvPr/>
          </p:nvSpPr>
          <p:spPr bwMode="auto">
            <a:xfrm>
              <a:off x="1147" y="3740"/>
              <a:ext cx="36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1145" y="3646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607" y="3634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2045" y="3646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2553" y="3634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3072" y="3622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3556" y="3634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6" name="Oval 25"/>
            <p:cNvSpPr>
              <a:spLocks noChangeArrowheads="1"/>
            </p:cNvSpPr>
            <p:nvPr/>
          </p:nvSpPr>
          <p:spPr bwMode="auto">
            <a:xfrm>
              <a:off x="3949" y="3634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27" name="Text Box 26"/>
            <p:cNvSpPr txBox="1">
              <a:spLocks noChangeArrowheads="1"/>
            </p:cNvSpPr>
            <p:nvPr/>
          </p:nvSpPr>
          <p:spPr bwMode="auto">
            <a:xfrm>
              <a:off x="1152" y="3460"/>
              <a:ext cx="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>
                  <a:latin typeface="Times" panose="02020603050405020304" pitchFamily="18" charset="0"/>
                </a:rPr>
                <a:t>1</a:t>
              </a:r>
            </a:p>
          </p:txBody>
        </p:sp>
        <p:sp>
          <p:nvSpPr>
            <p:cNvPr id="28" name="Text Box 27"/>
            <p:cNvSpPr txBox="1">
              <a:spLocks noChangeArrowheads="1"/>
            </p:cNvSpPr>
            <p:nvPr/>
          </p:nvSpPr>
          <p:spPr bwMode="auto">
            <a:xfrm>
              <a:off x="1579" y="3483"/>
              <a:ext cx="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>
                  <a:latin typeface="Times" panose="02020603050405020304" pitchFamily="18" charset="0"/>
                </a:rPr>
                <a:t>2</a:t>
              </a:r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2006" y="3483"/>
              <a:ext cx="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>
                  <a:latin typeface="Times" panose="02020603050405020304" pitchFamily="18" charset="0"/>
                </a:rPr>
                <a:t>3</a:t>
              </a:r>
            </a:p>
          </p:txBody>
        </p:sp>
        <p:sp>
          <p:nvSpPr>
            <p:cNvPr id="30" name="Text Box 29"/>
            <p:cNvSpPr txBox="1">
              <a:spLocks noChangeArrowheads="1"/>
            </p:cNvSpPr>
            <p:nvPr/>
          </p:nvSpPr>
          <p:spPr bwMode="auto">
            <a:xfrm>
              <a:off x="2502" y="3460"/>
              <a:ext cx="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>
                  <a:latin typeface="Times" panose="02020603050405020304" pitchFamily="18" charset="0"/>
                </a:rPr>
                <a:t>4</a:t>
              </a:r>
            </a:p>
          </p:txBody>
        </p:sp>
        <p:sp>
          <p:nvSpPr>
            <p:cNvPr id="31" name="Text Box 30"/>
            <p:cNvSpPr txBox="1">
              <a:spLocks noChangeArrowheads="1"/>
            </p:cNvSpPr>
            <p:nvPr/>
          </p:nvSpPr>
          <p:spPr bwMode="auto">
            <a:xfrm>
              <a:off x="2921" y="3483"/>
              <a:ext cx="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>
                  <a:latin typeface="Times" panose="02020603050405020304" pitchFamily="18" charset="0"/>
                </a:rPr>
                <a:t>4'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3441" y="3425"/>
              <a:ext cx="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>
                  <a:latin typeface="Times" panose="02020603050405020304" pitchFamily="18" charset="0"/>
                </a:rPr>
                <a:t>3'</a:t>
              </a:r>
            </a:p>
          </p:txBody>
        </p:sp>
        <p:sp>
          <p:nvSpPr>
            <p:cNvPr id="33" name="Text Box 36"/>
            <p:cNvSpPr txBox="1">
              <a:spLocks noChangeArrowheads="1"/>
            </p:cNvSpPr>
            <p:nvPr/>
          </p:nvSpPr>
          <p:spPr bwMode="auto">
            <a:xfrm>
              <a:off x="4092" y="3531"/>
              <a:ext cx="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>
                  <a:latin typeface="Times" panose="02020603050405020304" pitchFamily="18" charset="0"/>
                </a:rPr>
                <a:t>2'</a:t>
              </a:r>
            </a:p>
          </p:txBody>
        </p:sp>
        <p:sp>
          <p:nvSpPr>
            <p:cNvPr id="34" name="Oval 41"/>
            <p:cNvSpPr>
              <a:spLocks noChangeArrowheads="1"/>
            </p:cNvSpPr>
            <p:nvPr/>
          </p:nvSpPr>
          <p:spPr bwMode="auto">
            <a:xfrm>
              <a:off x="4307" y="3624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35" name="AutoShape 46"/>
            <p:cNvCxnSpPr>
              <a:cxnSpLocks noChangeShapeType="1"/>
            </p:cNvCxnSpPr>
            <p:nvPr/>
          </p:nvCxnSpPr>
          <p:spPr bwMode="auto">
            <a:xfrm rot="5400000">
              <a:off x="2647" y="2869"/>
              <a:ext cx="1" cy="1949"/>
            </a:xfrm>
            <a:prstGeom prst="curvedConnector3">
              <a:avLst>
                <a:gd name="adj1" fmla="val 217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6" name="AutoShape 47"/>
            <p:cNvCxnSpPr>
              <a:cxnSpLocks noChangeShapeType="1"/>
              <a:stCxn id="24" idx="4"/>
              <a:endCxn id="22" idx="4"/>
            </p:cNvCxnSpPr>
            <p:nvPr/>
          </p:nvCxnSpPr>
          <p:spPr bwMode="auto">
            <a:xfrm rot="5400000">
              <a:off x="2622" y="3329"/>
              <a:ext cx="24" cy="1027"/>
            </a:xfrm>
            <a:prstGeom prst="curvedConnector3">
              <a:avLst>
                <a:gd name="adj1" fmla="val 6958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7" name="Text Box 48"/>
            <p:cNvSpPr txBox="1">
              <a:spLocks noChangeArrowheads="1"/>
            </p:cNvSpPr>
            <p:nvPr/>
          </p:nvSpPr>
          <p:spPr bwMode="auto">
            <a:xfrm>
              <a:off x="4462" y="3545"/>
              <a:ext cx="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>
                  <a:latin typeface="Times" panose="02020603050405020304" pitchFamily="18" charset="0"/>
                </a:rPr>
                <a:t>1'</a:t>
              </a:r>
            </a:p>
          </p:txBody>
        </p:sp>
        <p:cxnSp>
          <p:nvCxnSpPr>
            <p:cNvPr id="38" name="AutoShape 51"/>
            <p:cNvCxnSpPr>
              <a:cxnSpLocks noChangeShapeType="1"/>
              <a:stCxn id="26" idx="3"/>
              <a:endCxn id="20" idx="5"/>
            </p:cNvCxnSpPr>
            <p:nvPr/>
          </p:nvCxnSpPr>
          <p:spPr bwMode="auto">
            <a:xfrm rot="5400000">
              <a:off x="2616" y="2469"/>
              <a:ext cx="12" cy="2698"/>
            </a:xfrm>
            <a:prstGeom prst="curvedConnector3">
              <a:avLst>
                <a:gd name="adj1" fmla="val 23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81357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8822635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Book Keeping – CLR Records</a:t>
            </a:r>
          </a:p>
        </p:txBody>
      </p:sp>
      <p:graphicFrame>
        <p:nvGraphicFramePr>
          <p:cNvPr id="39" name="Group 34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645153"/>
              </p:ext>
            </p:extLst>
          </p:nvPr>
        </p:nvGraphicFramePr>
        <p:xfrm>
          <a:off x="1056640" y="1137919"/>
          <a:ext cx="9265708" cy="3584409"/>
        </p:xfrm>
        <a:graphic>
          <a:graphicData uri="http://schemas.openxmlformats.org/drawingml/2006/table">
            <a:tbl>
              <a:tblPr/>
              <a:tblGrid>
                <a:gridCol w="1096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67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70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213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055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012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26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prevLSN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Before-image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After-image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44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HIJ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KLM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5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GDE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QRS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7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TUV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WXY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7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abort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722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CLR / undo 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TUV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0" name="Text Box 86"/>
          <p:cNvSpPr txBox="1">
            <a:spLocks noChangeArrowheads="1"/>
          </p:cNvSpPr>
          <p:nvPr/>
        </p:nvSpPr>
        <p:spPr bwMode="auto">
          <a:xfrm>
            <a:off x="853440" y="4919008"/>
            <a:ext cx="1152144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</a:rPr>
              <a:t>CLR is written when undoing an update (T1000 30) after an abort (or during crash recovery).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</a:rPr>
              <a:t>CLR records </a:t>
            </a:r>
            <a:r>
              <a:rPr lang="en-US" altLang="zh-TW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undoNextLSN</a:t>
            </a: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</a:rPr>
              <a:t>, which is the LSN of the next log record that is to be undone for T1000, which is the </a:t>
            </a:r>
            <a:r>
              <a:rPr lang="en-US" altLang="zh-TW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prevLSN</a:t>
            </a: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</a:rPr>
              <a:t> of log record #30.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err="1">
                <a:solidFill>
                  <a:srgbClr val="0070C0"/>
                </a:solidFill>
                <a:latin typeface="Calibri" panose="020F0502020204030204" pitchFamily="34" charset="0"/>
              </a:rPr>
              <a:t>undoNextLSN</a:t>
            </a:r>
            <a:r>
              <a:rPr lang="en-US" altLang="zh-TW" sz="2400" dirty="0">
                <a:solidFill>
                  <a:srgbClr val="0070C0"/>
                </a:solidFill>
                <a:latin typeface="Calibri" panose="020F0502020204030204" pitchFamily="34" charset="0"/>
              </a:rPr>
              <a:t> is used for undoing actions in the reverse order.</a:t>
            </a:r>
          </a:p>
        </p:txBody>
      </p:sp>
    </p:spTree>
    <p:extLst>
      <p:ext uri="{BB962C8B-B14F-4D97-AF65-F5344CB8AC3E}">
        <p14:creationId xmlns:p14="http://schemas.microsoft.com/office/powerpoint/2010/main" val="132428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38919" y="137415"/>
            <a:ext cx="11100242" cy="71602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Crash– No need to Undo an Undo Action</a:t>
            </a:r>
          </a:p>
        </p:txBody>
      </p:sp>
      <p:graphicFrame>
        <p:nvGraphicFramePr>
          <p:cNvPr id="7" name="Group 27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6735422"/>
              </p:ext>
            </p:extLst>
          </p:nvPr>
        </p:nvGraphicFramePr>
        <p:xfrm>
          <a:off x="1663479" y="1102360"/>
          <a:ext cx="9903730" cy="4333238"/>
        </p:xfrm>
        <a:graphic>
          <a:graphicData uri="http://schemas.openxmlformats.org/drawingml/2006/table">
            <a:tbl>
              <a:tblPr/>
              <a:tblGrid>
                <a:gridCol w="100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47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89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72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22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91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6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892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prevLSN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Before-image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After-image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3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DEF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3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TUV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WXY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67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9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CLR/undo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TUV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3670"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367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CLR/undo 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ABC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Curved Right Arrow 7"/>
          <p:cNvSpPr/>
          <p:nvPr/>
        </p:nvSpPr>
        <p:spPr>
          <a:xfrm>
            <a:off x="955039" y="3982720"/>
            <a:ext cx="810039" cy="2123440"/>
          </a:xfrm>
          <a:prstGeom prst="curvedRightArrow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65078" y="5567680"/>
            <a:ext cx="3180080" cy="1076960"/>
          </a:xfrm>
          <a:prstGeom prst="roundRect">
            <a:avLst/>
          </a:prstGeom>
          <a:noFill/>
          <a:ln w="28575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No need to Undo this operation!</a:t>
            </a:r>
          </a:p>
        </p:txBody>
      </p:sp>
    </p:spTree>
    <p:extLst>
      <p:ext uri="{BB962C8B-B14F-4D97-AF65-F5344CB8AC3E}">
        <p14:creationId xmlns:p14="http://schemas.microsoft.com/office/powerpoint/2010/main" val="2960021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71602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Book Keeping – Dirty Page Table</a:t>
            </a: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>
          <a:xfrm>
            <a:off x="816459" y="1053481"/>
            <a:ext cx="10686428" cy="5161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b="1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DirtyPageTable</a:t>
            </a:r>
            <a:endParaRPr lang="en-US" altLang="en-US" b="1" dirty="0">
              <a:solidFill>
                <a:srgbClr val="000099"/>
              </a:solidFill>
              <a:ea typeface="ＭＳ Ｐゴシック" panose="020B0600070205080204" pitchFamily="34" charset="-128"/>
            </a:endParaRP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List of pages in the buffer that have been updated</a:t>
            </a: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Contains, for each such page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PageLSN</a:t>
            </a:r>
            <a:r>
              <a:rPr lang="en-US" altLang="en-US" sz="2700" dirty="0">
                <a:ea typeface="ＭＳ Ｐゴシック" panose="020B0600070205080204" pitchFamily="34" charset="-128"/>
              </a:rPr>
              <a:t> of the page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RecLSN</a:t>
            </a:r>
            <a:r>
              <a:rPr lang="en-US" altLang="en-US" sz="2700" b="1" dirty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700" dirty="0">
                <a:ea typeface="ＭＳ Ｐゴシック" panose="020B0600070205080204" pitchFamily="34" charset="-128"/>
              </a:rPr>
              <a:t>is an LSN such that log records before this LSN have already been applied to the page version on disk</a:t>
            </a:r>
          </a:p>
          <a:p>
            <a:pPr lvl="2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Set to current end of log when a page is inserted into dirty page table (just before being updated)</a:t>
            </a:r>
          </a:p>
          <a:p>
            <a:pPr lvl="2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Recorded in checkpoints, helps to minimize redo work</a:t>
            </a:r>
          </a:p>
        </p:txBody>
      </p:sp>
    </p:spTree>
    <p:extLst>
      <p:ext uri="{BB962C8B-B14F-4D97-AF65-F5344CB8AC3E}">
        <p14:creationId xmlns:p14="http://schemas.microsoft.com/office/powerpoint/2010/main" val="366549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Book Keeping – A snapshot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" y="914401"/>
            <a:ext cx="10532165" cy="594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7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Introduction and Basic Concepts</a:t>
            </a: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838200" y="902370"/>
            <a:ext cx="10929730" cy="27829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sz="2700" b="1" dirty="0">
                <a:solidFill>
                  <a:srgbClr val="7030A0"/>
                </a:solidFill>
              </a:rPr>
              <a:t>Transaction Log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700" dirty="0"/>
              <a:t>For recovery from any type of failure data values prior to modification (BFIM - </a:t>
            </a:r>
            <a:r>
              <a:rPr lang="en-US" altLang="en-US" sz="2700" dirty="0" err="1"/>
              <a:t>BeFore</a:t>
            </a:r>
            <a:r>
              <a:rPr lang="en-US" altLang="en-US" sz="2700" dirty="0"/>
              <a:t> Image) and the new value after modification (AFIM – </a:t>
            </a:r>
            <a:r>
              <a:rPr lang="en-US" altLang="en-US" sz="2700" dirty="0" err="1"/>
              <a:t>AFter</a:t>
            </a:r>
            <a:r>
              <a:rPr lang="en-US" altLang="en-US" sz="2700" dirty="0"/>
              <a:t> Image) are required.</a:t>
            </a:r>
          </a:p>
          <a:p>
            <a:pPr lvl="1">
              <a:lnSpc>
                <a:spcPct val="80000"/>
              </a:lnSpc>
              <a:spcAft>
                <a:spcPts val="1200"/>
              </a:spcAft>
            </a:pPr>
            <a:r>
              <a:rPr lang="en-US" altLang="en-US" sz="2700" dirty="0"/>
              <a:t>These values and other information is stored in a sequential file called Transaction log.  </a:t>
            </a:r>
          </a:p>
        </p:txBody>
      </p:sp>
      <p:graphicFrame>
        <p:nvGraphicFramePr>
          <p:cNvPr id="7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585573243"/>
              </p:ext>
            </p:extLst>
          </p:nvPr>
        </p:nvGraphicFramePr>
        <p:xfrm>
          <a:off x="1989690" y="3974430"/>
          <a:ext cx="8373509" cy="28256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1" name="VISIO" r:id="rId3" imgW="4511880" imgH="1461960" progId="Visio.Drawing.6">
                  <p:embed/>
                </p:oleObj>
              </mc:Choice>
              <mc:Fallback>
                <p:oleObj name="VISIO" r:id="rId3" imgW="4511880" imgH="1461960" progId="Visio.Drawing.6">
                  <p:embed/>
                  <p:pic>
                    <p:nvPicPr>
                      <p:cNvPr id="67584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9690" y="3974430"/>
                        <a:ext cx="8373509" cy="28256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921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Book Keeping – Checkpoint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1136" y="1179444"/>
            <a:ext cx="11099316" cy="47707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7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Checkpoint log record</a:t>
            </a: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Contains: 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 err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DirtyPageTable</a:t>
            </a:r>
            <a:r>
              <a:rPr lang="en-US" altLang="en-US" sz="2700" dirty="0">
                <a:ea typeface="ＭＳ Ｐゴシック" panose="020B0600070205080204" pitchFamily="34" charset="-128"/>
              </a:rPr>
              <a:t> and list of active transactions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For each active transaction, </a:t>
            </a:r>
            <a:r>
              <a:rPr lang="en-US" altLang="en-US" sz="2700" b="1" dirty="0" err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LastLSN</a:t>
            </a:r>
            <a:r>
              <a:rPr lang="en-US" altLang="en-US" sz="2700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, </a:t>
            </a:r>
            <a:r>
              <a:rPr lang="en-US" altLang="en-US" sz="2700" dirty="0">
                <a:ea typeface="ＭＳ Ｐゴシック" panose="020B0600070205080204" pitchFamily="34" charset="-128"/>
              </a:rPr>
              <a:t>the LSN of the last log record written by the transaction</a:t>
            </a: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A fixed position on disk notes LSN of last completed</a:t>
            </a:r>
            <a:br>
              <a:rPr lang="en-US" altLang="en-US" sz="2700" dirty="0">
                <a:ea typeface="ＭＳ Ｐゴシック" panose="020B0600070205080204" pitchFamily="34" charset="-128"/>
              </a:rPr>
            </a:br>
            <a:r>
              <a:rPr lang="en-US" altLang="en-US" sz="2700" dirty="0">
                <a:ea typeface="ＭＳ Ｐゴシック" panose="020B0600070205080204" pitchFamily="34" charset="-128"/>
              </a:rPr>
              <a:t>checkpoint log record</a:t>
            </a:r>
          </a:p>
        </p:txBody>
      </p:sp>
    </p:spTree>
    <p:extLst>
      <p:ext uri="{BB962C8B-B14F-4D97-AF65-F5344CB8AC3E}">
        <p14:creationId xmlns:p14="http://schemas.microsoft.com/office/powerpoint/2010/main" val="27948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Book Keeping – Checkpoint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01135" y="1285461"/>
            <a:ext cx="11046307" cy="516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sz="2700" b="1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Checkpoint log record</a:t>
            </a: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Dirty pages are not written out at checkpoint time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Instead, they are flushed out continuously, in the background</a:t>
            </a: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Checkpoint is thus very low overhead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can be done frequently</a:t>
            </a:r>
          </a:p>
        </p:txBody>
      </p:sp>
    </p:spTree>
    <p:extLst>
      <p:ext uri="{BB962C8B-B14F-4D97-AF65-F5344CB8AC3E}">
        <p14:creationId xmlns:p14="http://schemas.microsoft.com/office/powerpoint/2010/main" val="293504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Algorithm Summary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42963" y="1013723"/>
            <a:ext cx="10832202" cy="5461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ARIES recovery involves three passes</a:t>
            </a:r>
          </a:p>
          <a:p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Analysis pass</a:t>
            </a:r>
            <a:r>
              <a:rPr lang="en-US" altLang="en-US" dirty="0">
                <a:ea typeface="ＭＳ Ｐゴシック" panose="020B0600070205080204" pitchFamily="34" charset="-128"/>
              </a:rPr>
              <a:t>: Determines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Which transactions to undo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Which pages were dirty (disk version not up to date) at time of crash</a:t>
            </a:r>
          </a:p>
          <a:p>
            <a:pPr lvl="1"/>
            <a:r>
              <a:rPr lang="en-US" altLang="en-US" dirty="0" err="1">
                <a:solidFill>
                  <a:srgbClr val="000099"/>
                </a:solidFill>
                <a:ea typeface="ＭＳ Ｐゴシック" panose="020B0600070205080204" pitchFamily="34" charset="-128"/>
              </a:rPr>
              <a:t>RedoLSN</a:t>
            </a:r>
            <a:r>
              <a:rPr lang="en-US" altLang="en-US" dirty="0">
                <a:ea typeface="ＭＳ Ｐゴシック" panose="020B0600070205080204" pitchFamily="34" charset="-128"/>
              </a:rPr>
              <a:t>: LSN from which redo should start</a:t>
            </a:r>
          </a:p>
          <a:p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Redo pass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Repeats history, redoing all actions from </a:t>
            </a:r>
            <a:r>
              <a:rPr lang="en-US" altLang="en-US" dirty="0" err="1">
                <a:ea typeface="ＭＳ Ｐゴシック" panose="020B0600070205080204" pitchFamily="34" charset="-128"/>
              </a:rPr>
              <a:t>RedoLSN</a:t>
            </a:r>
            <a:r>
              <a:rPr lang="en-US" altLang="en-US" dirty="0">
                <a:ea typeface="ＭＳ Ｐゴシック" panose="020B0600070205080204" pitchFamily="34" charset="-128"/>
              </a:rPr>
              <a:t> </a:t>
            </a:r>
          </a:p>
          <a:p>
            <a:pPr lvl="2"/>
            <a:r>
              <a:rPr lang="en-US" altLang="en-US" dirty="0" err="1">
                <a:ea typeface="ＭＳ Ｐゴシック" panose="020B0600070205080204" pitchFamily="34" charset="-128"/>
              </a:rPr>
              <a:t>RecLSN</a:t>
            </a:r>
            <a:r>
              <a:rPr lang="en-US" altLang="en-US" dirty="0">
                <a:ea typeface="ＭＳ Ｐゴシック" panose="020B0600070205080204" pitchFamily="34" charset="-128"/>
              </a:rPr>
              <a:t> and </a:t>
            </a:r>
            <a:r>
              <a:rPr lang="en-US" altLang="en-US" dirty="0" err="1">
                <a:ea typeface="ＭＳ Ｐゴシック" panose="020B0600070205080204" pitchFamily="34" charset="-128"/>
              </a:rPr>
              <a:t>PageLSNs</a:t>
            </a:r>
            <a:r>
              <a:rPr lang="en-US" altLang="en-US" dirty="0">
                <a:ea typeface="ＭＳ Ｐゴシック" panose="020B0600070205080204" pitchFamily="34" charset="-128"/>
              </a:rPr>
              <a:t> are used to avoid redoing actions already reflected on page </a:t>
            </a:r>
          </a:p>
          <a:p>
            <a:r>
              <a:rPr lang="en-US" altLang="en-US" dirty="0">
                <a:solidFill>
                  <a:srgbClr val="000099"/>
                </a:solidFill>
                <a:ea typeface="ＭＳ Ｐゴシック" panose="020B0600070205080204" pitchFamily="34" charset="-128"/>
              </a:rPr>
              <a:t>Undo pass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Rolls back all incomplete transactions</a:t>
            </a:r>
          </a:p>
          <a:p>
            <a:pPr lvl="1"/>
            <a:r>
              <a:rPr lang="en-US" altLang="en-US" dirty="0">
                <a:ea typeface="ＭＳ Ｐゴシック" panose="020B0600070205080204" pitchFamily="34" charset="-128"/>
              </a:rPr>
              <a:t>Transactions whose abort was complete earlier are not undone</a:t>
            </a:r>
          </a:p>
        </p:txBody>
      </p:sp>
    </p:spTree>
    <p:extLst>
      <p:ext uri="{BB962C8B-B14F-4D97-AF65-F5344CB8AC3E}">
        <p14:creationId xmlns:p14="http://schemas.microsoft.com/office/powerpoint/2010/main" val="2065750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716026"/>
          </a:xfrm>
        </p:spPr>
        <p:txBody>
          <a:bodyPr>
            <a:normAutofit/>
          </a:bodyPr>
          <a:lstStyle/>
          <a:p>
            <a:r>
              <a:rPr lang="en-US" sz="4000" dirty="0"/>
              <a:t>ARIES Algorithm Analysis Phase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70791" y="1078242"/>
            <a:ext cx="9856235" cy="25601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Analysis, redo and undo passes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Analysis determines where redo should start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Undo has to go back till start of earliest incomplete transaction</a:t>
            </a:r>
          </a:p>
        </p:txBody>
      </p:sp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696278" y="3877229"/>
            <a:ext cx="9591482" cy="2386538"/>
            <a:chOff x="430" y="2791"/>
            <a:chExt cx="5248" cy="1209"/>
          </a:xfrm>
        </p:grpSpPr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430" y="3355"/>
              <a:ext cx="4717" cy="0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3133" y="2836"/>
              <a:ext cx="1168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 dirty="0"/>
                <a:t>Last checkpoint</a:t>
              </a: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445" y="3440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Log</a:t>
              </a: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5211" y="3273"/>
              <a:ext cx="4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5235" y="3002"/>
              <a:ext cx="44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Time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>
              <a:off x="3612" y="308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3620" y="3592"/>
              <a:ext cx="151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5083" y="3054"/>
              <a:ext cx="0" cy="2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4660" y="2791"/>
              <a:ext cx="846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End of Log</a:t>
              </a:r>
            </a:p>
          </p:txBody>
        </p:sp>
        <p:sp>
          <p:nvSpPr>
            <p:cNvPr id="17" name="Text Box 14"/>
            <p:cNvSpPr txBox="1">
              <a:spLocks noChangeArrowheads="1"/>
            </p:cNvSpPr>
            <p:nvPr/>
          </p:nvSpPr>
          <p:spPr bwMode="auto">
            <a:xfrm>
              <a:off x="4001" y="3403"/>
              <a:ext cx="1043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Analysis pass</a:t>
              </a:r>
            </a:p>
          </p:txBody>
        </p:sp>
        <p:sp>
          <p:nvSpPr>
            <p:cNvPr id="18" name="Line 15"/>
            <p:cNvSpPr>
              <a:spLocks noChangeShapeType="1"/>
            </p:cNvSpPr>
            <p:nvPr/>
          </p:nvSpPr>
          <p:spPr bwMode="auto">
            <a:xfrm>
              <a:off x="2542" y="3758"/>
              <a:ext cx="260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" name="Text Box 16"/>
            <p:cNvSpPr txBox="1">
              <a:spLocks noChangeArrowheads="1"/>
            </p:cNvSpPr>
            <p:nvPr/>
          </p:nvSpPr>
          <p:spPr bwMode="auto">
            <a:xfrm>
              <a:off x="2639" y="3513"/>
              <a:ext cx="8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Redo pass</a:t>
              </a:r>
            </a:p>
          </p:txBody>
        </p:sp>
        <p:sp>
          <p:nvSpPr>
            <p:cNvPr id="20" name="Line 17"/>
            <p:cNvSpPr>
              <a:spLocks noChangeShapeType="1"/>
            </p:cNvSpPr>
            <p:nvPr/>
          </p:nvSpPr>
          <p:spPr bwMode="auto">
            <a:xfrm flipH="1">
              <a:off x="2999" y="3977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" name="Text Box 18"/>
            <p:cNvSpPr txBox="1">
              <a:spLocks noChangeArrowheads="1"/>
            </p:cNvSpPr>
            <p:nvPr/>
          </p:nvSpPr>
          <p:spPr bwMode="auto">
            <a:xfrm>
              <a:off x="3599" y="3797"/>
              <a:ext cx="83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 sz="2000"/>
                <a:t>Undo pass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9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Analysis Phase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705678" y="967410"/>
            <a:ext cx="10886523" cy="55659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Starts from last complete checkpoint log record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Reads </a:t>
            </a:r>
            <a:r>
              <a:rPr lang="en-US" altLang="en-US" sz="2700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DirtyPageTable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from log record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Sets </a:t>
            </a:r>
            <a:r>
              <a:rPr lang="en-US" altLang="en-US" sz="2700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RedoLSN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= min of </a:t>
            </a:r>
            <a:r>
              <a:rPr lang="en-US" altLang="en-US" sz="2700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RecLSNs</a:t>
            </a:r>
            <a:r>
              <a:rPr lang="en-US" altLang="en-US" sz="2700" dirty="0">
                <a:ea typeface="ＭＳ Ｐゴシック" panose="020B0600070205080204" pitchFamily="34" charset="-128"/>
              </a:rPr>
              <a:t> of all pages in </a:t>
            </a:r>
            <a:r>
              <a:rPr lang="en-US" altLang="en-US" sz="2700" dirty="0" err="1">
                <a:ea typeface="ＭＳ Ｐゴシック" panose="020B0600070205080204" pitchFamily="34" charset="-128"/>
              </a:rPr>
              <a:t>DirtyPageTable</a:t>
            </a:r>
            <a:endParaRPr lang="en-US" altLang="en-US" sz="2700" dirty="0">
              <a:ea typeface="ＭＳ Ｐゴシック" panose="020B0600070205080204" pitchFamily="34" charset="-128"/>
            </a:endParaRPr>
          </a:p>
          <a:p>
            <a:pPr lvl="2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In case no pages are dirty, </a:t>
            </a:r>
            <a:r>
              <a:rPr lang="en-US" altLang="en-US" sz="2700" dirty="0" err="1">
                <a:ea typeface="ＭＳ Ｐゴシック" panose="020B0600070205080204" pitchFamily="34" charset="-128"/>
              </a:rPr>
              <a:t>RedoLSN</a:t>
            </a:r>
            <a:r>
              <a:rPr lang="en-US" altLang="en-US" sz="2700" dirty="0">
                <a:ea typeface="ＭＳ Ｐゴシック" panose="020B0600070205080204" pitchFamily="34" charset="-128"/>
              </a:rPr>
              <a:t> = checkpoint record’s LSN + 1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Sets 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undo-list = list of transactions in checkpoint log record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Reads 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LSN of last log record for each transaction in undo-list </a:t>
            </a:r>
            <a:r>
              <a:rPr lang="en-US" altLang="en-US" sz="2700" dirty="0">
                <a:ea typeface="ＭＳ Ｐゴシック" panose="020B0600070205080204" pitchFamily="34" charset="-128"/>
              </a:rPr>
              <a:t>from checkpoint log record</a:t>
            </a: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Scans forward from checkpoint.. </a:t>
            </a:r>
            <a:r>
              <a:rPr lang="en-US" altLang="en-US" sz="2700" dirty="0" err="1">
                <a:ea typeface="ＭＳ Ｐゴシック" panose="020B0600070205080204" pitchFamily="34" charset="-128"/>
              </a:rPr>
              <a:t>Contd</a:t>
            </a:r>
            <a:r>
              <a:rPr lang="en-US" altLang="en-US" sz="2700" dirty="0">
                <a:ea typeface="ＭＳ Ｐゴシック" panose="020B0600070205080204" pitchFamily="34" charset="-128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17880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Analysis Phase </a:t>
            </a:r>
            <a:r>
              <a:rPr lang="en-US" sz="4000" dirty="0" err="1"/>
              <a:t>Contd</a:t>
            </a:r>
            <a:r>
              <a:rPr lang="en-US" sz="4000" dirty="0"/>
              <a:t>…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05678" y="907704"/>
            <a:ext cx="11234531" cy="56653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Scans forward from checkpoint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If </a:t>
            </a:r>
            <a:r>
              <a:rPr lang="en-US" altLang="en-US" sz="2700" dirty="0">
                <a:ea typeface="ＭＳ Ｐゴシック" panose="020B0600070205080204" pitchFamily="34" charset="-128"/>
              </a:rPr>
              <a:t>any log record 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found</a:t>
            </a:r>
            <a:r>
              <a:rPr lang="en-US" altLang="en-US" sz="2700" dirty="0">
                <a:ea typeface="ＭＳ Ｐゴシック" panose="020B0600070205080204" pitchFamily="34" charset="-128"/>
              </a:rPr>
              <a:t> for 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transaction not in undo-list</a:t>
            </a:r>
            <a:r>
              <a:rPr lang="en-US" altLang="en-US" sz="2700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add</a:t>
            </a:r>
            <a:r>
              <a:rPr lang="en-US" altLang="en-US" sz="2700" dirty="0">
                <a:ea typeface="ＭＳ Ｐゴシック" panose="020B0600070205080204" pitchFamily="34" charset="-128"/>
              </a:rPr>
              <a:t>s transaction 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to undo-list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Whenever an update log record is found</a:t>
            </a:r>
          </a:p>
          <a:p>
            <a:pPr lvl="2">
              <a:spcAft>
                <a:spcPts val="1200"/>
              </a:spcAft>
            </a:pP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If page not in </a:t>
            </a:r>
            <a:r>
              <a:rPr lang="en-US" altLang="en-US" sz="2700" b="1" dirty="0" err="1">
                <a:solidFill>
                  <a:srgbClr val="0070C0"/>
                </a:solidFill>
                <a:ea typeface="ＭＳ Ｐゴシック" panose="020B0600070205080204" pitchFamily="34" charset="-128"/>
              </a:rPr>
              <a:t>DirtyPageTable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, then added </a:t>
            </a:r>
            <a:r>
              <a:rPr lang="en-US" altLang="en-US" sz="2700" dirty="0">
                <a:ea typeface="ＭＳ Ｐゴシック" panose="020B0600070205080204" pitchFamily="34" charset="-128"/>
              </a:rPr>
              <a:t>with </a:t>
            </a:r>
            <a:r>
              <a:rPr lang="en-US" altLang="en-US" sz="2700" dirty="0" err="1">
                <a:ea typeface="ＭＳ Ｐゴシック" panose="020B0600070205080204" pitchFamily="34" charset="-128"/>
              </a:rPr>
              <a:t>RecLSN</a:t>
            </a:r>
            <a:r>
              <a:rPr lang="en-US" altLang="en-US" sz="2700" dirty="0">
                <a:ea typeface="ＭＳ Ｐゴシック" panose="020B0600070205080204" pitchFamily="34" charset="-128"/>
              </a:rPr>
              <a:t> set to LSN of the update log record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If transaction end </a:t>
            </a:r>
            <a:r>
              <a:rPr lang="en-US" altLang="en-US" sz="2700" dirty="0">
                <a:ea typeface="ＭＳ Ｐゴシック" panose="020B0600070205080204" pitchFamily="34" charset="-128"/>
              </a:rPr>
              <a:t>log record 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found</a:t>
            </a:r>
            <a:r>
              <a:rPr lang="en-US" altLang="en-US" sz="2700" dirty="0">
                <a:ea typeface="ＭＳ Ｐゴシック" panose="020B0600070205080204" pitchFamily="34" charset="-128"/>
              </a:rPr>
              <a:t>, 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delete</a:t>
            </a:r>
            <a:r>
              <a:rPr lang="en-US" altLang="en-US" sz="2700" dirty="0">
                <a:ea typeface="ＭＳ Ｐゴシック" panose="020B0600070205080204" pitchFamily="34" charset="-128"/>
              </a:rPr>
              <a:t> transaction 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from</a:t>
            </a:r>
            <a:r>
              <a:rPr lang="en-US" altLang="en-US" sz="2700" dirty="0">
                <a:ea typeface="ＭＳ Ｐゴシック" panose="020B0600070205080204" pitchFamily="34" charset="-128"/>
              </a:rPr>
              <a:t> </a:t>
            </a:r>
            <a:r>
              <a:rPr lang="en-US" altLang="en-US" sz="2700" b="1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undo-list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Keeps track of last log record for each transaction in undo-list</a:t>
            </a:r>
          </a:p>
          <a:p>
            <a:pPr lvl="2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May be needed for later undo</a:t>
            </a:r>
          </a:p>
        </p:txBody>
      </p:sp>
    </p:spTree>
    <p:extLst>
      <p:ext uri="{BB962C8B-B14F-4D97-AF65-F5344CB8AC3E}">
        <p14:creationId xmlns:p14="http://schemas.microsoft.com/office/powerpoint/2010/main" val="3554285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Analysis Phase </a:t>
            </a:r>
            <a:r>
              <a:rPr lang="en-US" sz="4000" dirty="0" err="1"/>
              <a:t>Contd</a:t>
            </a:r>
            <a:r>
              <a:rPr lang="en-US" sz="4000" dirty="0"/>
              <a:t>…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05678" y="1026975"/>
            <a:ext cx="11044237" cy="5351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Monotype Sorts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Analysis pass (cont.)</a:t>
            </a: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At end of analysis pass: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RedoLSN</a:t>
            </a: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determines where to start redo pass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RecLSN</a:t>
            </a: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for each page in </a:t>
            </a:r>
            <a:r>
              <a:rPr lang="en-US" altLang="en-US" sz="2700" b="1" dirty="0" err="1">
                <a:solidFill>
                  <a:srgbClr val="7030A0"/>
                </a:solidFill>
                <a:ea typeface="ＭＳ Ｐゴシック" panose="020B0600070205080204" pitchFamily="34" charset="-128"/>
              </a:rPr>
              <a:t>DirtyPageTable</a:t>
            </a: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700" dirty="0">
                <a:ea typeface="ＭＳ Ｐゴシック" panose="020B0600070205080204" pitchFamily="34" charset="-128"/>
              </a:rPr>
              <a:t>used to minimize redo work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All transactions in undo-list need to be rolled back</a:t>
            </a:r>
          </a:p>
        </p:txBody>
      </p:sp>
    </p:spTree>
    <p:extLst>
      <p:ext uri="{BB962C8B-B14F-4D97-AF65-F5344CB8AC3E}">
        <p14:creationId xmlns:p14="http://schemas.microsoft.com/office/powerpoint/2010/main" val="31671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Analysis Phase Example</a:t>
            </a:r>
          </a:p>
        </p:txBody>
      </p:sp>
      <p:graphicFrame>
        <p:nvGraphicFramePr>
          <p:cNvPr id="5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621922710"/>
              </p:ext>
            </p:extLst>
          </p:nvPr>
        </p:nvGraphicFramePr>
        <p:xfrm>
          <a:off x="6187440" y="122682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740022"/>
              </p:ext>
            </p:extLst>
          </p:nvPr>
        </p:nvGraphicFramePr>
        <p:xfrm>
          <a:off x="903612" y="1193800"/>
          <a:ext cx="4206868" cy="1467802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832492" y="4992420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 dirty="0"/>
              <a:t>Undo List</a:t>
            </a: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832492" y="2751802"/>
            <a:ext cx="2337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/>
              <a:t>Dirty Page Table</a:t>
            </a:r>
          </a:p>
        </p:txBody>
      </p:sp>
      <p:graphicFrame>
        <p:nvGraphicFramePr>
          <p:cNvPr id="10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11523"/>
              </p:ext>
            </p:extLst>
          </p:nvPr>
        </p:nvGraphicFramePr>
        <p:xfrm>
          <a:off x="937260" y="3799840"/>
          <a:ext cx="2476500" cy="106680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14"/>
          <p:cNvSpPr txBox="1">
            <a:spLocks noChangeArrowheads="1"/>
          </p:cNvSpPr>
          <p:nvPr/>
        </p:nvSpPr>
        <p:spPr>
          <a:xfrm>
            <a:off x="705678" y="5609828"/>
            <a:ext cx="9869484" cy="94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Assume no previous </a:t>
            </a:r>
            <a:r>
              <a:rPr lang="en-US" altLang="zh-TW" sz="2400" dirty="0" err="1"/>
              <a:t>checkpointing</a:t>
            </a:r>
            <a:r>
              <a:rPr lang="en-US" altLang="zh-TW" sz="2400" dirty="0"/>
              <a:t> for simplicity.</a:t>
            </a:r>
          </a:p>
          <a:p>
            <a:r>
              <a:rPr lang="en-US" altLang="zh-TW" sz="2400" dirty="0"/>
              <a:t>Initialize Dirty page table and transaction table to empty.</a:t>
            </a:r>
          </a:p>
        </p:txBody>
      </p:sp>
    </p:spTree>
    <p:extLst>
      <p:ext uri="{BB962C8B-B14F-4D97-AF65-F5344CB8AC3E}">
        <p14:creationId xmlns:p14="http://schemas.microsoft.com/office/powerpoint/2010/main" val="91647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Analysis Phase Example</a:t>
            </a:r>
          </a:p>
        </p:txBody>
      </p:sp>
      <p:graphicFrame>
        <p:nvGraphicFramePr>
          <p:cNvPr id="5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1341537"/>
              </p:ext>
            </p:extLst>
          </p:nvPr>
        </p:nvGraphicFramePr>
        <p:xfrm>
          <a:off x="6187440" y="122682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883292" y="5044077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 dirty="0"/>
              <a:t>Undo List</a:t>
            </a: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883292" y="2803459"/>
            <a:ext cx="2337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/>
              <a:t>Dirty Page Table</a:t>
            </a:r>
          </a:p>
        </p:txBody>
      </p:sp>
      <p:graphicFrame>
        <p:nvGraphicFramePr>
          <p:cNvPr id="10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192113"/>
              </p:ext>
            </p:extLst>
          </p:nvPr>
        </p:nvGraphicFramePr>
        <p:xfrm>
          <a:off x="988060" y="3851497"/>
          <a:ext cx="2476500" cy="118872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14"/>
          <p:cNvSpPr txBox="1">
            <a:spLocks noChangeArrowheads="1"/>
          </p:cNvSpPr>
          <p:nvPr/>
        </p:nvSpPr>
        <p:spPr>
          <a:xfrm>
            <a:off x="705678" y="5796370"/>
            <a:ext cx="9869484" cy="94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Assume no previous </a:t>
            </a:r>
            <a:r>
              <a:rPr lang="en-US" altLang="zh-TW" sz="2400" dirty="0" err="1"/>
              <a:t>checkpointing</a:t>
            </a:r>
            <a:r>
              <a:rPr lang="en-US" altLang="zh-TW" sz="2400" dirty="0"/>
              <a:t> for simplicity.</a:t>
            </a:r>
          </a:p>
          <a:p>
            <a:r>
              <a:rPr lang="en-US" altLang="zh-TW" sz="2400" dirty="0"/>
              <a:t>Initialize Dirty page table and transaction table to empty.</a:t>
            </a:r>
          </a:p>
        </p:txBody>
      </p:sp>
      <p:graphicFrame>
        <p:nvGraphicFramePr>
          <p:cNvPr id="12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2456928"/>
              </p:ext>
            </p:extLst>
          </p:nvPr>
        </p:nvGraphicFramePr>
        <p:xfrm>
          <a:off x="903612" y="1193800"/>
          <a:ext cx="4206868" cy="1589722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179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Analysis Phase Example</a:t>
            </a:r>
          </a:p>
        </p:txBody>
      </p:sp>
      <p:graphicFrame>
        <p:nvGraphicFramePr>
          <p:cNvPr id="5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43192085"/>
              </p:ext>
            </p:extLst>
          </p:nvPr>
        </p:nvGraphicFramePr>
        <p:xfrm>
          <a:off x="6187440" y="122682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822332" y="5044077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 dirty="0"/>
              <a:t>Undo List</a:t>
            </a: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822332" y="2803459"/>
            <a:ext cx="2337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/>
              <a:t>Dirty Page Table</a:t>
            </a:r>
          </a:p>
        </p:txBody>
      </p:sp>
      <p:graphicFrame>
        <p:nvGraphicFramePr>
          <p:cNvPr id="10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95459"/>
              </p:ext>
            </p:extLst>
          </p:nvPr>
        </p:nvGraphicFramePr>
        <p:xfrm>
          <a:off x="927100" y="3663919"/>
          <a:ext cx="2476500" cy="1314481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14"/>
          <p:cNvSpPr txBox="1">
            <a:spLocks noChangeArrowheads="1"/>
          </p:cNvSpPr>
          <p:nvPr/>
        </p:nvSpPr>
        <p:spPr>
          <a:xfrm>
            <a:off x="705678" y="5796370"/>
            <a:ext cx="9869484" cy="94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Assume no previous </a:t>
            </a:r>
            <a:r>
              <a:rPr lang="en-US" altLang="zh-TW" sz="2400" dirty="0" err="1"/>
              <a:t>checkpointing</a:t>
            </a:r>
            <a:r>
              <a:rPr lang="en-US" altLang="zh-TW" sz="2400" dirty="0"/>
              <a:t> for simplicity.</a:t>
            </a:r>
          </a:p>
          <a:p>
            <a:r>
              <a:rPr lang="en-US" altLang="zh-TW" sz="2400" dirty="0"/>
              <a:t>Initialize Dirty page table and transaction table to empty.</a:t>
            </a:r>
          </a:p>
        </p:txBody>
      </p:sp>
      <p:graphicFrame>
        <p:nvGraphicFramePr>
          <p:cNvPr id="12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399179"/>
              </p:ext>
            </p:extLst>
          </p:nvPr>
        </p:nvGraphicFramePr>
        <p:xfrm>
          <a:off x="927100" y="1091817"/>
          <a:ext cx="4206868" cy="1711642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1277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4"/>
            <a:ext cx="10515600" cy="550146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Introduction and Basic Concepts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838200" y="778564"/>
            <a:ext cx="10903226" cy="59005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When to Update the Data?</a:t>
            </a:r>
          </a:p>
          <a:p>
            <a:pPr lvl="1">
              <a:spcAft>
                <a:spcPts val="1200"/>
              </a:spcAft>
            </a:pPr>
            <a:r>
              <a:rPr lang="en-US" altLang="en-US" sz="2500" b="1" dirty="0"/>
              <a:t>Immediate Update</a:t>
            </a:r>
            <a:r>
              <a:rPr lang="en-US" altLang="en-US" sz="2500" dirty="0"/>
              <a:t>:  As soon as a data item is modified in cache, the disk copy is updated.</a:t>
            </a:r>
          </a:p>
          <a:p>
            <a:pPr lvl="1">
              <a:spcAft>
                <a:spcPts val="1200"/>
              </a:spcAft>
            </a:pPr>
            <a:r>
              <a:rPr lang="en-US" altLang="en-US" sz="2500" b="1" dirty="0"/>
              <a:t>Deferred Update</a:t>
            </a:r>
            <a:r>
              <a:rPr lang="en-US" altLang="en-US" sz="2500" dirty="0"/>
              <a:t>:  Modified data items are written either after a transaction ends or after a fixed number of transactions have completed.</a:t>
            </a:r>
          </a:p>
          <a:p>
            <a:pPr lvl="1">
              <a:spcAft>
                <a:spcPts val="1200"/>
              </a:spcAft>
            </a:pPr>
            <a:r>
              <a:rPr lang="en-US" altLang="en-US" sz="2500" dirty="0"/>
              <a:t>If there are heavy conflicts (e.g., 100 transactions accessing only 5 pages for read/write) the resulting schedule would be pretty much serial.</a:t>
            </a:r>
          </a:p>
          <a:p>
            <a:pPr lvl="1">
              <a:spcAft>
                <a:spcPts val="1200"/>
              </a:spcAft>
            </a:pPr>
            <a:r>
              <a:rPr lang="en-US" altLang="en-US" sz="2500" dirty="0"/>
              <a:t> Then both deferred and immediate would be just about the much the same (assuming no deadlocks).</a:t>
            </a:r>
          </a:p>
          <a:p>
            <a:pPr lvl="1">
              <a:spcAft>
                <a:spcPts val="1200"/>
              </a:spcAft>
            </a:pPr>
            <a:r>
              <a:rPr lang="en-US" altLang="en-US" sz="2500" dirty="0"/>
              <a:t>Advantages of Immediate update come out when there is a possibility of high concurrency. </a:t>
            </a:r>
          </a:p>
          <a:p>
            <a:pPr lvl="1">
              <a:spcAft>
                <a:spcPts val="1200"/>
              </a:spcAft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2522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Analysis Phase Example</a:t>
            </a:r>
          </a:p>
        </p:txBody>
      </p:sp>
      <p:graphicFrame>
        <p:nvGraphicFramePr>
          <p:cNvPr id="5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613629498"/>
              </p:ext>
            </p:extLst>
          </p:nvPr>
        </p:nvGraphicFramePr>
        <p:xfrm>
          <a:off x="6187440" y="122682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832492" y="5044077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 dirty="0"/>
              <a:t>Undo List</a:t>
            </a: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832492" y="2803459"/>
            <a:ext cx="2337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/>
              <a:t>Dirty Page Table</a:t>
            </a:r>
          </a:p>
        </p:txBody>
      </p:sp>
      <p:graphicFrame>
        <p:nvGraphicFramePr>
          <p:cNvPr id="10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3324658"/>
              </p:ext>
            </p:extLst>
          </p:nvPr>
        </p:nvGraphicFramePr>
        <p:xfrm>
          <a:off x="937260" y="3663919"/>
          <a:ext cx="2476500" cy="13106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14"/>
          <p:cNvSpPr txBox="1">
            <a:spLocks noChangeArrowheads="1"/>
          </p:cNvSpPr>
          <p:nvPr/>
        </p:nvSpPr>
        <p:spPr>
          <a:xfrm>
            <a:off x="705678" y="5796370"/>
            <a:ext cx="9869484" cy="94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Assume no previous </a:t>
            </a:r>
            <a:r>
              <a:rPr lang="en-US" altLang="zh-TW" sz="2400" dirty="0" err="1"/>
              <a:t>checkpointing</a:t>
            </a:r>
            <a:r>
              <a:rPr lang="en-US" altLang="zh-TW" sz="2400" dirty="0"/>
              <a:t> for simplicity.</a:t>
            </a:r>
          </a:p>
          <a:p>
            <a:r>
              <a:rPr lang="en-US" altLang="zh-TW" sz="2400" dirty="0"/>
              <a:t>Initialize Dirty page table and transaction table to empty.</a:t>
            </a:r>
          </a:p>
        </p:txBody>
      </p:sp>
      <p:graphicFrame>
        <p:nvGraphicFramePr>
          <p:cNvPr id="12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96882"/>
              </p:ext>
            </p:extLst>
          </p:nvPr>
        </p:nvGraphicFramePr>
        <p:xfrm>
          <a:off x="927100" y="1091817"/>
          <a:ext cx="4206868" cy="1711642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13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Analysis Phase Example</a:t>
            </a:r>
          </a:p>
        </p:txBody>
      </p:sp>
      <p:graphicFrame>
        <p:nvGraphicFramePr>
          <p:cNvPr id="5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069736168"/>
              </p:ext>
            </p:extLst>
          </p:nvPr>
        </p:nvGraphicFramePr>
        <p:xfrm>
          <a:off x="6187440" y="122682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842652" y="5044077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 dirty="0"/>
              <a:t>Undo List</a:t>
            </a: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846054" y="2972896"/>
            <a:ext cx="2337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/>
              <a:t>Dirty Page Table</a:t>
            </a:r>
          </a:p>
        </p:txBody>
      </p:sp>
      <p:graphicFrame>
        <p:nvGraphicFramePr>
          <p:cNvPr id="10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4004439"/>
              </p:ext>
            </p:extLst>
          </p:nvPr>
        </p:nvGraphicFramePr>
        <p:xfrm>
          <a:off x="947420" y="3663919"/>
          <a:ext cx="2476500" cy="13106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14"/>
          <p:cNvSpPr txBox="1">
            <a:spLocks noChangeArrowheads="1"/>
          </p:cNvSpPr>
          <p:nvPr/>
        </p:nvSpPr>
        <p:spPr>
          <a:xfrm>
            <a:off x="705678" y="5796370"/>
            <a:ext cx="9869484" cy="94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Assume no previous </a:t>
            </a:r>
            <a:r>
              <a:rPr lang="en-US" altLang="zh-TW" sz="2400" dirty="0" err="1"/>
              <a:t>checkpointing</a:t>
            </a:r>
            <a:r>
              <a:rPr lang="en-US" altLang="zh-TW" sz="2400" dirty="0"/>
              <a:t> for simplicity.</a:t>
            </a:r>
          </a:p>
          <a:p>
            <a:r>
              <a:rPr lang="en-US" altLang="zh-TW" sz="2400" dirty="0"/>
              <a:t>Initialize Dirty page table and transaction table to empty.</a:t>
            </a:r>
          </a:p>
        </p:txBody>
      </p:sp>
      <p:graphicFrame>
        <p:nvGraphicFramePr>
          <p:cNvPr id="12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54976"/>
              </p:ext>
            </p:extLst>
          </p:nvPr>
        </p:nvGraphicFramePr>
        <p:xfrm>
          <a:off x="947420" y="1083090"/>
          <a:ext cx="4206868" cy="1828800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9038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Analysis Phase Example</a:t>
            </a:r>
          </a:p>
        </p:txBody>
      </p:sp>
      <p:graphicFrame>
        <p:nvGraphicFramePr>
          <p:cNvPr id="5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1106253"/>
              </p:ext>
            </p:extLst>
          </p:nvPr>
        </p:nvGraphicFramePr>
        <p:xfrm>
          <a:off x="6187440" y="122682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862972" y="5044077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 dirty="0"/>
              <a:t>Undo List</a:t>
            </a: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866374" y="2972896"/>
            <a:ext cx="2337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/>
              <a:t>Dirty Page Table</a:t>
            </a:r>
          </a:p>
        </p:txBody>
      </p:sp>
      <p:graphicFrame>
        <p:nvGraphicFramePr>
          <p:cNvPr id="10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025992"/>
              </p:ext>
            </p:extLst>
          </p:nvPr>
        </p:nvGraphicFramePr>
        <p:xfrm>
          <a:off x="967740" y="3663919"/>
          <a:ext cx="2476500" cy="13106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Rectangle 114"/>
          <p:cNvSpPr txBox="1">
            <a:spLocks noChangeArrowheads="1"/>
          </p:cNvSpPr>
          <p:nvPr/>
        </p:nvSpPr>
        <p:spPr>
          <a:xfrm>
            <a:off x="705678" y="5796370"/>
            <a:ext cx="9869484" cy="944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/>
              <a:t>Assume no previous </a:t>
            </a:r>
            <a:r>
              <a:rPr lang="en-US" altLang="zh-TW" sz="2400" dirty="0" err="1"/>
              <a:t>checkpointing</a:t>
            </a:r>
            <a:r>
              <a:rPr lang="en-US" altLang="zh-TW" sz="2400" dirty="0"/>
              <a:t> for simplicity.</a:t>
            </a:r>
          </a:p>
          <a:p>
            <a:r>
              <a:rPr lang="en-US" altLang="zh-TW" sz="2400" dirty="0"/>
              <a:t>Initialize Dirty page table and transaction table to empty.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626110" y="4732877"/>
            <a:ext cx="3159760" cy="10160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30615"/>
              </p:ext>
            </p:extLst>
          </p:nvPr>
        </p:nvGraphicFramePr>
        <p:xfrm>
          <a:off x="947420" y="1083090"/>
          <a:ext cx="4206868" cy="1828800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52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Analysis Phase Example</a:t>
            </a:r>
          </a:p>
        </p:txBody>
      </p:sp>
      <p:graphicFrame>
        <p:nvGraphicFramePr>
          <p:cNvPr id="5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511106253"/>
              </p:ext>
            </p:extLst>
          </p:nvPr>
        </p:nvGraphicFramePr>
        <p:xfrm>
          <a:off x="6187440" y="122682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Text Box 72"/>
          <p:cNvSpPr txBox="1">
            <a:spLocks noChangeArrowheads="1"/>
          </p:cNvSpPr>
          <p:nvPr/>
        </p:nvSpPr>
        <p:spPr bwMode="auto">
          <a:xfrm>
            <a:off x="842652" y="5159067"/>
            <a:ext cx="117211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b="1" dirty="0"/>
              <a:t>Undo List</a:t>
            </a: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846054" y="3087886"/>
            <a:ext cx="233742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TW" b="1" dirty="0"/>
              <a:t>Dirty Page Table</a:t>
            </a:r>
          </a:p>
        </p:txBody>
      </p:sp>
      <p:graphicFrame>
        <p:nvGraphicFramePr>
          <p:cNvPr id="10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15955"/>
              </p:ext>
            </p:extLst>
          </p:nvPr>
        </p:nvGraphicFramePr>
        <p:xfrm>
          <a:off x="947420" y="3778909"/>
          <a:ext cx="2476500" cy="13106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1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3" name="Straight Connector 2"/>
          <p:cNvCxnSpPr/>
          <p:nvPr/>
        </p:nvCxnSpPr>
        <p:spPr>
          <a:xfrm flipV="1">
            <a:off x="605790" y="4847867"/>
            <a:ext cx="3159760" cy="10160"/>
          </a:xfrm>
          <a:prstGeom prst="line">
            <a:avLst/>
          </a:prstGeom>
          <a:ln w="476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05678" y="5539918"/>
            <a:ext cx="11486322" cy="12520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200" b="1" dirty="0">
                <a:solidFill>
                  <a:schemeClr val="accent2">
                    <a:lumMod val="75000"/>
                  </a:schemeClr>
                </a:solidFill>
              </a:rPr>
              <a:t>The redo point starts at 00.</a:t>
            </a:r>
          </a:p>
          <a:p>
            <a:r>
              <a:rPr lang="en-US" altLang="zh-TW" sz="2200" dirty="0"/>
              <a:t>Why? P500 is the earliest log that may not have been written to disk before crash.</a:t>
            </a:r>
          </a:p>
          <a:p>
            <a:r>
              <a:rPr lang="en-US" altLang="zh-TW" sz="2200" b="1" dirty="0">
                <a:solidFill>
                  <a:schemeClr val="accent2">
                    <a:lumMod val="75000"/>
                  </a:schemeClr>
                </a:solidFill>
              </a:rPr>
              <a:t>We have restored transaction table &amp; dirty page table.</a:t>
            </a:r>
          </a:p>
        </p:txBody>
      </p:sp>
      <p:graphicFrame>
        <p:nvGraphicFramePr>
          <p:cNvPr id="14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430615"/>
              </p:ext>
            </p:extLst>
          </p:nvPr>
        </p:nvGraphicFramePr>
        <p:xfrm>
          <a:off x="947420" y="1083090"/>
          <a:ext cx="4206868" cy="1828800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7489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Redo Pass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831641" y="1043796"/>
            <a:ext cx="10675996" cy="524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spcAft>
                <a:spcPts val="1200"/>
              </a:spcAft>
              <a:buFont typeface="Monotype Sorts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Redo Pass</a:t>
            </a:r>
            <a:r>
              <a:rPr lang="en-US" altLang="en-US" dirty="0">
                <a:ea typeface="ＭＳ Ｐゴシック" panose="020B0600070205080204" pitchFamily="34" charset="-128"/>
              </a:rPr>
              <a:t>: Repeats history </a:t>
            </a:r>
            <a:r>
              <a:rPr lang="en-US" altLang="en-US" dirty="0" err="1">
                <a:ea typeface="ＭＳ Ｐゴシック" panose="020B0600070205080204" pitchFamily="34" charset="-128"/>
              </a:rPr>
              <a:t>upto</a:t>
            </a:r>
            <a:r>
              <a:rPr lang="en-US" altLang="en-US" dirty="0">
                <a:ea typeface="ＭＳ Ｐゴシック" panose="020B0600070205080204" pitchFamily="34" charset="-128"/>
              </a:rPr>
              <a:t> the system crash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Scans forward from </a:t>
            </a:r>
            <a:r>
              <a:rPr lang="en-US" altLang="en-US" dirty="0" err="1">
                <a:ea typeface="ＭＳ Ｐゴシック" panose="020B0600070205080204" pitchFamily="34" charset="-128"/>
              </a:rPr>
              <a:t>RedoLSN</a:t>
            </a:r>
            <a:r>
              <a:rPr lang="en-US" altLang="en-US" dirty="0">
                <a:ea typeface="ＭＳ Ｐゴシック" panose="020B0600070205080204" pitchFamily="34" charset="-128"/>
              </a:rPr>
              <a:t>. 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Whenever an update/CLR log record is found: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Test (A)</a:t>
            </a:r>
          </a:p>
          <a:p>
            <a:pPr marL="800100" lvl="1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If the page is not in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DirtyPageTable</a:t>
            </a:r>
            <a:r>
              <a:rPr lang="en-US" altLang="en-US" sz="2800" dirty="0">
                <a:ea typeface="ＭＳ Ｐゴシック" panose="020B0600070205080204" pitchFamily="34" charset="-128"/>
              </a:rPr>
              <a:t> OR</a:t>
            </a:r>
          </a:p>
          <a:p>
            <a:pPr marL="800100" lvl="1" indent="-342900">
              <a:spcAft>
                <a:spcPts val="1200"/>
              </a:spcAft>
              <a:buFont typeface="Monotype Sorts" charset="2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The LSN of the log record is less than the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RecLSN</a:t>
            </a:r>
            <a:r>
              <a:rPr lang="en-US" altLang="en-US" sz="2800" dirty="0">
                <a:ea typeface="ＭＳ Ｐゴシック" panose="020B0600070205080204" pitchFamily="34" charset="-128"/>
              </a:rPr>
              <a:t> of the page in </a:t>
            </a:r>
            <a:r>
              <a:rPr lang="en-US" altLang="en-US" sz="2800" dirty="0" err="1">
                <a:ea typeface="ＭＳ Ｐゴシック" panose="020B0600070205080204" pitchFamily="34" charset="-128"/>
              </a:rPr>
              <a:t>DirtyPageTable</a:t>
            </a:r>
            <a:endParaRPr lang="en-US" altLang="en-US" sz="2800" dirty="0">
              <a:ea typeface="ＭＳ Ｐゴシック" panose="020B0600070205080204" pitchFamily="34" charset="-128"/>
            </a:endParaRPr>
          </a:p>
          <a:p>
            <a:pPr marL="457200" lvl="1" indent="0">
              <a:spcAft>
                <a:spcPts val="1200"/>
              </a:spcAft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    			</a:t>
            </a:r>
            <a:r>
              <a:rPr lang="en-US" altLang="en-US" sz="28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then skip the log record (test passed)</a:t>
            </a:r>
          </a:p>
        </p:txBody>
      </p:sp>
    </p:spTree>
    <p:extLst>
      <p:ext uri="{BB962C8B-B14F-4D97-AF65-F5344CB8AC3E}">
        <p14:creationId xmlns:p14="http://schemas.microsoft.com/office/powerpoint/2010/main" val="38504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Redo Pass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71256" y="1009291"/>
            <a:ext cx="10675996" cy="55554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1000" indent="-381000">
              <a:buFont typeface="Monotype Sorts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Redo Pass </a:t>
            </a:r>
            <a:r>
              <a:rPr lang="en-US" altLang="en-US" b="1" dirty="0" err="1">
                <a:ea typeface="ＭＳ Ｐゴシック" panose="020B0600070205080204" pitchFamily="34" charset="-128"/>
              </a:rPr>
              <a:t>Contd</a:t>
            </a:r>
            <a:r>
              <a:rPr lang="en-US" altLang="en-US" b="1" dirty="0">
                <a:ea typeface="ＭＳ Ｐゴシック" panose="020B0600070205080204" pitchFamily="34" charset="-128"/>
              </a:rPr>
              <a:t>…</a:t>
            </a:r>
          </a:p>
          <a:p>
            <a:r>
              <a:rPr lang="en-US" altLang="en-US" sz="2700" dirty="0">
                <a:ea typeface="ＭＳ Ｐゴシック" panose="020B0600070205080204" pitchFamily="34" charset="-128"/>
              </a:rPr>
              <a:t>Whenever an update log record is found:</a:t>
            </a:r>
          </a:p>
          <a:p>
            <a:pPr marL="0" indent="0">
              <a:buNone/>
            </a:pP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Test (B)</a:t>
            </a:r>
          </a:p>
          <a:p>
            <a:pPr marL="457200" lvl="1" indent="0">
              <a:buNone/>
            </a:pPr>
            <a:r>
              <a:rPr lang="en-US" altLang="en-US" sz="27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3. Otherwise </a:t>
            </a:r>
            <a:r>
              <a:rPr lang="en-US" altLang="en-US" sz="2700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(test (A) fails) </a:t>
            </a:r>
            <a:r>
              <a:rPr lang="en-US" altLang="en-US" sz="2700" dirty="0">
                <a:ea typeface="ＭＳ Ｐゴシック" panose="020B0600070205080204" pitchFamily="34" charset="-128"/>
              </a:rPr>
              <a:t>then fetch the page from disk.  </a:t>
            </a:r>
          </a:p>
          <a:p>
            <a:pPr marL="457200" lvl="1" indent="0">
              <a:buNone/>
            </a:pPr>
            <a:r>
              <a:rPr lang="en-US" altLang="en-US" sz="2700" dirty="0">
                <a:solidFill>
                  <a:schemeClr val="accent2"/>
                </a:solidFill>
                <a:ea typeface="ＭＳ Ｐゴシック" panose="020B0600070205080204" pitchFamily="34" charset="-128"/>
              </a:rPr>
              <a:t>4. </a:t>
            </a:r>
            <a:r>
              <a:rPr lang="en-US" altLang="en-US" sz="2700" dirty="0">
                <a:ea typeface="ＭＳ Ｐゴシック" panose="020B0600070205080204" pitchFamily="34" charset="-128"/>
              </a:rPr>
              <a:t>If the </a:t>
            </a:r>
            <a:r>
              <a:rPr lang="en-US" altLang="en-US" sz="2700" dirty="0" err="1">
                <a:ea typeface="ＭＳ Ｐゴシック" panose="020B0600070205080204" pitchFamily="34" charset="-128"/>
              </a:rPr>
              <a:t>PageLSN</a:t>
            </a:r>
            <a:r>
              <a:rPr lang="en-US" altLang="en-US" sz="2700" dirty="0">
                <a:ea typeface="ＭＳ Ｐゴシック" panose="020B0600070205080204" pitchFamily="34" charset="-128"/>
              </a:rPr>
              <a:t> of the page fetched from disk &lt; LSN of log, </a:t>
            </a:r>
          </a:p>
          <a:p>
            <a:pPr marL="457200" lvl="1" indent="0">
              <a:buNone/>
            </a:pPr>
            <a:r>
              <a:rPr lang="en-US" altLang="en-US" sz="2700" dirty="0">
                <a:ea typeface="ＭＳ Ｐゴシック" panose="020B0600070205080204" pitchFamily="34" charset="-128"/>
              </a:rPr>
              <a:t>		</a:t>
            </a:r>
            <a:r>
              <a:rPr lang="en-US" altLang="en-US" sz="2700" b="1" dirty="0">
                <a:solidFill>
                  <a:srgbClr val="7030A0"/>
                </a:solidFill>
                <a:ea typeface="ＭＳ Ｐゴシック" panose="020B0600070205080204" pitchFamily="34" charset="-128"/>
              </a:rPr>
              <a:t>Then redo the log record (Test (B) passed)</a:t>
            </a:r>
          </a:p>
          <a:p>
            <a:pPr marL="457200" lvl="1" indent="0">
              <a:buNone/>
            </a:pP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5. Else skip this particular update (Test (B) also fails)</a:t>
            </a:r>
          </a:p>
          <a:p>
            <a:pPr marL="457200" lvl="1" indent="0"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342900" indent="-342900">
              <a:buFont typeface="Monotype Sorts" charset="2"/>
              <a:buNone/>
            </a:pPr>
            <a:r>
              <a:rPr lang="en-US" altLang="en-US" b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NOTE:</a:t>
            </a:r>
            <a:r>
              <a:rPr lang="en-US" altLang="en-US" dirty="0">
                <a:ea typeface="ＭＳ Ｐゴシック" panose="020B0600070205080204" pitchFamily="34" charset="-128"/>
              </a:rPr>
              <a:t> if either test is negative the effects of the log record have already appeared on the page.  First test avoids even fetching the page from disk!</a:t>
            </a:r>
          </a:p>
        </p:txBody>
      </p:sp>
    </p:spTree>
    <p:extLst>
      <p:ext uri="{BB962C8B-B14F-4D97-AF65-F5344CB8AC3E}">
        <p14:creationId xmlns:p14="http://schemas.microsoft.com/office/powerpoint/2010/main" val="40396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Redo Pass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579120" y="838200"/>
            <a:ext cx="5795176" cy="52171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Scan forward from the redo point (LSN 00).</a:t>
            </a:r>
          </a:p>
          <a:p>
            <a:r>
              <a:rPr lang="en-US" altLang="zh-TW" dirty="0"/>
              <a:t>Assume that P600 has been written to disk.</a:t>
            </a:r>
          </a:p>
          <a:p>
            <a:pPr lvl="1"/>
            <a:r>
              <a:rPr lang="en-US" altLang="zh-TW" dirty="0"/>
              <a:t>But it can still be in the dirty page table.</a:t>
            </a:r>
          </a:p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Scanning 00: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P500 is in the dirty page table.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00(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recLSN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) = 00 (LSN) (test A fails)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-10 (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pageLSN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 from disk) &lt; 00 (LSN)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Redo 00</a:t>
            </a:r>
          </a:p>
        </p:txBody>
      </p:sp>
      <p:graphicFrame>
        <p:nvGraphicFramePr>
          <p:cNvPr id="7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8745478"/>
              </p:ext>
            </p:extLst>
          </p:nvPr>
        </p:nvGraphicFramePr>
        <p:xfrm>
          <a:off x="6675120" y="83820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3039"/>
              </p:ext>
            </p:extLst>
          </p:nvPr>
        </p:nvGraphicFramePr>
        <p:xfrm>
          <a:off x="7812411" y="4761010"/>
          <a:ext cx="4206868" cy="1828800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98267"/>
              </p:ext>
            </p:extLst>
          </p:nvPr>
        </p:nvGraphicFramePr>
        <p:xfrm>
          <a:off x="5223510" y="5736370"/>
          <a:ext cx="2476500" cy="8534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359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Redo Pass</a:t>
            </a:r>
          </a:p>
        </p:txBody>
      </p:sp>
      <p:graphicFrame>
        <p:nvGraphicFramePr>
          <p:cNvPr id="7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8745478"/>
              </p:ext>
            </p:extLst>
          </p:nvPr>
        </p:nvGraphicFramePr>
        <p:xfrm>
          <a:off x="6675120" y="83820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3039"/>
              </p:ext>
            </p:extLst>
          </p:nvPr>
        </p:nvGraphicFramePr>
        <p:xfrm>
          <a:off x="7812411" y="4761010"/>
          <a:ext cx="4206868" cy="1828800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98267"/>
              </p:ext>
            </p:extLst>
          </p:nvPr>
        </p:nvGraphicFramePr>
        <p:xfrm>
          <a:off x="5223510" y="5736370"/>
          <a:ext cx="2476500" cy="8534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41571" y="1149447"/>
            <a:ext cx="59694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Scanning 10: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10 (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RecLSN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)  == 10 (LSN) (test A fails)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10 (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pageLSN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 from disk) == 10 (LSN)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Do not redo 10</a:t>
            </a:r>
          </a:p>
        </p:txBody>
      </p:sp>
    </p:spTree>
    <p:extLst>
      <p:ext uri="{BB962C8B-B14F-4D97-AF65-F5344CB8AC3E}">
        <p14:creationId xmlns:p14="http://schemas.microsoft.com/office/powerpoint/2010/main" val="231759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Redo Pass</a:t>
            </a:r>
          </a:p>
        </p:txBody>
      </p:sp>
      <p:graphicFrame>
        <p:nvGraphicFramePr>
          <p:cNvPr id="7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8745478"/>
              </p:ext>
            </p:extLst>
          </p:nvPr>
        </p:nvGraphicFramePr>
        <p:xfrm>
          <a:off x="6675120" y="83820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3039"/>
              </p:ext>
            </p:extLst>
          </p:nvPr>
        </p:nvGraphicFramePr>
        <p:xfrm>
          <a:off x="7812411" y="4761010"/>
          <a:ext cx="4206868" cy="1828800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98267"/>
              </p:ext>
            </p:extLst>
          </p:nvPr>
        </p:nvGraphicFramePr>
        <p:xfrm>
          <a:off x="5223510" y="5736370"/>
          <a:ext cx="2476500" cy="8534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05678" y="1149447"/>
            <a:ext cx="504952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Scanning 20: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00 (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recLSN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) &lt; 20 (LSN)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Fetch from page 500 from disk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00 (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pageLSN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 from disk) &lt; 20 (LSN)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Redo 20 </a:t>
            </a:r>
          </a:p>
          <a:p>
            <a:pPr marL="457200" lvl="1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51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Redo Pass</a:t>
            </a:r>
          </a:p>
        </p:txBody>
      </p:sp>
      <p:graphicFrame>
        <p:nvGraphicFramePr>
          <p:cNvPr id="7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8745478"/>
              </p:ext>
            </p:extLst>
          </p:nvPr>
        </p:nvGraphicFramePr>
        <p:xfrm>
          <a:off x="6675120" y="83820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3039"/>
              </p:ext>
            </p:extLst>
          </p:nvPr>
        </p:nvGraphicFramePr>
        <p:xfrm>
          <a:off x="7812411" y="4761010"/>
          <a:ext cx="4206868" cy="1828800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98267"/>
              </p:ext>
            </p:extLst>
          </p:nvPr>
        </p:nvGraphicFramePr>
        <p:xfrm>
          <a:off x="5223510" y="5736370"/>
          <a:ext cx="2476500" cy="8534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05678" y="1149447"/>
            <a:ext cx="55020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Scanning 30: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30 (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recLSN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) == 30 (LSN of log)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Fetch from page 505 from disk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-5 (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pageLSN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 from disk) &lt; 30 (LSN)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Redo 30</a:t>
            </a:r>
          </a:p>
          <a:p>
            <a:pPr marL="457200" lvl="1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06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Introduction and Basic Concepts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838200" y="1149625"/>
            <a:ext cx="10903226" cy="4572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How to Update the Data?</a:t>
            </a:r>
          </a:p>
          <a:p>
            <a:pPr lvl="1">
              <a:spcAft>
                <a:spcPts val="1200"/>
              </a:spcAft>
            </a:pPr>
            <a:r>
              <a:rPr lang="en-US" altLang="en-US" sz="2800" b="1" dirty="0"/>
              <a:t>Shadow update</a:t>
            </a:r>
            <a:r>
              <a:rPr lang="en-US" altLang="en-US" sz="2800" dirty="0"/>
              <a:t>:  The modified version of a data item does not overwrite its disk copy but is written at a separate disk location (</a:t>
            </a:r>
            <a:r>
              <a:rPr lang="en-US" altLang="en-US" sz="2800" b="1" dirty="0">
                <a:solidFill>
                  <a:srgbClr val="FF0000"/>
                </a:solidFill>
              </a:rPr>
              <a:t>inefficient</a:t>
            </a:r>
            <a:r>
              <a:rPr lang="en-US" altLang="en-US" sz="2800" dirty="0"/>
              <a:t>).</a:t>
            </a:r>
          </a:p>
          <a:p>
            <a:pPr lvl="1">
              <a:spcAft>
                <a:spcPts val="1200"/>
              </a:spcAft>
            </a:pPr>
            <a:r>
              <a:rPr lang="en-US" altLang="en-US" sz="2800" b="1" dirty="0"/>
              <a:t>In-place update</a:t>
            </a:r>
            <a:r>
              <a:rPr lang="en-US" altLang="en-US" sz="2800" dirty="0"/>
              <a:t>: The disk version of the data item is overwritten by the cache version (</a:t>
            </a:r>
            <a:r>
              <a:rPr lang="en-US" altLang="en-US" sz="2800" b="1" dirty="0">
                <a:solidFill>
                  <a:srgbClr val="FF0000"/>
                </a:solidFill>
              </a:rPr>
              <a:t>more popular</a:t>
            </a:r>
            <a:r>
              <a:rPr lang="en-US" altLang="en-US" sz="28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31261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Redo Pass</a:t>
            </a:r>
          </a:p>
        </p:txBody>
      </p:sp>
      <p:graphicFrame>
        <p:nvGraphicFramePr>
          <p:cNvPr id="7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8745478"/>
              </p:ext>
            </p:extLst>
          </p:nvPr>
        </p:nvGraphicFramePr>
        <p:xfrm>
          <a:off x="6675120" y="83820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8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223039"/>
              </p:ext>
            </p:extLst>
          </p:nvPr>
        </p:nvGraphicFramePr>
        <p:xfrm>
          <a:off x="7812411" y="4761010"/>
          <a:ext cx="4206868" cy="1828800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298267"/>
              </p:ext>
            </p:extLst>
          </p:nvPr>
        </p:nvGraphicFramePr>
        <p:xfrm>
          <a:off x="5223510" y="5736370"/>
          <a:ext cx="2476500" cy="8534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705678" y="1149447"/>
            <a:ext cx="550208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Scanning 30: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Redo 40</a:t>
            </a:r>
          </a:p>
          <a:p>
            <a:pPr marL="457200" lvl="1" indent="0">
              <a:buNone/>
            </a:pPr>
            <a:endParaRPr lang="en-US" altLang="zh-TW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9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Undo Pass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05678" y="890828"/>
            <a:ext cx="11208139" cy="3267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When an undo is performed for an update log record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Generate a CLR </a:t>
            </a:r>
            <a:r>
              <a:rPr lang="en-US" altLang="en-US" sz="2700" dirty="0">
                <a:ea typeface="ＭＳ Ｐゴシック" panose="020B0600070205080204" pitchFamily="34" charset="-128"/>
              </a:rPr>
              <a:t>containing the undo action performed (CLR for  record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700" dirty="0">
                <a:ea typeface="ＭＳ Ｐゴシック" panose="020B0600070205080204" pitchFamily="34" charset="-128"/>
              </a:rPr>
              <a:t> noted as </a:t>
            </a:r>
            <a:r>
              <a:rPr lang="en-US" altLang="en-US" sz="2700" i="1" dirty="0">
                <a:ea typeface="ＭＳ Ｐゴシック" panose="020B0600070205080204" pitchFamily="34" charset="-128"/>
              </a:rPr>
              <a:t>n</a:t>
            </a:r>
            <a:r>
              <a:rPr lang="en-US" altLang="en-US" sz="2700" dirty="0">
                <a:ea typeface="ＭＳ Ｐゴシック" panose="020B0600070205080204" pitchFamily="34" charset="-128"/>
              </a:rPr>
              <a:t>’ in figure below</a:t>
            </a:r>
          </a:p>
          <a:p>
            <a:pPr lvl="1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Set </a:t>
            </a:r>
            <a:r>
              <a:rPr lang="en-US" altLang="en-US" sz="2700" b="1" dirty="0" err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UndoNextLSN</a:t>
            </a:r>
            <a:r>
              <a:rPr lang="en-US" altLang="en-US" sz="2700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 of the CLR to</a:t>
            </a:r>
            <a:r>
              <a:rPr lang="en-US" altLang="en-US" sz="2700" dirty="0">
                <a:ea typeface="ＭＳ Ｐゴシック" panose="020B0600070205080204" pitchFamily="34" charset="-128"/>
              </a:rPr>
              <a:t> the </a:t>
            </a:r>
            <a:r>
              <a:rPr lang="en-US" altLang="en-US" sz="2700" b="1" dirty="0" err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PrevLSN</a:t>
            </a:r>
            <a:r>
              <a:rPr lang="en-US" altLang="en-US" sz="2700" b="1" dirty="0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 value of the update log record</a:t>
            </a:r>
          </a:p>
          <a:p>
            <a:pPr lvl="2"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Arrows indicate </a:t>
            </a:r>
            <a:r>
              <a:rPr lang="en-US" altLang="en-US" sz="2700" dirty="0" err="1">
                <a:ea typeface="ＭＳ Ｐゴシック" panose="020B0600070205080204" pitchFamily="34" charset="-128"/>
              </a:rPr>
              <a:t>UndoNextLSN</a:t>
            </a:r>
            <a:r>
              <a:rPr lang="en-US" altLang="en-US" sz="2700" dirty="0">
                <a:ea typeface="ＭＳ Ｐゴシック" panose="020B0600070205080204" pitchFamily="34" charset="-128"/>
              </a:rPr>
              <a:t> value</a:t>
            </a:r>
          </a:p>
        </p:txBody>
      </p:sp>
      <p:grpSp>
        <p:nvGrpSpPr>
          <p:cNvPr id="8" name="Group 52"/>
          <p:cNvGrpSpPr>
            <a:grpSpLocks/>
          </p:cNvGrpSpPr>
          <p:nvPr/>
        </p:nvGrpSpPr>
        <p:grpSpPr bwMode="auto">
          <a:xfrm>
            <a:off x="2130249" y="4666367"/>
            <a:ext cx="8358995" cy="1052951"/>
            <a:chOff x="1145" y="3543"/>
            <a:chExt cx="3698" cy="312"/>
          </a:xfrm>
        </p:grpSpPr>
        <p:sp>
          <p:nvSpPr>
            <p:cNvPr id="9" name="Line 18"/>
            <p:cNvSpPr>
              <a:spLocks noChangeShapeType="1"/>
            </p:cNvSpPr>
            <p:nvPr/>
          </p:nvSpPr>
          <p:spPr bwMode="auto">
            <a:xfrm>
              <a:off x="1147" y="3740"/>
              <a:ext cx="3696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145" y="3646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607" y="3634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2045" y="3646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2553" y="3634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3072" y="3622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3556" y="3634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949" y="3634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7" name="Text Box 26"/>
            <p:cNvSpPr txBox="1">
              <a:spLocks noChangeArrowheads="1"/>
            </p:cNvSpPr>
            <p:nvPr/>
          </p:nvSpPr>
          <p:spPr bwMode="auto">
            <a:xfrm>
              <a:off x="1173" y="3551"/>
              <a:ext cx="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 dirty="0">
                  <a:latin typeface="Times" panose="02020603050405020304" pitchFamily="18" charset="0"/>
                </a:rPr>
                <a:t>1</a:t>
              </a:r>
            </a:p>
          </p:txBody>
        </p:sp>
        <p:sp>
          <p:nvSpPr>
            <p:cNvPr id="18" name="Text Box 27"/>
            <p:cNvSpPr txBox="1">
              <a:spLocks noChangeArrowheads="1"/>
            </p:cNvSpPr>
            <p:nvPr/>
          </p:nvSpPr>
          <p:spPr bwMode="auto">
            <a:xfrm>
              <a:off x="1636" y="3549"/>
              <a:ext cx="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 dirty="0">
                  <a:latin typeface="Times" panose="02020603050405020304" pitchFamily="18" charset="0"/>
                </a:rPr>
                <a:t>2</a:t>
              </a:r>
            </a:p>
          </p:txBody>
        </p:sp>
        <p:sp>
          <p:nvSpPr>
            <p:cNvPr id="19" name="Text Box 28"/>
            <p:cNvSpPr txBox="1">
              <a:spLocks noChangeArrowheads="1"/>
            </p:cNvSpPr>
            <p:nvPr/>
          </p:nvSpPr>
          <p:spPr bwMode="auto">
            <a:xfrm>
              <a:off x="2084" y="3550"/>
              <a:ext cx="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 dirty="0">
                  <a:latin typeface="Times" panose="02020603050405020304" pitchFamily="18" charset="0"/>
                </a:rPr>
                <a:t>3</a:t>
              </a:r>
            </a:p>
          </p:txBody>
        </p:sp>
        <p:sp>
          <p:nvSpPr>
            <p:cNvPr id="20" name="Text Box 29"/>
            <p:cNvSpPr txBox="1">
              <a:spLocks noChangeArrowheads="1"/>
            </p:cNvSpPr>
            <p:nvPr/>
          </p:nvSpPr>
          <p:spPr bwMode="auto">
            <a:xfrm>
              <a:off x="2582" y="3543"/>
              <a:ext cx="9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 dirty="0">
                  <a:latin typeface="Times" panose="02020603050405020304" pitchFamily="18" charset="0"/>
                </a:rPr>
                <a:t>4</a:t>
              </a:r>
            </a:p>
          </p:txBody>
        </p:sp>
        <p:sp>
          <p:nvSpPr>
            <p:cNvPr id="21" name="Text Box 30"/>
            <p:cNvSpPr txBox="1">
              <a:spLocks noChangeArrowheads="1"/>
            </p:cNvSpPr>
            <p:nvPr/>
          </p:nvSpPr>
          <p:spPr bwMode="auto">
            <a:xfrm>
              <a:off x="3077" y="3549"/>
              <a:ext cx="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 dirty="0">
                  <a:latin typeface="Times" panose="02020603050405020304" pitchFamily="18" charset="0"/>
                </a:rPr>
                <a:t>4'</a:t>
              </a:r>
            </a:p>
          </p:txBody>
        </p:sp>
        <p:sp>
          <p:nvSpPr>
            <p:cNvPr id="22" name="Text Box 31"/>
            <p:cNvSpPr txBox="1">
              <a:spLocks noChangeArrowheads="1"/>
            </p:cNvSpPr>
            <p:nvPr/>
          </p:nvSpPr>
          <p:spPr bwMode="auto">
            <a:xfrm>
              <a:off x="3496" y="3550"/>
              <a:ext cx="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 dirty="0">
                  <a:latin typeface="Times" panose="02020603050405020304" pitchFamily="18" charset="0"/>
                </a:rPr>
                <a:t>3'</a:t>
              </a:r>
            </a:p>
          </p:txBody>
        </p:sp>
        <p:sp>
          <p:nvSpPr>
            <p:cNvPr id="23" name="Text Box 36"/>
            <p:cNvSpPr txBox="1">
              <a:spLocks noChangeArrowheads="1"/>
            </p:cNvSpPr>
            <p:nvPr/>
          </p:nvSpPr>
          <p:spPr bwMode="auto">
            <a:xfrm>
              <a:off x="3950" y="3545"/>
              <a:ext cx="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>
                  <a:latin typeface="Times" panose="02020603050405020304" pitchFamily="18" charset="0"/>
                </a:rPr>
                <a:t>2'</a:t>
              </a:r>
            </a:p>
          </p:txBody>
        </p:sp>
        <p:sp>
          <p:nvSpPr>
            <p:cNvPr id="24" name="Oval 41"/>
            <p:cNvSpPr>
              <a:spLocks noChangeArrowheads="1"/>
            </p:cNvSpPr>
            <p:nvPr/>
          </p:nvSpPr>
          <p:spPr bwMode="auto">
            <a:xfrm>
              <a:off x="4307" y="3624"/>
              <a:ext cx="150" cy="209"/>
            </a:xfrm>
            <a:prstGeom prst="ellipse">
              <a:avLst/>
            </a:prstGeom>
            <a:solidFill>
              <a:srgbClr val="00B8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cxnSp>
          <p:nvCxnSpPr>
            <p:cNvPr id="25" name="AutoShape 46"/>
            <p:cNvCxnSpPr>
              <a:cxnSpLocks noChangeShapeType="1"/>
            </p:cNvCxnSpPr>
            <p:nvPr/>
          </p:nvCxnSpPr>
          <p:spPr bwMode="auto">
            <a:xfrm rot="5400000">
              <a:off x="2647" y="2869"/>
              <a:ext cx="1" cy="1949"/>
            </a:xfrm>
            <a:prstGeom prst="curvedConnector3">
              <a:avLst>
                <a:gd name="adj1" fmla="val 21700009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47"/>
            <p:cNvCxnSpPr>
              <a:cxnSpLocks noChangeShapeType="1"/>
              <a:stCxn id="14" idx="4"/>
              <a:endCxn id="12" idx="4"/>
            </p:cNvCxnSpPr>
            <p:nvPr/>
          </p:nvCxnSpPr>
          <p:spPr bwMode="auto">
            <a:xfrm rot="5400000">
              <a:off x="2622" y="3329"/>
              <a:ext cx="24" cy="1027"/>
            </a:xfrm>
            <a:prstGeom prst="curvedConnector3">
              <a:avLst>
                <a:gd name="adj1" fmla="val 6958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48"/>
            <p:cNvSpPr txBox="1">
              <a:spLocks noChangeArrowheads="1"/>
            </p:cNvSpPr>
            <p:nvPr/>
          </p:nvSpPr>
          <p:spPr bwMode="auto">
            <a:xfrm>
              <a:off x="4329" y="3547"/>
              <a:ext cx="14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Ctr="1"/>
            <a:lstStyle>
              <a:lvl1pPr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Helvetica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lnSpc>
                  <a:spcPct val="85000"/>
                </a:lnSpc>
              </a:pPr>
              <a:r>
                <a:rPr lang="en-GB" altLang="en-US" sz="2400">
                  <a:latin typeface="Times" panose="02020603050405020304" pitchFamily="18" charset="0"/>
                </a:rPr>
                <a:t>1'</a:t>
              </a:r>
            </a:p>
          </p:txBody>
        </p:sp>
        <p:cxnSp>
          <p:nvCxnSpPr>
            <p:cNvPr id="28" name="AutoShape 51"/>
            <p:cNvCxnSpPr>
              <a:cxnSpLocks noChangeShapeType="1"/>
              <a:stCxn id="16" idx="3"/>
              <a:endCxn id="10" idx="5"/>
            </p:cNvCxnSpPr>
            <p:nvPr/>
          </p:nvCxnSpPr>
          <p:spPr bwMode="auto">
            <a:xfrm rot="5400000">
              <a:off x="2616" y="2469"/>
              <a:ext cx="12" cy="2698"/>
            </a:xfrm>
            <a:prstGeom prst="curvedConnector3">
              <a:avLst>
                <a:gd name="adj1" fmla="val 2383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17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Undo Pass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82577" y="916706"/>
            <a:ext cx="10871709" cy="51390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Monotype Sorts" charset="2"/>
              <a:buNone/>
            </a:pPr>
            <a:r>
              <a:rPr lang="en-US" altLang="en-US" b="1" dirty="0">
                <a:ea typeface="ＭＳ Ｐゴシック" panose="020B0600070205080204" pitchFamily="34" charset="-128"/>
              </a:rPr>
              <a:t>Undo pass</a:t>
            </a:r>
            <a:r>
              <a:rPr lang="en-US" altLang="en-US" dirty="0">
                <a:ea typeface="ＭＳ Ｐゴシック" panose="020B0600070205080204" pitchFamily="34" charset="-128"/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Performs backward scan on log undoing all transaction in undo-list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ea typeface="ＭＳ Ｐゴシック" panose="020B0600070205080204" pitchFamily="34" charset="-128"/>
              </a:rPr>
              <a:t>Backward scan optimized by skipping unneeded log records as follows: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Next LSN to be undone for each transaction set to LSN of last log record for transaction found by analysis pass.</a:t>
            </a:r>
          </a:p>
          <a:p>
            <a:pPr marL="971550" lvl="1" indent="-514350">
              <a:spcAft>
                <a:spcPts val="1200"/>
              </a:spcAft>
              <a:buFont typeface="+mj-lt"/>
              <a:buAutoNum type="arabicPeriod"/>
            </a:pPr>
            <a:r>
              <a:rPr lang="en-US" altLang="en-US" sz="2800" dirty="0">
                <a:ea typeface="ＭＳ Ｐゴシック" panose="020B0600070205080204" pitchFamily="34" charset="-128"/>
              </a:rPr>
              <a:t>At each step pick largest of these LSNs to undo, skip back to it and undo it </a:t>
            </a:r>
          </a:p>
        </p:txBody>
      </p:sp>
    </p:spTree>
    <p:extLst>
      <p:ext uri="{BB962C8B-B14F-4D97-AF65-F5344CB8AC3E}">
        <p14:creationId xmlns:p14="http://schemas.microsoft.com/office/powerpoint/2010/main" val="3507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Undo Pass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705678" y="968465"/>
            <a:ext cx="11182261" cy="54323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Monotype Sorts" charset="2"/>
              <a:buNone/>
            </a:pPr>
            <a:r>
              <a:rPr lang="en-US" altLang="en-US" sz="2700" b="1" dirty="0">
                <a:ea typeface="ＭＳ Ｐゴシック" panose="020B0600070205080204" pitchFamily="34" charset="-128"/>
              </a:rPr>
              <a:t>Undo pass</a:t>
            </a:r>
            <a:r>
              <a:rPr lang="en-US" altLang="en-US" sz="2700" dirty="0">
                <a:ea typeface="ＭＳ Ｐゴシック" panose="020B0600070205080204" pitchFamily="34" charset="-128"/>
              </a:rPr>
              <a:t> </a:t>
            </a:r>
            <a:r>
              <a:rPr lang="en-US" altLang="en-US" sz="2700" b="1" dirty="0">
                <a:ea typeface="ＭＳ Ｐゴシック" panose="020B0600070205080204" pitchFamily="34" charset="-128"/>
              </a:rPr>
              <a:t>contd..</a:t>
            </a:r>
          </a:p>
          <a:p>
            <a:pPr>
              <a:spcAft>
                <a:spcPts val="1200"/>
              </a:spcAft>
            </a:pPr>
            <a:r>
              <a:rPr lang="en-US" altLang="en-US" sz="2700" dirty="0">
                <a:ea typeface="ＭＳ Ｐゴシック" panose="020B0600070205080204" pitchFamily="34" charset="-128"/>
              </a:rPr>
              <a:t>After undoing a log record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For ordinary log records, </a:t>
            </a:r>
            <a:r>
              <a:rPr lang="en-US" altLang="en-US" sz="2700" dirty="0">
                <a:ea typeface="ＭＳ Ｐゴシック" panose="020B0600070205080204" pitchFamily="34" charset="-128"/>
              </a:rPr>
              <a:t>set </a:t>
            </a: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next LSN to</a:t>
            </a:r>
            <a:r>
              <a:rPr lang="en-US" altLang="en-US" sz="2700" dirty="0">
                <a:ea typeface="ＭＳ Ｐゴシック" panose="020B0600070205080204" pitchFamily="34" charset="-128"/>
              </a:rPr>
              <a:t> be undone for transaction </a:t>
            </a: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to </a:t>
            </a:r>
            <a:r>
              <a:rPr lang="en-US" altLang="en-US" sz="2700" b="1" dirty="0" err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PrevLSN</a:t>
            </a: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700" dirty="0">
                <a:ea typeface="ＭＳ Ｐゴシック" panose="020B0600070205080204" pitchFamily="34" charset="-128"/>
              </a:rPr>
              <a:t>noted in the log record</a:t>
            </a:r>
          </a:p>
          <a:p>
            <a:pPr lvl="1">
              <a:spcAft>
                <a:spcPts val="1200"/>
              </a:spcAft>
            </a:pP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For compensation log records (CLRs) </a:t>
            </a:r>
            <a:r>
              <a:rPr lang="en-US" altLang="en-US" sz="2700" dirty="0">
                <a:ea typeface="ＭＳ Ｐゴシック" panose="020B0600070205080204" pitchFamily="34" charset="-128"/>
              </a:rPr>
              <a:t>set </a:t>
            </a: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next LSN </a:t>
            </a:r>
            <a:r>
              <a:rPr lang="en-US" altLang="en-US" sz="2700" dirty="0">
                <a:ea typeface="ＭＳ Ｐゴシック" panose="020B0600070205080204" pitchFamily="34" charset="-128"/>
              </a:rPr>
              <a:t>to be undo </a:t>
            </a: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to </a:t>
            </a:r>
            <a:r>
              <a:rPr lang="en-US" altLang="en-US" sz="2700" b="1" dirty="0" err="1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UndoNextLSN</a:t>
            </a:r>
            <a:r>
              <a:rPr lang="en-US" altLang="en-US" sz="2700" b="1" dirty="0">
                <a:solidFill>
                  <a:schemeClr val="accent2">
                    <a:lumMod val="75000"/>
                  </a:schemeClr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700" dirty="0">
                <a:ea typeface="ＭＳ Ｐゴシック" panose="020B0600070205080204" pitchFamily="34" charset="-128"/>
              </a:rPr>
              <a:t>noted in the log record.</a:t>
            </a:r>
          </a:p>
        </p:txBody>
      </p:sp>
    </p:spTree>
    <p:extLst>
      <p:ext uri="{BB962C8B-B14F-4D97-AF65-F5344CB8AC3E}">
        <p14:creationId xmlns:p14="http://schemas.microsoft.com/office/powerpoint/2010/main" val="2219309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Undo Pass</a:t>
            </a:r>
          </a:p>
        </p:txBody>
      </p:sp>
      <p:graphicFrame>
        <p:nvGraphicFramePr>
          <p:cNvPr id="5" name="Group 171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19925181"/>
              </p:ext>
            </p:extLst>
          </p:nvPr>
        </p:nvGraphicFramePr>
        <p:xfrm>
          <a:off x="6675120" y="838200"/>
          <a:ext cx="5344159" cy="3657600"/>
        </p:xfrm>
        <a:graphic>
          <a:graphicData uri="http://schemas.openxmlformats.org/drawingml/2006/table">
            <a:tbl>
              <a:tblPr/>
              <a:tblGrid>
                <a:gridCol w="9821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97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73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48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65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4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5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575"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7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3507633"/>
              </p:ext>
            </p:extLst>
          </p:nvPr>
        </p:nvGraphicFramePr>
        <p:xfrm>
          <a:off x="7812411" y="4761010"/>
          <a:ext cx="4206868" cy="1828800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7030A0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0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00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Group 2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1127980"/>
              </p:ext>
            </p:extLst>
          </p:nvPr>
        </p:nvGraphicFramePr>
        <p:xfrm>
          <a:off x="4685030" y="5482370"/>
          <a:ext cx="2476500" cy="853440"/>
        </p:xfrm>
        <a:graphic>
          <a:graphicData uri="http://schemas.openxmlformats.org/drawingml/2006/table">
            <a:tbl>
              <a:tblPr/>
              <a:tblGrid>
                <a:gridCol w="1188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77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1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lastLSN</a:t>
                      </a:r>
                      <a:endParaRPr kumimoji="1" lang="en-US" altLang="zh-TW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7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Right Arrow 1"/>
          <p:cNvSpPr/>
          <p:nvPr/>
        </p:nvSpPr>
        <p:spPr>
          <a:xfrm>
            <a:off x="3201350" y="5631705"/>
            <a:ext cx="1158240" cy="55477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995680" y="5430037"/>
            <a:ext cx="1971040" cy="958105"/>
          </a:xfrm>
          <a:prstGeom prst="roundRect">
            <a:avLst/>
          </a:prstGeom>
          <a:noFill/>
          <a:ln w="3175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UNDO LIST</a:t>
            </a:r>
          </a:p>
        </p:txBody>
      </p:sp>
    </p:spTree>
    <p:extLst>
      <p:ext uri="{BB962C8B-B14F-4D97-AF65-F5344CB8AC3E}">
        <p14:creationId xmlns:p14="http://schemas.microsoft.com/office/powerpoint/2010/main" val="8519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Undo Pass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05678" y="1051560"/>
            <a:ext cx="54106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/>
              <a:t>ToUndo</a:t>
            </a:r>
            <a:r>
              <a:rPr lang="en-US" altLang="zh-TW" dirty="0"/>
              <a:t> set is {T1000:30}</a:t>
            </a:r>
          </a:p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Undoing LSN:30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Write 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CLR:undo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 record log.</a:t>
            </a:r>
          </a:p>
          <a:p>
            <a:pPr lvl="1"/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ToUndo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 becomes {T1000:00}</a:t>
            </a:r>
            <a:endParaRPr lang="en-US" altLang="zh-TW" dirty="0">
              <a:solidFill>
                <a:srgbClr val="FFFF00"/>
              </a:solidFill>
            </a:endParaRPr>
          </a:p>
          <a:p>
            <a:endParaRPr lang="en-US" altLang="zh-TW" sz="2000" dirty="0"/>
          </a:p>
        </p:txBody>
      </p:sp>
      <p:graphicFrame>
        <p:nvGraphicFramePr>
          <p:cNvPr id="10" name="Group 20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50633295"/>
              </p:ext>
            </p:extLst>
          </p:nvPr>
        </p:nvGraphicFramePr>
        <p:xfrm>
          <a:off x="6116320" y="949960"/>
          <a:ext cx="5953760" cy="4719321"/>
        </p:xfrm>
        <a:graphic>
          <a:graphicData uri="http://schemas.openxmlformats.org/drawingml/2006/table">
            <a:tbl>
              <a:tblPr/>
              <a:tblGrid>
                <a:gridCol w="109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 (disk)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369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CLR:undo:30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zh-TW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Curved Right Arrow 10"/>
          <p:cNvSpPr/>
          <p:nvPr/>
        </p:nvSpPr>
        <p:spPr>
          <a:xfrm rot="10800000" flipH="1">
            <a:off x="5527040" y="1729740"/>
            <a:ext cx="589280" cy="315976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headEnd type="stealth"/>
            <a:tailEnd type="none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1120" y="4594860"/>
            <a:ext cx="1828800" cy="589280"/>
          </a:xfrm>
          <a:prstGeom prst="round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UndoNextLSN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25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05678" y="198375"/>
            <a:ext cx="9458739" cy="530495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ARIES Algorithm Undo Pass</a:t>
            </a:r>
          </a:p>
        </p:txBody>
      </p:sp>
      <p:graphicFrame>
        <p:nvGraphicFramePr>
          <p:cNvPr id="10" name="Group 20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98488784"/>
              </p:ext>
            </p:extLst>
          </p:nvPr>
        </p:nvGraphicFramePr>
        <p:xfrm>
          <a:off x="6116320" y="949960"/>
          <a:ext cx="5953760" cy="4719321"/>
        </p:xfrm>
        <a:graphic>
          <a:graphicData uri="http://schemas.openxmlformats.org/drawingml/2006/table">
            <a:tbl>
              <a:tblPr/>
              <a:tblGrid>
                <a:gridCol w="10945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47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4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94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104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LSN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TransID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Type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P600 (disk)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update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T2000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commit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4369"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System Crash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CLR:undo:30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436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T1000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CLR:undo:00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1" name="Curved Right Arrow 10"/>
          <p:cNvSpPr/>
          <p:nvPr/>
        </p:nvSpPr>
        <p:spPr>
          <a:xfrm rot="10800000" flipH="1">
            <a:off x="5527040" y="1729740"/>
            <a:ext cx="589280" cy="3159760"/>
          </a:xfrm>
          <a:prstGeom prst="curvedRightArrow">
            <a:avLst/>
          </a:prstGeom>
          <a:solidFill>
            <a:schemeClr val="accent2">
              <a:lumMod val="75000"/>
            </a:schemeClr>
          </a:solidFill>
          <a:ln>
            <a:headEnd type="stealth"/>
            <a:tailEnd type="none"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81120" y="4594860"/>
            <a:ext cx="1828800" cy="589280"/>
          </a:xfrm>
          <a:prstGeom prst="round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>
                <a:solidFill>
                  <a:schemeClr val="accent2">
                    <a:lumMod val="75000"/>
                  </a:schemeClr>
                </a:solidFill>
              </a:rPr>
              <a:t>UndoNextLSN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05678" y="1051560"/>
            <a:ext cx="541064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err="1"/>
              <a:t>ToUndo</a:t>
            </a:r>
            <a:r>
              <a:rPr lang="en-US" altLang="zh-TW" dirty="0"/>
              <a:t> set is {T1000:30}</a:t>
            </a:r>
          </a:p>
          <a:p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Undoing LSN:00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Write </a:t>
            </a:r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CLR:undo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 record log.</a:t>
            </a:r>
          </a:p>
          <a:p>
            <a:pPr lvl="1"/>
            <a:r>
              <a:rPr lang="en-US" altLang="zh-TW" dirty="0" err="1">
                <a:solidFill>
                  <a:schemeClr val="accent2">
                    <a:lumMod val="75000"/>
                  </a:schemeClr>
                </a:solidFill>
              </a:rPr>
              <a:t>ToUndo</a:t>
            </a:r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 becomes null.</a:t>
            </a:r>
          </a:p>
          <a:p>
            <a:pPr lvl="1"/>
            <a:r>
              <a:rPr lang="en-US" altLang="zh-TW" dirty="0">
                <a:solidFill>
                  <a:schemeClr val="accent2">
                    <a:lumMod val="75000"/>
                  </a:schemeClr>
                </a:solidFill>
              </a:rPr>
              <a:t>Undo process complete</a:t>
            </a:r>
          </a:p>
          <a:p>
            <a:endParaRPr lang="en-US" altLang="zh-TW" dirty="0">
              <a:solidFill>
                <a:srgbClr val="FFFF00"/>
              </a:solidFill>
            </a:endParaRPr>
          </a:p>
          <a:p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59456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14400" y="84023"/>
            <a:ext cx="4220005" cy="779577"/>
          </a:xfrm>
        </p:spPr>
        <p:txBody>
          <a:bodyPr>
            <a:normAutofit/>
          </a:bodyPr>
          <a:lstStyle/>
          <a:p>
            <a:r>
              <a:rPr lang="en-US" sz="4000" dirty="0"/>
              <a:t>ARIES Example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61" y="0"/>
            <a:ext cx="6798454" cy="679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ight Arrow 11"/>
          <p:cNvSpPr/>
          <p:nvPr/>
        </p:nvSpPr>
        <p:spPr>
          <a:xfrm>
            <a:off x="4044829" y="6222799"/>
            <a:ext cx="1158240" cy="55477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4400" y="6112461"/>
            <a:ext cx="3175201" cy="644221"/>
          </a:xfrm>
          <a:prstGeom prst="roundRect">
            <a:avLst/>
          </a:prstGeom>
          <a:noFill/>
          <a:ln w="3175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Assume this was written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05048" y="560715"/>
            <a:ext cx="828136" cy="5662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306176" y="568185"/>
            <a:ext cx="828136" cy="566208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13637" y="701040"/>
            <a:ext cx="1000414" cy="40233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714400" y="84023"/>
            <a:ext cx="4220005" cy="779577"/>
          </a:xfrm>
        </p:spPr>
        <p:txBody>
          <a:bodyPr>
            <a:normAutofit/>
          </a:bodyPr>
          <a:lstStyle/>
          <a:p>
            <a:r>
              <a:rPr lang="en-US" sz="4000" dirty="0"/>
              <a:t>ARIES Example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861" y="0"/>
            <a:ext cx="6798454" cy="6798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ight Arrow 6"/>
          <p:cNvSpPr/>
          <p:nvPr/>
        </p:nvSpPr>
        <p:spPr>
          <a:xfrm>
            <a:off x="4237670" y="5448825"/>
            <a:ext cx="1158240" cy="55477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105562" y="5448825"/>
            <a:ext cx="2976880" cy="533883"/>
          </a:xfrm>
          <a:prstGeom prst="roundRect">
            <a:avLst/>
          </a:prstGeom>
          <a:noFill/>
          <a:ln w="3175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Redo Starts here </a:t>
            </a:r>
          </a:p>
        </p:txBody>
      </p:sp>
      <p:graphicFrame>
        <p:nvGraphicFramePr>
          <p:cNvPr id="9" name="Group 2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0768873"/>
              </p:ext>
            </p:extLst>
          </p:nvPr>
        </p:nvGraphicFramePr>
        <p:xfrm>
          <a:off x="814210" y="947384"/>
          <a:ext cx="4206868" cy="1844748"/>
        </p:xfrm>
        <a:graphic>
          <a:graphicData uri="http://schemas.openxmlformats.org/drawingml/2006/table">
            <a:tbl>
              <a:tblPr/>
              <a:tblGrid>
                <a:gridCol w="14270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89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1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pageID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RecLSN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PageLSN</a:t>
                      </a:r>
                      <a:endParaRPr kumimoji="1" lang="en-US" altLang="zh-TW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1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4894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7564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7567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7200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7565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118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2390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kumimoji="1" sz="28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1pPr>
                      <a:lvl2pPr>
                        <a:spcBef>
                          <a:spcPct val="20000"/>
                        </a:spcBef>
                        <a:defRPr kumimoji="1" sz="24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2pPr>
                      <a:lvl3pPr>
                        <a:spcBef>
                          <a:spcPct val="20000"/>
                        </a:spcBef>
                        <a:defRPr kumimoji="1" sz="200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3pPr>
                      <a:lvl4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4pPr>
                      <a:lvl5pPr>
                        <a:spcBef>
                          <a:spcPct val="20000"/>
                        </a:spcBef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PMingLiU" panose="02020500000000000000" pitchFamily="18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PMingLiU" panose="02020500000000000000" pitchFamily="18" charset="-120"/>
                        </a:rPr>
                        <a:t>7570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11340" y="3973244"/>
            <a:ext cx="3412609" cy="958105"/>
          </a:xfrm>
          <a:prstGeom prst="roundRect">
            <a:avLst/>
          </a:prstGeom>
          <a:noFill/>
          <a:ln w="3175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Dirty Page table after Analysis Phase</a:t>
            </a:r>
          </a:p>
        </p:txBody>
      </p:sp>
      <p:sp>
        <p:nvSpPr>
          <p:cNvPr id="11" name="Right Arrow 10"/>
          <p:cNvSpPr/>
          <p:nvPr/>
        </p:nvSpPr>
        <p:spPr>
          <a:xfrm rot="16200000">
            <a:off x="2447874" y="3025698"/>
            <a:ext cx="939540" cy="55477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044829" y="6222799"/>
            <a:ext cx="1158240" cy="554770"/>
          </a:xfrm>
          <a:prstGeom prst="rightArrow">
            <a:avLst/>
          </a:prstGeom>
          <a:solidFill>
            <a:schemeClr val="accent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14400" y="6112461"/>
            <a:ext cx="3175201" cy="644221"/>
          </a:xfrm>
          <a:prstGeom prst="roundRect">
            <a:avLst/>
          </a:prstGeom>
          <a:noFill/>
          <a:ln w="3175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Assume this was written</a:t>
            </a:r>
          </a:p>
        </p:txBody>
      </p:sp>
    </p:spTree>
    <p:extLst>
      <p:ext uri="{BB962C8B-B14F-4D97-AF65-F5344CB8AC3E}">
        <p14:creationId xmlns:p14="http://schemas.microsoft.com/office/powerpoint/2010/main" val="223518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Introduction and Basic Concepts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38200" y="1348409"/>
            <a:ext cx="10730948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buFont typeface="Wingdings" panose="05000000000000000000" pitchFamily="2" charset="2"/>
              <a:buNone/>
            </a:pPr>
            <a:r>
              <a:rPr lang="en-US" altLang="en-US" b="1" dirty="0">
                <a:solidFill>
                  <a:srgbClr val="7030A0"/>
                </a:solidFill>
              </a:rPr>
              <a:t>Transaction Roll-back (Undo) and Roll-Forward (Redo)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To maintain atomicity, a transaction’s operations are redone or undone.</a:t>
            </a:r>
          </a:p>
          <a:p>
            <a:pPr lvl="1">
              <a:spcAft>
                <a:spcPts val="1200"/>
              </a:spcAft>
            </a:pPr>
            <a:r>
              <a:rPr lang="en-US" altLang="en-US" sz="2800" b="1" dirty="0"/>
              <a:t>Undo</a:t>
            </a:r>
            <a:r>
              <a:rPr lang="en-US" altLang="en-US" sz="2800" dirty="0"/>
              <a:t>: Restore all BFIMs on to disk (Remove all AFIMs).</a:t>
            </a:r>
          </a:p>
          <a:p>
            <a:pPr lvl="1">
              <a:spcAft>
                <a:spcPts val="1200"/>
              </a:spcAft>
            </a:pPr>
            <a:r>
              <a:rPr lang="en-US" altLang="en-US" sz="2800" b="1" dirty="0"/>
              <a:t>Redo</a:t>
            </a:r>
            <a:r>
              <a:rPr lang="en-US" altLang="en-US" sz="2800" dirty="0"/>
              <a:t>: Restore all AFIMs on to disk.</a:t>
            </a:r>
          </a:p>
          <a:p>
            <a:pPr>
              <a:spcAft>
                <a:spcPts val="1200"/>
              </a:spcAft>
            </a:pPr>
            <a:r>
              <a:rPr lang="en-US" altLang="en-US" dirty="0"/>
              <a:t>Database recovery is achieved either by performing only </a:t>
            </a:r>
            <a:r>
              <a:rPr lang="en-US" altLang="en-US" b="1" dirty="0" err="1"/>
              <a:t>Undos</a:t>
            </a:r>
            <a:r>
              <a:rPr lang="en-US" altLang="en-US" dirty="0"/>
              <a:t> or only </a:t>
            </a:r>
            <a:r>
              <a:rPr lang="en-US" altLang="en-US" b="1" dirty="0" err="1"/>
              <a:t>Redos</a:t>
            </a:r>
            <a:r>
              <a:rPr lang="en-US" altLang="en-US" dirty="0"/>
              <a:t> or by a combination of the two. </a:t>
            </a:r>
          </a:p>
        </p:txBody>
      </p:sp>
    </p:spTree>
    <p:extLst>
      <p:ext uri="{BB962C8B-B14F-4D97-AF65-F5344CB8AC3E}">
        <p14:creationId xmlns:p14="http://schemas.microsoft.com/office/powerpoint/2010/main" val="402325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838200" y="112463"/>
            <a:ext cx="10515600" cy="656163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Introduction and Basic Concepts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718929" y="1030356"/>
            <a:ext cx="11141765" cy="5277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altLang="en-US" dirty="0"/>
              <a:t>When </a:t>
            </a:r>
            <a:r>
              <a:rPr lang="en-US" altLang="en-US" b="1" dirty="0"/>
              <a:t>in-place</a:t>
            </a:r>
            <a:r>
              <a:rPr lang="en-US" altLang="en-US" dirty="0"/>
              <a:t> update (immediate or deferred) is used then log is necessary for recovery.</a:t>
            </a:r>
          </a:p>
          <a:p>
            <a:pPr>
              <a:spcAft>
                <a:spcPts val="1200"/>
              </a:spcAft>
            </a:pPr>
            <a:r>
              <a:rPr lang="en-US" altLang="en-US" b="1" dirty="0"/>
              <a:t>Write-Ahead Logging (WAL)</a:t>
            </a:r>
            <a:r>
              <a:rPr lang="en-US" altLang="en-US" dirty="0"/>
              <a:t> protocol ensures it is available: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altLang="en-US" dirty="0"/>
              <a:t>WAL states that</a:t>
            </a:r>
          </a:p>
          <a:p>
            <a:pPr lvl="1">
              <a:spcAft>
                <a:spcPts val="1200"/>
              </a:spcAft>
            </a:pPr>
            <a:r>
              <a:rPr lang="en-US" altLang="en-US" sz="2800" b="1" dirty="0"/>
              <a:t>For Undo</a:t>
            </a:r>
            <a:r>
              <a:rPr lang="en-US" altLang="en-US" sz="2800" dirty="0"/>
              <a:t>: Before a data item’s AFIM is flushed to the database disk its BFIM must be written to the log and the log must be saved on a stable store.</a:t>
            </a:r>
          </a:p>
          <a:p>
            <a:pPr lvl="1">
              <a:spcAft>
                <a:spcPts val="1200"/>
              </a:spcAft>
            </a:pPr>
            <a:r>
              <a:rPr lang="en-US" altLang="en-US" sz="2800" b="1" dirty="0"/>
              <a:t>For Redo</a:t>
            </a:r>
            <a:r>
              <a:rPr lang="en-US" altLang="en-US" sz="2800" dirty="0"/>
              <a:t>: Before a transaction executes its commit operation, all its AFIMs must be written to the log and the log must be saved on a stable store.</a:t>
            </a:r>
          </a:p>
        </p:txBody>
      </p:sp>
    </p:spTree>
    <p:extLst>
      <p:ext uri="{BB962C8B-B14F-4D97-AF65-F5344CB8AC3E}">
        <p14:creationId xmlns:p14="http://schemas.microsoft.com/office/powerpoint/2010/main" val="401757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65922" y="318051"/>
            <a:ext cx="11526078" cy="59899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3400" indent="-533400">
              <a:buFont typeface="Wingdings" panose="05000000000000000000" pitchFamily="2" charset="2"/>
              <a:buNone/>
            </a:pPr>
            <a:r>
              <a:rPr lang="en-US" altLang="en-US" b="1" dirty="0" err="1">
                <a:solidFill>
                  <a:srgbClr val="7030A0"/>
                </a:solidFill>
              </a:rPr>
              <a:t>Checkpointing</a:t>
            </a:r>
            <a:endParaRPr lang="en-US" altLang="en-US" b="1" dirty="0">
              <a:solidFill>
                <a:srgbClr val="7030A0"/>
              </a:solidFill>
            </a:endParaRPr>
          </a:p>
          <a:p>
            <a:pPr marL="495300" indent="-495300">
              <a:spcAft>
                <a:spcPts val="1200"/>
              </a:spcAft>
            </a:pPr>
            <a:r>
              <a:rPr lang="en-US" altLang="en-US" dirty="0"/>
              <a:t>From time to time the database flushes its buffer to database disk to minimize the task of recovery.  </a:t>
            </a:r>
          </a:p>
          <a:p>
            <a:pPr marL="495300" indent="-495300">
              <a:spcAft>
                <a:spcPts val="1200"/>
              </a:spcAft>
            </a:pPr>
            <a:r>
              <a:rPr lang="en-US" altLang="en-US" dirty="0"/>
              <a:t>Following steps defines a checkpoint operation: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en-US" altLang="en-US" sz="2800" dirty="0"/>
              <a:t>Suspend execution of transactions temporarily.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en-US" altLang="en-US" sz="2800" dirty="0"/>
              <a:t>Force write modified buffer data to disk (unless a no-UNDO).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en-US" altLang="en-US" sz="2800" dirty="0"/>
              <a:t>Write a [checkpoint] record to the log, save the log to disk.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AutoNum type="arabicPeriod"/>
            </a:pPr>
            <a:r>
              <a:rPr lang="en-US" altLang="en-US" sz="2800" dirty="0"/>
              <a:t>Resume normal transaction execution.</a:t>
            </a:r>
          </a:p>
          <a:p>
            <a:pPr marL="495300" indent="-495300">
              <a:spcAft>
                <a:spcPts val="1200"/>
              </a:spcAft>
            </a:pPr>
            <a:r>
              <a:rPr lang="en-US" altLang="en-US" dirty="0"/>
              <a:t>During recovery redo or undo is required to transactions appearing after [checkpoint] record.</a:t>
            </a:r>
          </a:p>
        </p:txBody>
      </p:sp>
    </p:spTree>
    <p:extLst>
      <p:ext uri="{BB962C8B-B14F-4D97-AF65-F5344CB8AC3E}">
        <p14:creationId xmlns:p14="http://schemas.microsoft.com/office/powerpoint/2010/main" val="1732845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4189</Words>
  <Application>Microsoft Office PowerPoint</Application>
  <PresentationFormat>Widescreen</PresentationFormat>
  <Paragraphs>1099</Paragraphs>
  <Slides>68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81" baseType="lpstr">
      <vt:lpstr>ＭＳ Ｐゴシック</vt:lpstr>
      <vt:lpstr>PMingLiU</vt:lpstr>
      <vt:lpstr>PMingLiU</vt:lpstr>
      <vt:lpstr>Arial</vt:lpstr>
      <vt:lpstr>Calibri</vt:lpstr>
      <vt:lpstr>Century Gothic</vt:lpstr>
      <vt:lpstr>Helvetica</vt:lpstr>
      <vt:lpstr>Monotype Sorts</vt:lpstr>
      <vt:lpstr>Times</vt:lpstr>
      <vt:lpstr>Times New Roman</vt:lpstr>
      <vt:lpstr>Wingdings</vt:lpstr>
      <vt:lpstr>Presentation level design</vt:lpstr>
      <vt:lpstr>VISIO</vt:lpstr>
      <vt:lpstr>Database System Implementation CSE 507</vt:lpstr>
      <vt:lpstr>Introduction and Basic Concepts</vt:lpstr>
      <vt:lpstr>Introduction and Basic Concepts</vt:lpstr>
      <vt:lpstr>Introduction and Basic Concepts</vt:lpstr>
      <vt:lpstr>Introduction and Basic Concepts</vt:lpstr>
      <vt:lpstr>Introduction and Basic Concepts</vt:lpstr>
      <vt:lpstr>Introduction and Basic Concepts</vt:lpstr>
      <vt:lpstr>Introduction and Basic Concepts</vt:lpstr>
      <vt:lpstr>PowerPoint Presentation</vt:lpstr>
      <vt:lpstr>PowerPoint Presentation</vt:lpstr>
      <vt:lpstr>Introduction and Basic Concepts</vt:lpstr>
      <vt:lpstr>Introduction and Basic Concepts</vt:lpstr>
      <vt:lpstr>Introduction and Basic Concepts</vt:lpstr>
      <vt:lpstr>Some Basic Recovery Algorithms</vt:lpstr>
      <vt:lpstr>Deferred Update (No Undo/Redo)</vt:lpstr>
      <vt:lpstr>Deferred Update (No Undo/Redo)</vt:lpstr>
      <vt:lpstr>Deferred Update (No Undo/Redo)</vt:lpstr>
      <vt:lpstr>Deferred Update (No Undo/Redo)</vt:lpstr>
      <vt:lpstr>Deferred Update (No Undo/Redo) Example</vt:lpstr>
      <vt:lpstr>Immediate Update Based Technique</vt:lpstr>
      <vt:lpstr>Immediate Update Based Technique</vt:lpstr>
      <vt:lpstr>Immediate Update -- Example</vt:lpstr>
      <vt:lpstr>Repeating History and Logging during Undo</vt:lpstr>
      <vt:lpstr>Repeating History and Logging during Undo</vt:lpstr>
      <vt:lpstr>Repeating History and Logging during Undo</vt:lpstr>
      <vt:lpstr>Repeating History and Logging during Undo</vt:lpstr>
      <vt:lpstr>Repeating History and Logging during Undo</vt:lpstr>
      <vt:lpstr>ARIES Recovery Algorithm</vt:lpstr>
      <vt:lpstr>Introduction to ARIES</vt:lpstr>
      <vt:lpstr>ARIES Book Keeping</vt:lpstr>
      <vt:lpstr>ARIES Book Keeping – PageLSN</vt:lpstr>
      <vt:lpstr>ARIES Book Keeping – PageLSN</vt:lpstr>
      <vt:lpstr>ARIES Book Keeping -- Logs</vt:lpstr>
      <vt:lpstr>ARIES Book Keeping -- Logs</vt:lpstr>
      <vt:lpstr>ARIES Book Keeping – CLR Records</vt:lpstr>
      <vt:lpstr>ARIES Book Keeping – CLR Records</vt:lpstr>
      <vt:lpstr>ARIES Crash– No need to Undo an Undo Action</vt:lpstr>
      <vt:lpstr>ARIES Book Keeping – Dirty Page Table</vt:lpstr>
      <vt:lpstr>ARIES Book Keeping – A snapshot</vt:lpstr>
      <vt:lpstr>ARIES Book Keeping – Checkpoint</vt:lpstr>
      <vt:lpstr>ARIES Book Keeping – Checkpoint</vt:lpstr>
      <vt:lpstr>ARIES Algorithm Summary</vt:lpstr>
      <vt:lpstr>ARIES Algorithm Analysis Phase</vt:lpstr>
      <vt:lpstr>ARIES Algorithm Analysis Phase</vt:lpstr>
      <vt:lpstr>ARIES Algorithm Analysis Phase Contd…</vt:lpstr>
      <vt:lpstr>ARIES Algorithm Analysis Phase Contd…</vt:lpstr>
      <vt:lpstr>ARIES Algorithm Analysis Phase Example</vt:lpstr>
      <vt:lpstr>ARIES Algorithm Analysis Phase Example</vt:lpstr>
      <vt:lpstr>ARIES Algorithm Analysis Phase Example</vt:lpstr>
      <vt:lpstr>ARIES Algorithm Analysis Phase Example</vt:lpstr>
      <vt:lpstr>ARIES Algorithm Analysis Phase Example</vt:lpstr>
      <vt:lpstr>ARIES Algorithm Analysis Phase Example</vt:lpstr>
      <vt:lpstr>ARIES Algorithm Analysis Phase Example</vt:lpstr>
      <vt:lpstr>ARIES Algorithm Redo Pass</vt:lpstr>
      <vt:lpstr>ARIES Algorithm Redo Pass</vt:lpstr>
      <vt:lpstr>ARIES Algorithm Redo Pass</vt:lpstr>
      <vt:lpstr>ARIES Algorithm Redo Pass</vt:lpstr>
      <vt:lpstr>ARIES Algorithm Redo Pass</vt:lpstr>
      <vt:lpstr>ARIES Algorithm Redo Pass</vt:lpstr>
      <vt:lpstr>ARIES Algorithm Redo Pass</vt:lpstr>
      <vt:lpstr>ARIES Algorithm Undo Pass</vt:lpstr>
      <vt:lpstr>ARIES Algorithm Undo Pass</vt:lpstr>
      <vt:lpstr>ARIES Algorithm Undo Pass</vt:lpstr>
      <vt:lpstr>ARIES Algorithm Undo Pass</vt:lpstr>
      <vt:lpstr>ARIES Algorithm Undo Pass</vt:lpstr>
      <vt:lpstr>ARIES Algorithm Undo Pass</vt:lpstr>
      <vt:lpstr>ARIES Example</vt:lpstr>
      <vt:lpstr>ARIES 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2015-07-29T05:08:48Z</dcterms:created>
  <dcterms:modified xsi:type="dcterms:W3CDTF">2016-04-04T07:28:45Z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