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38"/>
  </p:notesMasterIdLst>
  <p:handoutMasterIdLst>
    <p:handoutMasterId r:id="rId39"/>
  </p:handoutMasterIdLst>
  <p:sldIdLst>
    <p:sldId id="257" r:id="rId3"/>
    <p:sldId id="557" r:id="rId4"/>
    <p:sldId id="558" r:id="rId5"/>
    <p:sldId id="559" r:id="rId6"/>
    <p:sldId id="560" r:id="rId7"/>
    <p:sldId id="561" r:id="rId8"/>
    <p:sldId id="562" r:id="rId9"/>
    <p:sldId id="565" r:id="rId10"/>
    <p:sldId id="566" r:id="rId11"/>
    <p:sldId id="567" r:id="rId12"/>
    <p:sldId id="568" r:id="rId13"/>
    <p:sldId id="569" r:id="rId14"/>
    <p:sldId id="572" r:id="rId15"/>
    <p:sldId id="573" r:id="rId16"/>
    <p:sldId id="574" r:id="rId17"/>
    <p:sldId id="575" r:id="rId18"/>
    <p:sldId id="576" r:id="rId19"/>
    <p:sldId id="577" r:id="rId20"/>
    <p:sldId id="578" r:id="rId21"/>
    <p:sldId id="579" r:id="rId22"/>
    <p:sldId id="580" r:id="rId23"/>
    <p:sldId id="581" r:id="rId24"/>
    <p:sldId id="582" r:id="rId25"/>
    <p:sldId id="583" r:id="rId26"/>
    <p:sldId id="584" r:id="rId27"/>
    <p:sldId id="585" r:id="rId28"/>
    <p:sldId id="587" r:id="rId29"/>
    <p:sldId id="589" r:id="rId30"/>
    <p:sldId id="588" r:id="rId31"/>
    <p:sldId id="591" r:id="rId32"/>
    <p:sldId id="592" r:id="rId33"/>
    <p:sldId id="593" r:id="rId34"/>
    <p:sldId id="594" r:id="rId35"/>
    <p:sldId id="595" r:id="rId36"/>
    <p:sldId id="586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5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7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C66D5-35F2-4B2B-B66A-28018F619124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073D5-63C2-4933-B970-D96552757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81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4B7E8A-1102-47A1-B1C3-36AE88809383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11EAB-687D-4AE4-B775-678A923E9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11EAB-687D-4AE4-B775-678A923E94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048" y="0"/>
            <a:ext cx="12188952" cy="6858000"/>
            <a:chOff x="3048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3048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574798" y="3537161"/>
              <a:ext cx="9144001" cy="196717"/>
              <a:chOff x="1523999" y="4379129"/>
              <a:chExt cx="9144001" cy="196717"/>
            </a:xfrm>
          </p:grpSpPr>
          <p:sp>
            <p:nvSpPr>
              <p:cNvPr id="19" name="Rectangle 18" descr="Gold bar"/>
              <p:cNvSpPr>
                <a:spLocks noChangeArrowheads="1"/>
              </p:cNvSpPr>
              <p:nvPr/>
            </p:nvSpPr>
            <p:spPr bwMode="auto">
              <a:xfrm rot="16200000" flipH="1">
                <a:off x="2949872" y="2953256"/>
                <a:ext cx="196717" cy="3048463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Rectangle 19" descr="Orange bar"/>
              <p:cNvSpPr>
                <a:spLocks noChangeArrowheads="1"/>
              </p:cNvSpPr>
              <p:nvPr/>
            </p:nvSpPr>
            <p:spPr bwMode="auto">
              <a:xfrm rot="16200000" flipH="1">
                <a:off x="5998335" y="2953256"/>
                <a:ext cx="196717" cy="3048463"/>
              </a:xfrm>
              <a:prstGeom prst="rect">
                <a:avLst/>
              </a:prstGeom>
              <a:solidFill>
                <a:schemeClr val="accent4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Rectangle 20" descr="Slate bar"/>
              <p:cNvSpPr>
                <a:spLocks noChangeArrowheads="1"/>
              </p:cNvSpPr>
              <p:nvPr/>
            </p:nvSpPr>
            <p:spPr bwMode="auto">
              <a:xfrm rot="16200000" flipH="1">
                <a:off x="9045410" y="2953256"/>
                <a:ext cx="196717" cy="3048463"/>
              </a:xfrm>
              <a:prstGeom prst="rect">
                <a:avLst/>
              </a:prstGeom>
              <a:solidFill>
                <a:schemeClr val="accent6"/>
              </a:solidFill>
              <a:ln w="9525">
                <a:noFill/>
                <a:miter lim="800000"/>
                <a:headEnd/>
                <a:tailEnd/>
              </a:ln>
              <a:effectLst>
                <a:reflection blurRad="6350" stA="50000" endA="300" endPos="38500" dist="50800" dir="5400000" sy="-100000" algn="bl" rotWithShape="0"/>
              </a:effectLst>
              <a:extLst/>
            </p:spPr>
            <p:txBody>
              <a:bodyPr wrap="none" anchor="ctr"/>
              <a:lstStyle/>
              <a:p>
                <a:pPr algn="ctr" eaLnBrk="1" hangingPunct="1"/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1261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5DE3B5DE-687E-4601-9C25-48F7ABE0D7C5}" type="datetime1">
              <a:rPr lang="en-US" smtClean="0"/>
              <a:t>4/13/2016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BFD467DE-D084-42AA-B27F-22F6084CB8BB}" type="datetime1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9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3782E027-C2A0-4932-A761-986BAD82B671}" type="datetime1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96AC42F1-294F-4AFB-8F78-2EF579F09459}" type="datetime1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7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580A6EB-69F5-4723-B5E3-A6D9E36A957A}" type="datetime1">
              <a:rPr lang="en-US" smtClean="0"/>
              <a:t>4/13/2016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0FB02ED0-9CAE-481B-8D1D-B242F0282967}" type="datetime1">
              <a:rPr lang="en-US" smtClean="0"/>
              <a:t>4/13/2016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4696AB3F-7B84-45BD-A122-497866A73F4B}" type="datetime1">
              <a:rPr lang="en-US" smtClean="0"/>
              <a:t>4/13/2016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2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6395E536-1457-4CE4-8497-197239F05587}" type="datetime1">
              <a:rPr lang="en-US" smtClean="0"/>
              <a:t>4/13/2016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8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4AF2F65-2726-4707-A7A6-DE21D14E80C5}" type="datetime1">
              <a:rPr lang="en-US" smtClean="0"/>
              <a:t>4/13/2016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4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1FA85564-6B99-4FC4-9CE3-22E750398B2E}" type="datetime1">
              <a:rPr lang="en-US" smtClean="0"/>
              <a:t>4/13/2016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9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2BCD2BEA-7F40-407D-B082-13022E8B2C99}" type="datetime1">
              <a:rPr lang="en-US" smtClean="0"/>
              <a:t>4/13/2016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50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6"/>
            <a:ext cx="12188952" cy="6858006"/>
            <a:chOff x="-2728" y="-5"/>
            <a:chExt cx="12188952" cy="6858006"/>
          </a:xfrm>
        </p:grpSpPr>
        <p:sp>
          <p:nvSpPr>
            <p:cNvPr id="26" name="Rectangle 25"/>
            <p:cNvSpPr/>
            <p:nvPr/>
          </p:nvSpPr>
          <p:spPr>
            <a:xfrm>
              <a:off x="-2728" y="1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-2727" y="-5"/>
              <a:ext cx="716424" cy="6858000"/>
              <a:chOff x="-2727" y="-5"/>
              <a:chExt cx="716424" cy="68580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-2727" y="-5"/>
                <a:ext cx="571473" cy="6858000"/>
                <a:chOff x="6048440" y="-936481"/>
                <a:chExt cx="196717" cy="9144001"/>
              </a:xfrm>
            </p:grpSpPr>
            <p:sp>
              <p:nvSpPr>
                <p:cNvPr id="46" name="Rectangle 45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solidFill>
                  <a:schemeClr val="accent6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" name="Rectangle 46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solidFill>
                  <a:schemeClr val="accent4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" name="Rectangle 47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1" name="Group 40"/>
              <p:cNvGrpSpPr/>
              <p:nvPr/>
            </p:nvGrpSpPr>
            <p:grpSpPr>
              <a:xfrm>
                <a:off x="566005" y="-5"/>
                <a:ext cx="147692" cy="6858000"/>
                <a:chOff x="6048440" y="-936481"/>
                <a:chExt cx="196717" cy="9144001"/>
              </a:xfrm>
            </p:grpSpPr>
            <p:sp>
              <p:nvSpPr>
                <p:cNvPr id="43" name="Rectangle 42" descr="Gold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5159057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6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lvl="0" algn="ctr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4" name="Rectangle 43" descr="Orang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2110594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4">
                        <a:lumMod val="40000"/>
                        <a:lumOff val="60000"/>
                      </a:schemeClr>
                    </a:gs>
                    <a:gs pos="100000">
                      <a:prstClr val="white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" name="Rectangle 44" descr="Slate bar"/>
                <p:cNvSpPr>
                  <a:spLocks noChangeArrowheads="1"/>
                </p:cNvSpPr>
                <p:nvPr/>
              </p:nvSpPr>
              <p:spPr bwMode="auto">
                <a:xfrm rot="10800000" flipH="1">
                  <a:off x="6048440" y="-936481"/>
                  <a:ext cx="196717" cy="3048463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bg1"/>
                    </a:gs>
                  </a:gsLst>
                  <a:lin ang="0" scaled="1"/>
                  <a:tileRect/>
                </a:gradFill>
                <a:ln w="9525">
                  <a:noFill/>
                  <a:miter lim="800000"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algn="ctr" eaLnBrk="1" hangingPunct="1"/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42" name="Rectangle 41"/>
              <p:cNvSpPr/>
              <p:nvPr/>
            </p:nvSpPr>
            <p:spPr>
              <a:xfrm>
                <a:off x="646782" y="-5"/>
                <a:ext cx="45719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CA734DBA-6852-4C6A-AB8B-E28C0C52CB53}" type="datetime1">
              <a:rPr lang="en-US" smtClean="0"/>
              <a:t>4/13/2016</a:t>
            </a:fld>
            <a:endParaRPr lang="en-US"/>
          </a:p>
        </p:txBody>
      </p:sp>
      <p:sp>
        <p:nvSpPr>
          <p:cNvPr id="3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endParaRPr lang="en-US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10E4A4DB-036F-4816-A98C-42C4167E83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8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908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6115"/>
            <a:ext cx="9144000" cy="524123"/>
          </a:xfrm>
        </p:spPr>
        <p:txBody>
          <a:bodyPr>
            <a:normAutofit/>
          </a:bodyPr>
          <a:lstStyle/>
          <a:p>
            <a:r>
              <a:rPr lang="en-US" dirty="0"/>
              <a:t>Database Security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Database System Implementation CSE 507</a:t>
            </a:r>
          </a:p>
        </p:txBody>
      </p:sp>
      <p:sp>
        <p:nvSpPr>
          <p:cNvPr id="4" name="Rectangle 3"/>
          <p:cNvSpPr/>
          <p:nvPr/>
        </p:nvSpPr>
        <p:spPr>
          <a:xfrm>
            <a:off x="133590" y="6354236"/>
            <a:ext cx="117028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Some slides adapted from </a:t>
            </a:r>
            <a:r>
              <a:rPr lang="en-US" sz="1600" dirty="0" err="1"/>
              <a:t>Navathe</a:t>
            </a:r>
            <a:r>
              <a:rPr lang="en-US" sz="1600" dirty="0"/>
              <a:t> et. Al. </a:t>
            </a:r>
          </a:p>
        </p:txBody>
      </p:sp>
    </p:spTree>
    <p:extLst>
      <p:ext uri="{BB962C8B-B14F-4D97-AF65-F5344CB8AC3E}">
        <p14:creationId xmlns:p14="http://schemas.microsoft.com/office/powerpoint/2010/main" val="82198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0783957" cy="841694"/>
          </a:xfrm>
        </p:spPr>
        <p:txBody>
          <a:bodyPr>
            <a:normAutofit/>
          </a:bodyPr>
          <a:lstStyle/>
          <a:p>
            <a:r>
              <a:rPr lang="en-US" sz="4000" dirty="0"/>
              <a:t>Types of Discretionary Access Control 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716792" y="1378226"/>
            <a:ext cx="10666826" cy="4820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700" dirty="0"/>
              <a:t>The </a:t>
            </a:r>
            <a:r>
              <a:rPr lang="en-US" altLang="en-US" sz="2700" b="1" dirty="0">
                <a:solidFill>
                  <a:srgbClr val="7030A0"/>
                </a:solidFill>
              </a:rPr>
              <a:t>account level</a:t>
            </a:r>
            <a:r>
              <a:rPr lang="en-US" altLang="en-US" sz="2700" dirty="0">
                <a:solidFill>
                  <a:srgbClr val="7030A0"/>
                </a:solidFill>
              </a:rPr>
              <a:t>:</a:t>
            </a:r>
          </a:p>
          <a:p>
            <a:pPr lvl="1">
              <a:spcAft>
                <a:spcPts val="1200"/>
              </a:spcAft>
            </a:pPr>
            <a:r>
              <a:rPr lang="en-US" altLang="en-US" sz="2700" dirty="0"/>
              <a:t>At this level, the DBA specifies the particular privileges that each account holds independently of the relations in the database.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The </a:t>
            </a:r>
            <a:r>
              <a:rPr lang="en-US" altLang="en-US" sz="2700" b="1" dirty="0">
                <a:solidFill>
                  <a:srgbClr val="7030A0"/>
                </a:solidFill>
              </a:rPr>
              <a:t>relation level</a:t>
            </a:r>
            <a:r>
              <a:rPr lang="en-US" altLang="en-US" sz="2700" dirty="0">
                <a:solidFill>
                  <a:srgbClr val="7030A0"/>
                </a:solidFill>
              </a:rPr>
              <a:t> (or </a:t>
            </a:r>
            <a:r>
              <a:rPr lang="en-US" altLang="en-US" sz="2700" b="1" dirty="0">
                <a:solidFill>
                  <a:srgbClr val="7030A0"/>
                </a:solidFill>
              </a:rPr>
              <a:t>table level</a:t>
            </a:r>
            <a:r>
              <a:rPr lang="en-US" altLang="en-US" sz="2700" dirty="0">
                <a:solidFill>
                  <a:srgbClr val="7030A0"/>
                </a:solidFill>
              </a:rPr>
              <a:t>):</a:t>
            </a:r>
          </a:p>
          <a:p>
            <a:pPr lvl="1">
              <a:spcAft>
                <a:spcPts val="1200"/>
              </a:spcAft>
            </a:pPr>
            <a:r>
              <a:rPr lang="en-US" altLang="en-US" sz="2700" dirty="0"/>
              <a:t>At this level, the DBA can control the privilege to access each individual relation or view in the database.</a:t>
            </a:r>
          </a:p>
        </p:txBody>
      </p:sp>
    </p:spTree>
    <p:extLst>
      <p:ext uri="{BB962C8B-B14F-4D97-AF65-F5344CB8AC3E}">
        <p14:creationId xmlns:p14="http://schemas.microsoft.com/office/powerpoint/2010/main" val="233859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0783957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Types of Discretionary Access Control 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811695" y="1033671"/>
            <a:ext cx="10956235" cy="5632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en-US" sz="2700" dirty="0"/>
              <a:t>The privileges at the </a:t>
            </a:r>
            <a:r>
              <a:rPr lang="en-US" altLang="en-US" sz="2700" b="1" dirty="0"/>
              <a:t>account level</a:t>
            </a:r>
            <a:r>
              <a:rPr lang="en-US" altLang="en-US" sz="2700" dirty="0"/>
              <a:t> apply to the capabilities provided to the account itself and can include</a:t>
            </a:r>
          </a:p>
          <a:p>
            <a:pPr lvl="1">
              <a:spcAft>
                <a:spcPts val="600"/>
              </a:spcAft>
            </a:pPr>
            <a:r>
              <a:rPr lang="en-US" altLang="en-US" sz="2700" dirty="0"/>
              <a:t>the </a:t>
            </a:r>
            <a:r>
              <a:rPr lang="en-US" altLang="en-US" sz="2700" b="1" dirty="0"/>
              <a:t>CREATE SCHEMA</a:t>
            </a:r>
            <a:r>
              <a:rPr lang="en-US" altLang="en-US" sz="2700" dirty="0"/>
              <a:t> or </a:t>
            </a:r>
            <a:r>
              <a:rPr lang="en-US" altLang="en-US" sz="2700" b="1" dirty="0"/>
              <a:t>CREATE TABLE</a:t>
            </a:r>
            <a:r>
              <a:rPr lang="en-US" altLang="en-US" sz="2700" dirty="0"/>
              <a:t> privilege, to create a schema or base relation;</a:t>
            </a:r>
          </a:p>
          <a:p>
            <a:pPr lvl="1">
              <a:spcAft>
                <a:spcPts val="600"/>
              </a:spcAft>
            </a:pPr>
            <a:r>
              <a:rPr lang="en-US" altLang="en-US" sz="2700" dirty="0"/>
              <a:t>the </a:t>
            </a:r>
            <a:r>
              <a:rPr lang="en-US" altLang="en-US" sz="2700" b="1" dirty="0"/>
              <a:t>CREATE VIEW</a:t>
            </a:r>
            <a:r>
              <a:rPr lang="en-US" altLang="en-US" sz="2700" dirty="0"/>
              <a:t> privilege;</a:t>
            </a:r>
          </a:p>
          <a:p>
            <a:pPr lvl="1">
              <a:spcAft>
                <a:spcPts val="600"/>
              </a:spcAft>
            </a:pPr>
            <a:r>
              <a:rPr lang="en-US" altLang="en-US" sz="2700" dirty="0"/>
              <a:t>the </a:t>
            </a:r>
            <a:r>
              <a:rPr lang="en-US" altLang="en-US" sz="2700" b="1" dirty="0"/>
              <a:t>ALTER</a:t>
            </a:r>
            <a:r>
              <a:rPr lang="en-US" altLang="en-US" sz="2700" dirty="0"/>
              <a:t> privilege, to apply schema changes such adding or removing attributes from relations;</a:t>
            </a:r>
          </a:p>
          <a:p>
            <a:pPr lvl="1">
              <a:spcAft>
                <a:spcPts val="600"/>
              </a:spcAft>
            </a:pPr>
            <a:r>
              <a:rPr lang="en-US" altLang="en-US" sz="2700" dirty="0"/>
              <a:t>the </a:t>
            </a:r>
            <a:r>
              <a:rPr lang="en-US" altLang="en-US" sz="2700" b="1" dirty="0"/>
              <a:t>DROP</a:t>
            </a:r>
            <a:r>
              <a:rPr lang="en-US" altLang="en-US" sz="2700" dirty="0"/>
              <a:t> privilege, to delete relations or views;</a:t>
            </a:r>
          </a:p>
          <a:p>
            <a:pPr lvl="1">
              <a:spcAft>
                <a:spcPts val="600"/>
              </a:spcAft>
            </a:pPr>
            <a:r>
              <a:rPr lang="en-US" altLang="en-US" sz="2700" dirty="0"/>
              <a:t>the </a:t>
            </a:r>
            <a:r>
              <a:rPr lang="en-US" altLang="en-US" sz="2700" b="1" dirty="0"/>
              <a:t>MODIFY</a:t>
            </a:r>
            <a:r>
              <a:rPr lang="en-US" altLang="en-US" sz="2700" dirty="0"/>
              <a:t> privilege, to insert, delete, or update tuples;</a:t>
            </a:r>
          </a:p>
          <a:p>
            <a:pPr lvl="1">
              <a:spcAft>
                <a:spcPts val="600"/>
              </a:spcAft>
            </a:pPr>
            <a:r>
              <a:rPr lang="en-US" altLang="en-US" sz="2700" dirty="0"/>
              <a:t>and the </a:t>
            </a:r>
            <a:r>
              <a:rPr lang="en-US" altLang="en-US" sz="2700" b="1" dirty="0"/>
              <a:t>SELECT</a:t>
            </a:r>
            <a:r>
              <a:rPr lang="en-US" altLang="en-US" sz="2700" dirty="0"/>
              <a:t> privilege, to retrieve information from the database by using a </a:t>
            </a:r>
            <a:r>
              <a:rPr lang="en-US" altLang="en-US" sz="2700" b="1" dirty="0"/>
              <a:t>SELECT</a:t>
            </a:r>
            <a:r>
              <a:rPr lang="en-US" altLang="en-US" sz="2700" dirty="0"/>
              <a:t> query.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6088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0783957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Types of Discretionary Access Control 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11695" y="1030356"/>
            <a:ext cx="10783957" cy="11827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>
                <a:solidFill>
                  <a:srgbClr val="7030A0"/>
                </a:solidFill>
              </a:rPr>
              <a:t>Relation level</a:t>
            </a:r>
          </a:p>
          <a:p>
            <a:pPr lvl="1"/>
            <a:r>
              <a:rPr lang="en-US" altLang="en-US" sz="2800" dirty="0"/>
              <a:t>This includes </a:t>
            </a:r>
            <a:r>
              <a:rPr lang="en-US" altLang="en-US" sz="2800" b="1" dirty="0"/>
              <a:t>base relations</a:t>
            </a:r>
            <a:r>
              <a:rPr lang="en-US" altLang="en-US" sz="2800" dirty="0"/>
              <a:t> and virtual (</a:t>
            </a:r>
            <a:r>
              <a:rPr lang="en-US" altLang="en-US" sz="2800" b="1" dirty="0"/>
              <a:t>view</a:t>
            </a:r>
            <a:r>
              <a:rPr lang="en-US" altLang="en-US" sz="2800" dirty="0"/>
              <a:t>) relations.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1273382" y="2213113"/>
            <a:ext cx="10481296" cy="4121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600" dirty="0"/>
              <a:t>Each relation R in a database is assigned and </a:t>
            </a:r>
            <a:r>
              <a:rPr lang="en-US" altLang="en-US" sz="2600" b="1" dirty="0"/>
              <a:t>owner account</a:t>
            </a:r>
            <a:r>
              <a:rPr lang="en-US" altLang="en-US" sz="2600" dirty="0"/>
              <a:t>,</a:t>
            </a:r>
          </a:p>
          <a:p>
            <a:pPr>
              <a:spcAft>
                <a:spcPts val="1200"/>
              </a:spcAft>
            </a:pPr>
            <a:r>
              <a:rPr lang="en-US" altLang="en-US" sz="2600" dirty="0"/>
              <a:t>This is typically the account that was used when the relation was created in the first place.</a:t>
            </a:r>
          </a:p>
          <a:p>
            <a:pPr>
              <a:spcAft>
                <a:spcPts val="1200"/>
              </a:spcAft>
            </a:pPr>
            <a:r>
              <a:rPr lang="en-US" altLang="en-US" sz="2600" dirty="0"/>
              <a:t>The owner of a relation is given </a:t>
            </a:r>
            <a:r>
              <a:rPr lang="en-US" altLang="en-US" sz="2600" u="sng" dirty="0"/>
              <a:t>all</a:t>
            </a:r>
            <a:r>
              <a:rPr lang="en-US" altLang="en-US" sz="2600" dirty="0"/>
              <a:t> privileges on that relation.</a:t>
            </a:r>
          </a:p>
          <a:p>
            <a:pPr>
              <a:spcAft>
                <a:spcPts val="1200"/>
              </a:spcAft>
            </a:pPr>
            <a:r>
              <a:rPr lang="en-US" altLang="en-US" sz="2600" dirty="0"/>
              <a:t>The owner account holder can </a:t>
            </a:r>
            <a:r>
              <a:rPr lang="en-US" altLang="en-US" sz="2600" b="1" dirty="0"/>
              <a:t>pass privileges</a:t>
            </a:r>
            <a:r>
              <a:rPr lang="en-US" altLang="en-US" sz="2600" dirty="0"/>
              <a:t> on any of the owned relation to other users by </a:t>
            </a:r>
            <a:r>
              <a:rPr lang="en-US" altLang="en-US" sz="2600" b="1" dirty="0"/>
              <a:t>granting</a:t>
            </a:r>
            <a:r>
              <a:rPr lang="en-US" altLang="en-US" sz="2600" dirty="0"/>
              <a:t> privileges to their accounts.</a:t>
            </a:r>
          </a:p>
        </p:txBody>
      </p:sp>
    </p:spTree>
    <p:extLst>
      <p:ext uri="{BB962C8B-B14F-4D97-AF65-F5344CB8AC3E}">
        <p14:creationId xmlns:p14="http://schemas.microsoft.com/office/powerpoint/2010/main" val="2051217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0783957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Specifying Privileges using Views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689114" y="1229139"/>
            <a:ext cx="1126434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700" dirty="0"/>
              <a:t>If the owner A of a relation R wants another account B to be able to </a:t>
            </a:r>
            <a:r>
              <a:rPr lang="en-US" altLang="en-US" sz="2700" u="sng" dirty="0"/>
              <a:t>retrieve only some fields</a:t>
            </a:r>
            <a:r>
              <a:rPr lang="en-US" altLang="en-US" sz="2700" dirty="0"/>
              <a:t> of R, then  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A can create a view V of R that includes </a:t>
            </a:r>
            <a:r>
              <a:rPr lang="en-US" altLang="en-US" sz="2700" u="sng" dirty="0"/>
              <a:t>only those attributes</a:t>
            </a:r>
            <a:r>
              <a:rPr lang="en-US" altLang="en-US" sz="2700" dirty="0"/>
              <a:t> and then grant SELECT on V to B.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The same applies to limiting B to retrieving </a:t>
            </a:r>
            <a:r>
              <a:rPr lang="en-US" altLang="en-US" sz="2700" u="sng" dirty="0"/>
              <a:t>only certain tuples of</a:t>
            </a:r>
            <a:r>
              <a:rPr lang="en-US" altLang="en-US" sz="2700" dirty="0"/>
              <a:t> R; 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a view V’ can be created by defining the view by means of a query that selects only those tuples from R that A wants to allow B to access.</a:t>
            </a:r>
          </a:p>
        </p:txBody>
      </p:sp>
    </p:spTree>
    <p:extLst>
      <p:ext uri="{BB962C8B-B14F-4D97-AF65-F5344CB8AC3E}">
        <p14:creationId xmlns:p14="http://schemas.microsoft.com/office/powerpoint/2010/main" val="42728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0783957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Revoking Privileges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811695" y="1308652"/>
            <a:ext cx="10783957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/>
              <a:t>In some cases it is desirable to grant a privilege to a user temporarily. For example,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The owner of a relation may want to grant the </a:t>
            </a:r>
            <a:r>
              <a:rPr lang="en-US" altLang="en-US" b="1" dirty="0"/>
              <a:t>SELECT</a:t>
            </a:r>
            <a:r>
              <a:rPr lang="en-US" altLang="en-US" dirty="0"/>
              <a:t> privilege to a user for a specific task and then revoke that privilege once the task is completed.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Hence, a mechanism for </a:t>
            </a:r>
            <a:r>
              <a:rPr lang="en-US" altLang="en-US" b="1" dirty="0"/>
              <a:t>revoking</a:t>
            </a:r>
            <a:r>
              <a:rPr lang="en-US" altLang="en-US" dirty="0"/>
              <a:t> privileges is needed.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In SQL, a </a:t>
            </a:r>
            <a:r>
              <a:rPr lang="en-US" altLang="en-US" b="1" dirty="0"/>
              <a:t>REVOKE</a:t>
            </a:r>
            <a:r>
              <a:rPr lang="en-US" altLang="en-US" dirty="0"/>
              <a:t> command is included for the purpose of </a:t>
            </a:r>
            <a:r>
              <a:rPr lang="en-US" altLang="en-US" b="1" dirty="0"/>
              <a:t>canceling privileges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87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Propagation of Privileges using the GRANT option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11695" y="1046923"/>
            <a:ext cx="10825852" cy="5088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700" dirty="0"/>
              <a:t>If the owner A grants a privilege on R to another account B, privilege can be given to B with or without the </a:t>
            </a:r>
            <a:r>
              <a:rPr lang="en-US" altLang="en-US" sz="2700" b="1" dirty="0"/>
              <a:t>GRANT OPTION</a:t>
            </a:r>
            <a:r>
              <a:rPr lang="en-US" altLang="en-US" sz="2700" dirty="0"/>
              <a:t>.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If the </a:t>
            </a:r>
            <a:r>
              <a:rPr lang="en-US" altLang="en-US" sz="2700" b="1" dirty="0"/>
              <a:t>GRANT OPTION</a:t>
            </a:r>
            <a:r>
              <a:rPr lang="en-US" altLang="en-US" sz="2700" dirty="0"/>
              <a:t> is given, this means that B can also grant that privilege on R to other accounts. 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This way, privileges on R can </a:t>
            </a:r>
            <a:r>
              <a:rPr lang="en-US" altLang="en-US" sz="2700" b="1" dirty="0"/>
              <a:t>propagate</a:t>
            </a:r>
            <a:r>
              <a:rPr lang="en-US" altLang="en-US" sz="2700" dirty="0"/>
              <a:t> to other accounts without the knowledge of the owner of R. 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If the owner account </a:t>
            </a:r>
            <a:r>
              <a:rPr lang="en-US" altLang="en-US" sz="2700" u="sng" dirty="0"/>
              <a:t>A now revokes</a:t>
            </a:r>
            <a:r>
              <a:rPr lang="en-US" altLang="en-US" sz="2700" dirty="0"/>
              <a:t> the privilege granted to B, </a:t>
            </a:r>
            <a:r>
              <a:rPr lang="en-US" altLang="en-US" sz="2700" u="sng" dirty="0"/>
              <a:t>all the privileges that B propagated based</a:t>
            </a:r>
            <a:r>
              <a:rPr lang="en-US" altLang="en-US" sz="2700" dirty="0"/>
              <a:t> on that privilege should automatically </a:t>
            </a:r>
            <a:r>
              <a:rPr lang="en-US" altLang="en-US" sz="2700" u="sng" dirty="0"/>
              <a:t>be revoked</a:t>
            </a:r>
            <a:r>
              <a:rPr lang="en-US" altLang="en-US" sz="2700" dirty="0"/>
              <a:t> by the system.</a:t>
            </a:r>
          </a:p>
        </p:txBody>
      </p:sp>
    </p:spTree>
    <p:extLst>
      <p:ext uri="{BB962C8B-B14F-4D97-AF65-F5344CB8AC3E}">
        <p14:creationId xmlns:p14="http://schemas.microsoft.com/office/powerpoint/2010/main" val="313062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Example on GRANT option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811695" y="1124493"/>
            <a:ext cx="11012557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dirty="0">
                <a:latin typeface="+mj-lt"/>
                <a:ea typeface="Times New Roman" panose="02020603050405020304" pitchFamily="18" charset="0"/>
              </a:rPr>
              <a:t>DBA grants insert, update, delete, and select privileges on Department table to Jack with GRANT option.</a:t>
            </a:r>
          </a:p>
          <a:p>
            <a:pPr marL="514350" marR="0" lvl="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dirty="0">
                <a:latin typeface="+mj-lt"/>
                <a:ea typeface="Times New Roman" panose="02020603050405020304" pitchFamily="18" charset="0"/>
              </a:rPr>
              <a:t>DBA grants select and insert privilege on </a:t>
            </a:r>
            <a:r>
              <a:rPr lang="en-US" sz="2700" dirty="0" err="1">
                <a:latin typeface="+mj-lt"/>
                <a:ea typeface="Times New Roman" panose="02020603050405020304" pitchFamily="18" charset="0"/>
              </a:rPr>
              <a:t>Dept</a:t>
            </a:r>
            <a:r>
              <a:rPr lang="en-US" sz="2700" dirty="0">
                <a:latin typeface="+mj-lt"/>
                <a:ea typeface="Times New Roman" panose="02020603050405020304" pitchFamily="18" charset="0"/>
              </a:rPr>
              <a:t> table to Ria.</a:t>
            </a:r>
          </a:p>
          <a:p>
            <a:pPr marL="514350" marR="0" lvl="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dirty="0">
                <a:latin typeface="+mj-lt"/>
                <a:ea typeface="Times New Roman" panose="02020603050405020304" pitchFamily="18" charset="0"/>
              </a:rPr>
              <a:t>Jack grants insert privilege on </a:t>
            </a:r>
            <a:r>
              <a:rPr lang="en-US" sz="2700" dirty="0" err="1">
                <a:latin typeface="+mj-lt"/>
                <a:ea typeface="Times New Roman" panose="02020603050405020304" pitchFamily="18" charset="0"/>
              </a:rPr>
              <a:t>Dept</a:t>
            </a:r>
            <a:r>
              <a:rPr lang="en-US" sz="2700" dirty="0">
                <a:latin typeface="+mj-lt"/>
                <a:ea typeface="Times New Roman" panose="02020603050405020304" pitchFamily="18" charset="0"/>
              </a:rPr>
              <a:t> table to Ria with GRANT option.</a:t>
            </a:r>
          </a:p>
          <a:p>
            <a:pPr marL="514350" marR="0" lvl="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dirty="0">
                <a:latin typeface="+mj-lt"/>
                <a:ea typeface="Times New Roman" panose="02020603050405020304" pitchFamily="18" charset="0"/>
              </a:rPr>
              <a:t>Ria grants insert privilege on </a:t>
            </a:r>
            <a:r>
              <a:rPr lang="en-US" sz="2700" dirty="0" err="1">
                <a:latin typeface="+mj-lt"/>
                <a:ea typeface="Times New Roman" panose="02020603050405020304" pitchFamily="18" charset="0"/>
              </a:rPr>
              <a:t>Dept</a:t>
            </a:r>
            <a:r>
              <a:rPr lang="en-US" sz="2700" dirty="0">
                <a:latin typeface="+mj-lt"/>
                <a:ea typeface="Times New Roman" panose="02020603050405020304" pitchFamily="18" charset="0"/>
              </a:rPr>
              <a:t> table to Allen with GRANT option. </a:t>
            </a:r>
          </a:p>
          <a:p>
            <a:pPr marL="514350" marR="0" lvl="0" indent="-514350" algn="just"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dirty="0">
                <a:latin typeface="+mj-lt"/>
                <a:ea typeface="Times New Roman" panose="02020603050405020304" pitchFamily="18" charset="0"/>
              </a:rPr>
              <a:t>Jack grants insert privileges on </a:t>
            </a:r>
            <a:r>
              <a:rPr lang="en-US" sz="2700" dirty="0" err="1">
                <a:latin typeface="+mj-lt"/>
                <a:ea typeface="Times New Roman" panose="02020603050405020304" pitchFamily="18" charset="0"/>
              </a:rPr>
              <a:t>Dept</a:t>
            </a:r>
            <a:r>
              <a:rPr lang="en-US" sz="2700" dirty="0">
                <a:latin typeface="+mj-lt"/>
                <a:ea typeface="Times New Roman" panose="02020603050405020304" pitchFamily="18" charset="0"/>
              </a:rPr>
              <a:t> table to Allen with GRANT option.</a:t>
            </a:r>
          </a:p>
        </p:txBody>
      </p:sp>
    </p:spTree>
    <p:extLst>
      <p:ext uri="{BB962C8B-B14F-4D97-AF65-F5344CB8AC3E}">
        <p14:creationId xmlns:p14="http://schemas.microsoft.com/office/powerpoint/2010/main" val="250698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11695" y="1099930"/>
            <a:ext cx="10664688" cy="5019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700" dirty="0"/>
              <a:t>Discretionary access control techniques been the main mechanism in DBMS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This is an all-or-nothing method.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i.e., a user either has or does not have a certain privilege.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In many applications, an </a:t>
            </a:r>
            <a:r>
              <a:rPr lang="en-US" altLang="en-US" sz="2700" b="1" dirty="0">
                <a:solidFill>
                  <a:srgbClr val="00B050"/>
                </a:solidFill>
              </a:rPr>
              <a:t>additional security policy </a:t>
            </a:r>
            <a:r>
              <a:rPr lang="en-US" altLang="en-US" sz="2700" dirty="0"/>
              <a:t>is needed to classify data and users based on security classes. </a:t>
            </a:r>
          </a:p>
          <a:p>
            <a:pPr>
              <a:spcAft>
                <a:spcPts val="1200"/>
              </a:spcAft>
            </a:pPr>
            <a:r>
              <a:rPr lang="en-US" altLang="en-US" sz="2700" b="1" dirty="0">
                <a:solidFill>
                  <a:srgbClr val="00B050"/>
                </a:solidFill>
              </a:rPr>
              <a:t>Mandatory access control helps here</a:t>
            </a:r>
            <a:r>
              <a:rPr lang="en-US" altLang="en-US" sz="2700" dirty="0"/>
              <a:t>,</a:t>
            </a:r>
          </a:p>
          <a:p>
            <a:pPr>
              <a:spcAft>
                <a:spcPts val="1200"/>
              </a:spcAft>
            </a:pPr>
            <a:r>
              <a:rPr lang="en-US" altLang="en-US" sz="2700" dirty="0"/>
              <a:t>This is typically be </a:t>
            </a:r>
            <a:r>
              <a:rPr lang="en-US" altLang="en-US" sz="2700" b="1" dirty="0">
                <a:solidFill>
                  <a:srgbClr val="00B050"/>
                </a:solidFill>
              </a:rPr>
              <a:t>combined</a:t>
            </a:r>
            <a:r>
              <a:rPr lang="en-US" altLang="en-US" sz="2700" dirty="0"/>
              <a:t> with the </a:t>
            </a:r>
            <a:r>
              <a:rPr lang="en-US" altLang="en-US" sz="2700" b="1" dirty="0">
                <a:solidFill>
                  <a:srgbClr val="00B050"/>
                </a:solidFill>
              </a:rPr>
              <a:t>discretionary access control</a:t>
            </a:r>
            <a:r>
              <a:rPr lang="en-US" altLang="en-US" sz="2700" dirty="0"/>
              <a:t> mechanisms.</a:t>
            </a:r>
          </a:p>
        </p:txBody>
      </p:sp>
    </p:spTree>
    <p:extLst>
      <p:ext uri="{BB962C8B-B14F-4D97-AF65-F5344CB8AC3E}">
        <p14:creationId xmlns:p14="http://schemas.microsoft.com/office/powerpoint/2010/main" val="282007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811695" y="1189381"/>
            <a:ext cx="11088757" cy="498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/>
              <a:t>Typical </a:t>
            </a:r>
            <a:r>
              <a:rPr lang="en-US" altLang="en-US" b="1" dirty="0"/>
              <a:t>security classes</a:t>
            </a:r>
          </a:p>
          <a:p>
            <a:pPr lvl="1">
              <a:spcAft>
                <a:spcPts val="1200"/>
              </a:spcAft>
            </a:pPr>
            <a:r>
              <a:rPr lang="en-US" altLang="en-US" sz="2800" b="1" dirty="0">
                <a:solidFill>
                  <a:srgbClr val="00B050"/>
                </a:solidFill>
              </a:rPr>
              <a:t>Top secret (TS), </a:t>
            </a:r>
          </a:p>
          <a:p>
            <a:pPr lvl="1">
              <a:spcAft>
                <a:spcPts val="1200"/>
              </a:spcAft>
            </a:pPr>
            <a:r>
              <a:rPr lang="en-US" altLang="en-US" sz="2800" b="1" dirty="0">
                <a:solidFill>
                  <a:srgbClr val="00B050"/>
                </a:solidFill>
              </a:rPr>
              <a:t>Secret (S), </a:t>
            </a:r>
          </a:p>
          <a:p>
            <a:pPr lvl="1">
              <a:spcAft>
                <a:spcPts val="1200"/>
              </a:spcAft>
            </a:pPr>
            <a:r>
              <a:rPr lang="en-US" altLang="en-US" sz="2800" b="1" dirty="0">
                <a:solidFill>
                  <a:srgbClr val="00B050"/>
                </a:solidFill>
              </a:rPr>
              <a:t>Confidential (C), </a:t>
            </a:r>
          </a:p>
          <a:p>
            <a:pPr lvl="1">
              <a:spcAft>
                <a:spcPts val="1200"/>
              </a:spcAft>
            </a:pPr>
            <a:r>
              <a:rPr lang="en-US" altLang="en-US" sz="2800" b="1" dirty="0">
                <a:solidFill>
                  <a:srgbClr val="00B050"/>
                </a:solidFill>
              </a:rPr>
              <a:t>Unclassified (U),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Here TS is the highest level and U the lowest: </a:t>
            </a:r>
          </a:p>
          <a:p>
            <a:pPr>
              <a:spcAft>
                <a:spcPts val="1200"/>
              </a:spcAft>
            </a:pPr>
            <a:r>
              <a:rPr lang="en-US" altLang="en-US" b="1">
                <a:solidFill>
                  <a:srgbClr val="00B050"/>
                </a:solidFill>
              </a:rPr>
              <a:t>TS &gt; S &gt; C &gt; </a:t>
            </a:r>
            <a:r>
              <a:rPr lang="en-US" altLang="en-US" b="1" dirty="0">
                <a:solidFill>
                  <a:srgbClr val="00B050"/>
                </a:solidFill>
              </a:rPr>
              <a:t>U</a:t>
            </a:r>
          </a:p>
          <a:p>
            <a:pPr marL="0" indent="0"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997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Bell- </a:t>
            </a:r>
            <a:r>
              <a:rPr lang="en-US" sz="4000" dirty="0" err="1"/>
              <a:t>LaPadula</a:t>
            </a:r>
            <a:r>
              <a:rPr lang="en-US" sz="4000" dirty="0"/>
              <a:t> Model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811695" y="1189382"/>
            <a:ext cx="10810462" cy="5025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00B050"/>
                </a:solidFill>
              </a:rPr>
              <a:t>Subjects </a:t>
            </a:r>
            <a:r>
              <a:rPr lang="en-US" altLang="en-US" dirty="0"/>
              <a:t>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E.g., user, account, program  </a:t>
            </a:r>
          </a:p>
          <a:p>
            <a:pPr>
              <a:spcAft>
                <a:spcPts val="1200"/>
              </a:spcAft>
            </a:pPr>
            <a:r>
              <a:rPr lang="en-US" altLang="en-US" b="1" dirty="0">
                <a:solidFill>
                  <a:srgbClr val="00B050"/>
                </a:solidFill>
              </a:rPr>
              <a:t>Objects</a:t>
            </a:r>
            <a:r>
              <a:rPr lang="en-US" altLang="en-US" dirty="0">
                <a:solidFill>
                  <a:srgbClr val="00B050"/>
                </a:solidFill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E.g., Relation, tuple, column, view, operation.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Subjects and Objects classified into, T, S, C, or U:</a:t>
            </a:r>
          </a:p>
          <a:p>
            <a:pPr>
              <a:spcAft>
                <a:spcPts val="1200"/>
              </a:spcAft>
            </a:pPr>
            <a:r>
              <a:rPr lang="en-US" altLang="en-US" b="1" dirty="0"/>
              <a:t>Clearance</a:t>
            </a:r>
            <a:r>
              <a:rPr lang="en-US" altLang="en-US" dirty="0"/>
              <a:t> (classification) of a subject S denoted as </a:t>
            </a:r>
            <a:r>
              <a:rPr lang="en-US" altLang="en-US" b="1" dirty="0"/>
              <a:t>class(S</a:t>
            </a:r>
            <a:r>
              <a:rPr lang="en-US" altLang="en-US" dirty="0"/>
              <a:t>)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and to the </a:t>
            </a:r>
            <a:r>
              <a:rPr lang="en-US" altLang="en-US" b="1" dirty="0"/>
              <a:t>classification</a:t>
            </a:r>
            <a:r>
              <a:rPr lang="en-US" altLang="en-US" dirty="0"/>
              <a:t> of an object O as </a:t>
            </a:r>
            <a:r>
              <a:rPr lang="en-US" altLang="en-US" b="1" dirty="0"/>
              <a:t>class(O)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2139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Introduction to Database Security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955331" y="1046922"/>
            <a:ext cx="10398469" cy="5499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700" dirty="0"/>
              <a:t>Threats to databases</a:t>
            </a:r>
          </a:p>
          <a:p>
            <a:pPr lvl="1"/>
            <a:r>
              <a:rPr lang="en-US" altLang="en-US" sz="2700" dirty="0"/>
              <a:t>Loss of </a:t>
            </a:r>
            <a:r>
              <a:rPr lang="en-US" altLang="en-US" sz="2700" b="1" dirty="0"/>
              <a:t>integrity</a:t>
            </a:r>
          </a:p>
          <a:p>
            <a:pPr lvl="1"/>
            <a:r>
              <a:rPr lang="en-US" altLang="en-US" sz="2700" dirty="0"/>
              <a:t>Loss of </a:t>
            </a:r>
            <a:r>
              <a:rPr lang="en-US" altLang="en-US" sz="2700" b="1" dirty="0"/>
              <a:t>availability</a:t>
            </a:r>
          </a:p>
          <a:p>
            <a:pPr lvl="1"/>
            <a:r>
              <a:rPr lang="en-US" altLang="en-US" sz="2700" dirty="0"/>
              <a:t>Loss of </a:t>
            </a:r>
            <a:r>
              <a:rPr lang="en-US" altLang="en-US" sz="2700" b="1" dirty="0"/>
              <a:t>confidentiality</a:t>
            </a:r>
            <a:r>
              <a:rPr lang="en-US" altLang="en-US" sz="2700" dirty="0"/>
              <a:t>	</a:t>
            </a:r>
          </a:p>
          <a:p>
            <a:endParaRPr lang="en-US" altLang="en-US" sz="2700" dirty="0"/>
          </a:p>
          <a:p>
            <a:r>
              <a:rPr lang="en-US" altLang="en-US" sz="2700" dirty="0"/>
              <a:t>To protect databases against these types of threats four kinds of countermeasures can be implemented:</a:t>
            </a:r>
          </a:p>
          <a:p>
            <a:pPr lvl="1"/>
            <a:r>
              <a:rPr lang="en-US" altLang="en-US" sz="2700" b="1" dirty="0"/>
              <a:t>Access control</a:t>
            </a:r>
          </a:p>
          <a:p>
            <a:pPr lvl="1"/>
            <a:r>
              <a:rPr lang="en-US" altLang="en-US" sz="2700" b="1" dirty="0"/>
              <a:t>Inference control</a:t>
            </a:r>
          </a:p>
          <a:p>
            <a:pPr lvl="1"/>
            <a:r>
              <a:rPr lang="en-US" altLang="en-US" sz="2700" b="1" dirty="0"/>
              <a:t>Flow control</a:t>
            </a:r>
          </a:p>
          <a:p>
            <a:pPr lvl="1"/>
            <a:r>
              <a:rPr lang="en-US" altLang="en-US" sz="2700" b="1" dirty="0"/>
              <a:t>Encryption</a:t>
            </a:r>
          </a:p>
        </p:txBody>
      </p:sp>
    </p:spTree>
    <p:extLst>
      <p:ext uri="{BB962C8B-B14F-4D97-AF65-F5344CB8AC3E}">
        <p14:creationId xmlns:p14="http://schemas.microsoft.com/office/powerpoint/2010/main" val="220011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Bell- </a:t>
            </a:r>
            <a:r>
              <a:rPr lang="en-US" sz="4000" dirty="0" err="1"/>
              <a:t>LaPadula</a:t>
            </a:r>
            <a:r>
              <a:rPr lang="en-US" sz="4000" dirty="0"/>
              <a:t> Model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11695" y="1255643"/>
            <a:ext cx="11062253" cy="4204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000" dirty="0"/>
              <a:t>Two restrictions are enforced on data access based on the subject/object classifications:</a:t>
            </a:r>
          </a:p>
          <a:p>
            <a:pPr marL="0" indent="0">
              <a:buNone/>
            </a:pPr>
            <a:endParaRPr lang="en-US" altLang="en-US" sz="3000" dirty="0"/>
          </a:p>
          <a:p>
            <a:r>
              <a:rPr lang="en-US" altLang="en-US" sz="3000" b="1" dirty="0">
                <a:solidFill>
                  <a:srgbClr val="00B050"/>
                </a:solidFill>
              </a:rPr>
              <a:t>Simple security property:</a:t>
            </a:r>
            <a:r>
              <a:rPr lang="en-US" altLang="en-US" sz="3000" dirty="0">
                <a:solidFill>
                  <a:srgbClr val="00B050"/>
                </a:solidFill>
              </a:rPr>
              <a:t> </a:t>
            </a:r>
            <a:r>
              <a:rPr lang="en-US" altLang="en-US" sz="3000" dirty="0"/>
              <a:t>A subject S is not allowed read access to an object O unless class(S) ≥ class(O).</a:t>
            </a:r>
          </a:p>
          <a:p>
            <a:pPr marL="0" indent="0">
              <a:buNone/>
            </a:pPr>
            <a:endParaRPr lang="en-US" altLang="en-US" sz="3000" dirty="0"/>
          </a:p>
          <a:p>
            <a:r>
              <a:rPr lang="en-US" altLang="en-US" sz="3000" b="1" dirty="0">
                <a:solidFill>
                  <a:srgbClr val="00B050"/>
                </a:solidFill>
              </a:rPr>
              <a:t>Star property:</a:t>
            </a:r>
            <a:r>
              <a:rPr lang="en-US" altLang="en-US" sz="3000" dirty="0">
                <a:solidFill>
                  <a:srgbClr val="00B050"/>
                </a:solidFill>
              </a:rPr>
              <a:t> </a:t>
            </a:r>
            <a:r>
              <a:rPr lang="en-US" altLang="en-US" sz="3000" dirty="0"/>
              <a:t>A subject S is not allowed to write an object O unless class(S) ≤ class(O). 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348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Multilevel Security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811695" y="1070112"/>
            <a:ext cx="10969488" cy="5131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dirty="0"/>
              <a:t>To incorporate multilevel security, we consider attribute values and tuples as data objects.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Hence, each attribute A is associated with a </a:t>
            </a:r>
            <a:r>
              <a:rPr lang="en-US" altLang="en-US" b="1" dirty="0"/>
              <a:t>classification attribute C</a:t>
            </a:r>
            <a:r>
              <a:rPr lang="en-US" altLang="en-US" dirty="0"/>
              <a:t> in the schema,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And each attribute value in a tuple is associated with a corresponding security classification.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In addition, in some models, a </a:t>
            </a:r>
            <a:r>
              <a:rPr lang="en-US" altLang="en-US" b="1" dirty="0"/>
              <a:t>tuple classification</a:t>
            </a:r>
            <a:r>
              <a:rPr lang="en-US" altLang="en-US" dirty="0"/>
              <a:t> attribute TC is added to the relation attributes to provide a classification for each tuple as a whole. </a:t>
            </a:r>
          </a:p>
        </p:txBody>
      </p:sp>
    </p:spTree>
    <p:extLst>
      <p:ext uri="{BB962C8B-B14F-4D97-AF65-F5344CB8AC3E}">
        <p14:creationId xmlns:p14="http://schemas.microsoft.com/office/powerpoint/2010/main" val="2426672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Multilevel Security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811695" y="1176130"/>
            <a:ext cx="1086347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US" altLang="en-US" dirty="0"/>
              <a:t>Hence, a </a:t>
            </a:r>
            <a:r>
              <a:rPr lang="en-US" altLang="en-US" b="1" dirty="0"/>
              <a:t>multilevel relation</a:t>
            </a:r>
            <a:r>
              <a:rPr lang="en-US" altLang="en-US" dirty="0"/>
              <a:t> schema R with n attributes would be represented as</a:t>
            </a:r>
          </a:p>
          <a:p>
            <a:pPr lvl="1">
              <a:spcAft>
                <a:spcPts val="2400"/>
              </a:spcAft>
            </a:pPr>
            <a:r>
              <a:rPr lang="en-US" altLang="en-US" sz="2800" b="1" dirty="0">
                <a:solidFill>
                  <a:srgbClr val="00B050"/>
                </a:solidFill>
              </a:rPr>
              <a:t>R(A</a:t>
            </a:r>
            <a:r>
              <a:rPr lang="en-US" altLang="en-US" sz="2800" b="1" baseline="-25000" dirty="0">
                <a:solidFill>
                  <a:srgbClr val="00B050"/>
                </a:solidFill>
              </a:rPr>
              <a:t>1</a:t>
            </a:r>
            <a:r>
              <a:rPr lang="en-US" altLang="en-US" sz="2800" b="1" dirty="0">
                <a:solidFill>
                  <a:srgbClr val="00B050"/>
                </a:solidFill>
              </a:rPr>
              <a:t>,C</a:t>
            </a:r>
            <a:r>
              <a:rPr lang="en-US" altLang="en-US" sz="2800" b="1" baseline="-25000" dirty="0">
                <a:solidFill>
                  <a:srgbClr val="00B050"/>
                </a:solidFill>
              </a:rPr>
              <a:t>1</a:t>
            </a:r>
            <a:r>
              <a:rPr lang="en-US" altLang="en-US" sz="2800" b="1" dirty="0">
                <a:solidFill>
                  <a:srgbClr val="00B050"/>
                </a:solidFill>
              </a:rPr>
              <a:t>,A</a:t>
            </a:r>
            <a:r>
              <a:rPr lang="en-US" altLang="en-US" sz="2800" b="1" baseline="-25000" dirty="0">
                <a:solidFill>
                  <a:srgbClr val="00B050"/>
                </a:solidFill>
              </a:rPr>
              <a:t>2</a:t>
            </a:r>
            <a:r>
              <a:rPr lang="en-US" altLang="en-US" sz="2800" b="1" dirty="0">
                <a:solidFill>
                  <a:srgbClr val="00B050"/>
                </a:solidFill>
              </a:rPr>
              <a:t>,C</a:t>
            </a:r>
            <a:r>
              <a:rPr lang="en-US" altLang="en-US" sz="2800" b="1" baseline="-25000" dirty="0">
                <a:solidFill>
                  <a:srgbClr val="00B050"/>
                </a:solidFill>
              </a:rPr>
              <a:t>2</a:t>
            </a:r>
            <a:r>
              <a:rPr lang="en-US" altLang="en-US" sz="2800" b="1" dirty="0">
                <a:solidFill>
                  <a:srgbClr val="00B050"/>
                </a:solidFill>
              </a:rPr>
              <a:t>, …, </a:t>
            </a:r>
            <a:r>
              <a:rPr lang="en-US" altLang="en-US" sz="2800" b="1" dirty="0" err="1">
                <a:solidFill>
                  <a:srgbClr val="00B050"/>
                </a:solidFill>
              </a:rPr>
              <a:t>A</a:t>
            </a:r>
            <a:r>
              <a:rPr lang="en-US" altLang="en-US" sz="2800" b="1" baseline="-25000" dirty="0" err="1">
                <a:solidFill>
                  <a:srgbClr val="00B050"/>
                </a:solidFill>
              </a:rPr>
              <a:t>n</a:t>
            </a:r>
            <a:r>
              <a:rPr lang="en-US" altLang="en-US" sz="2800" b="1" dirty="0" err="1">
                <a:solidFill>
                  <a:srgbClr val="00B050"/>
                </a:solidFill>
              </a:rPr>
              <a:t>,C</a:t>
            </a:r>
            <a:r>
              <a:rPr lang="en-US" altLang="en-US" sz="2800" b="1" baseline="-25000" dirty="0" err="1">
                <a:solidFill>
                  <a:srgbClr val="00B050"/>
                </a:solidFill>
              </a:rPr>
              <a:t>n</a:t>
            </a:r>
            <a:r>
              <a:rPr lang="en-US" altLang="en-US" sz="2800" b="1" dirty="0" err="1">
                <a:solidFill>
                  <a:srgbClr val="00B050"/>
                </a:solidFill>
              </a:rPr>
              <a:t>,TC</a:t>
            </a:r>
            <a:r>
              <a:rPr lang="en-US" altLang="en-US" sz="2800" b="1" dirty="0">
                <a:solidFill>
                  <a:srgbClr val="00B050"/>
                </a:solidFill>
              </a:rPr>
              <a:t>)</a:t>
            </a:r>
          </a:p>
          <a:p>
            <a:pPr>
              <a:spcAft>
                <a:spcPts val="2400"/>
              </a:spcAft>
            </a:pPr>
            <a:r>
              <a:rPr lang="en-US" altLang="en-US" dirty="0"/>
              <a:t>where each </a:t>
            </a:r>
            <a:r>
              <a:rPr lang="en-US" altLang="en-US" b="1" dirty="0">
                <a:solidFill>
                  <a:srgbClr val="00B050"/>
                </a:solidFill>
              </a:rPr>
              <a:t>C</a:t>
            </a:r>
            <a:r>
              <a:rPr lang="en-US" altLang="en-US" b="1" baseline="-25000" dirty="0">
                <a:solidFill>
                  <a:srgbClr val="00B050"/>
                </a:solidFill>
              </a:rPr>
              <a:t>i</a:t>
            </a:r>
            <a:r>
              <a:rPr lang="en-US" altLang="en-US" dirty="0"/>
              <a:t> represents the </a:t>
            </a:r>
            <a:r>
              <a:rPr lang="en-US" altLang="en-US" b="1" dirty="0">
                <a:solidFill>
                  <a:srgbClr val="00B050"/>
                </a:solidFill>
              </a:rPr>
              <a:t>classification attribute </a:t>
            </a:r>
            <a:r>
              <a:rPr lang="en-US" altLang="en-US" dirty="0"/>
              <a:t>associated with attribute </a:t>
            </a:r>
            <a:r>
              <a:rPr lang="en-US" altLang="en-US" b="1" dirty="0">
                <a:solidFill>
                  <a:srgbClr val="00B050"/>
                </a:solidFill>
              </a:rPr>
              <a:t>A</a:t>
            </a:r>
            <a:r>
              <a:rPr lang="en-US" altLang="en-US" b="1" baseline="-25000" dirty="0">
                <a:solidFill>
                  <a:srgbClr val="00B050"/>
                </a:solidFill>
              </a:rPr>
              <a:t>i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859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Multilevel Security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11695" y="1268896"/>
            <a:ext cx="10600565" cy="2985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altLang="en-US" dirty="0"/>
              <a:t>The value of the </a:t>
            </a:r>
            <a:r>
              <a:rPr lang="en-US" altLang="en-US" b="1" dirty="0">
                <a:solidFill>
                  <a:srgbClr val="00B050"/>
                </a:solidFill>
              </a:rPr>
              <a:t>TC</a:t>
            </a:r>
            <a:r>
              <a:rPr lang="en-US" altLang="en-US" dirty="0"/>
              <a:t> attribute in each tuple t – is the </a:t>
            </a:r>
            <a:r>
              <a:rPr lang="en-US" altLang="en-US" b="1" dirty="0">
                <a:solidFill>
                  <a:srgbClr val="00B050"/>
                </a:solidFill>
              </a:rPr>
              <a:t>highest</a:t>
            </a:r>
            <a:r>
              <a:rPr lang="en-US" altLang="en-US" dirty="0"/>
              <a:t> of all </a:t>
            </a:r>
            <a:r>
              <a:rPr lang="en-US" altLang="en-US" b="1" dirty="0">
                <a:solidFill>
                  <a:srgbClr val="00B050"/>
                </a:solidFill>
              </a:rPr>
              <a:t>attribute classification </a:t>
            </a:r>
            <a:r>
              <a:rPr lang="en-US" altLang="en-US" dirty="0"/>
              <a:t>values </a:t>
            </a:r>
            <a:r>
              <a:rPr lang="en-US" altLang="en-US" b="1" dirty="0">
                <a:solidFill>
                  <a:srgbClr val="00B050"/>
                </a:solidFill>
              </a:rPr>
              <a:t>within t 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It provides a general classification for the tuple itself.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Whereas </a:t>
            </a:r>
            <a:r>
              <a:rPr lang="en-US" altLang="en-US" b="1" dirty="0">
                <a:solidFill>
                  <a:srgbClr val="00B050"/>
                </a:solidFill>
              </a:rPr>
              <a:t>each C</a:t>
            </a:r>
            <a:r>
              <a:rPr lang="en-US" altLang="en-US" b="1" baseline="-25000" dirty="0">
                <a:solidFill>
                  <a:srgbClr val="00B050"/>
                </a:solidFill>
              </a:rPr>
              <a:t>i</a:t>
            </a:r>
            <a:r>
              <a:rPr lang="en-US" altLang="en-US" b="1" dirty="0">
                <a:solidFill>
                  <a:srgbClr val="00B050"/>
                </a:solidFill>
              </a:rPr>
              <a:t> </a:t>
            </a:r>
            <a:r>
              <a:rPr lang="en-US" altLang="en-US" dirty="0"/>
              <a:t>provides </a:t>
            </a:r>
            <a:r>
              <a:rPr lang="en-US" altLang="en-US" b="1" dirty="0">
                <a:solidFill>
                  <a:srgbClr val="00B050"/>
                </a:solidFill>
              </a:rPr>
              <a:t>a finer security classification </a:t>
            </a:r>
            <a:r>
              <a:rPr lang="en-US" altLang="en-US" dirty="0"/>
              <a:t>for each attribute value within the tuple.</a:t>
            </a:r>
          </a:p>
        </p:txBody>
      </p:sp>
    </p:spTree>
    <p:extLst>
      <p:ext uri="{BB962C8B-B14F-4D97-AF65-F5344CB8AC3E}">
        <p14:creationId xmlns:p14="http://schemas.microsoft.com/office/powerpoint/2010/main" val="326227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Multilevel Security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942077" y="2236305"/>
            <a:ext cx="10547557" cy="2627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</a:pPr>
            <a:r>
              <a:rPr lang="en-US" altLang="en-US" sz="3600" b="1" dirty="0">
                <a:solidFill>
                  <a:srgbClr val="00B050"/>
                </a:solidFill>
              </a:rPr>
              <a:t>Apparent key </a:t>
            </a:r>
            <a:r>
              <a:rPr lang="en-US" altLang="en-US" sz="3600" dirty="0"/>
              <a:t>of a multilevel relation is the set of attributes that would have formed the primary key in a regular (single-level) relation.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444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Multilevel Security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11695" y="1202635"/>
            <a:ext cx="10942983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US" altLang="en-US" sz="3000" dirty="0"/>
              <a:t>A multilevel relation will appear to contain different data to subjects (users) with different clearance levels.</a:t>
            </a:r>
          </a:p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US" altLang="en-US" sz="3200" dirty="0"/>
              <a:t>It is possible to store a single tuple at a higher classification level and produce the corresponding tuples at a lower-level classification through a process known as </a:t>
            </a:r>
            <a:r>
              <a:rPr lang="en-US" altLang="en-US" sz="3200" b="1" dirty="0">
                <a:solidFill>
                  <a:srgbClr val="7030A0"/>
                </a:solidFill>
              </a:rPr>
              <a:t>filtering</a:t>
            </a:r>
            <a:r>
              <a:rPr lang="en-US" altLang="en-US" sz="3200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63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Multilevel Security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11695" y="1123122"/>
            <a:ext cx="10916479" cy="4572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US" altLang="en-US" sz="3100" dirty="0"/>
              <a:t>In other cases, it is necessary to store two or more tuples at different classification levels with the same value for the apparent key. </a:t>
            </a:r>
          </a:p>
          <a:p>
            <a:pPr marL="0" indent="0">
              <a:lnSpc>
                <a:spcPct val="114000"/>
              </a:lnSpc>
              <a:spcAft>
                <a:spcPts val="1800"/>
              </a:spcAft>
              <a:buNone/>
            </a:pPr>
            <a:endParaRPr lang="en-US" altLang="en-US" sz="3100" dirty="0"/>
          </a:p>
          <a:p>
            <a:pPr>
              <a:lnSpc>
                <a:spcPct val="114000"/>
              </a:lnSpc>
              <a:spcAft>
                <a:spcPts val="1800"/>
              </a:spcAft>
            </a:pPr>
            <a:r>
              <a:rPr lang="en-US" altLang="en-US" sz="3100" b="1" dirty="0" err="1">
                <a:solidFill>
                  <a:srgbClr val="7030A0"/>
                </a:solidFill>
              </a:rPr>
              <a:t>Polyinstantiation</a:t>
            </a:r>
            <a:r>
              <a:rPr lang="en-US" altLang="en-US" sz="3100" b="1" dirty="0">
                <a:solidFill>
                  <a:srgbClr val="7030A0"/>
                </a:solidFill>
              </a:rPr>
              <a:t>:</a:t>
            </a:r>
            <a:r>
              <a:rPr lang="en-US" altLang="en-US" sz="3100" dirty="0"/>
              <a:t> Here several tuples can have the same apparent key value but have different attribute values for users at different classification levels.</a:t>
            </a:r>
          </a:p>
        </p:txBody>
      </p:sp>
    </p:spTree>
    <p:extLst>
      <p:ext uri="{BB962C8B-B14F-4D97-AF65-F5344CB8AC3E}">
        <p14:creationId xmlns:p14="http://schemas.microsoft.com/office/powerpoint/2010/main" val="98340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Example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17818"/>
              </p:ext>
            </p:extLst>
          </p:nvPr>
        </p:nvGraphicFramePr>
        <p:xfrm>
          <a:off x="811695" y="1055333"/>
          <a:ext cx="10598428" cy="2832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607">
                  <a:extLst>
                    <a:ext uri="{9D8B030D-6E8A-4147-A177-3AD203B41FA5}">
                      <a16:colId xmlns:a16="http://schemas.microsoft.com/office/drawing/2014/main" xmlns="" val="2232933116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128273667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213564840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3875128778"/>
                    </a:ext>
                  </a:extLst>
                </a:gridCol>
              </a:tblGrid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Salary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Job Performance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Tuple</a:t>
                      </a:r>
                      <a:r>
                        <a:rPr lang="en-US" sz="2400" baseline="0" dirty="0">
                          <a:effectLst/>
                        </a:rPr>
                        <a:t> Classification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602070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Peter   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50000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Good   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5927693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Mark 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30000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Fair   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061753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Scott   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400000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Excellent 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628538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1695" y="4314377"/>
            <a:ext cx="110655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What happens if a user with classification level 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TS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+mj-lt"/>
                <a:ea typeface="Times New Roman" panose="02020603050405020304" pitchFamily="18" charset="0"/>
              </a:rPr>
              <a:t>attempts to read the job performance of 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Mark?    </a:t>
            </a:r>
            <a:r>
              <a:rPr lang="en-US" sz="2400" dirty="0">
                <a:latin typeface="+mj-lt"/>
                <a:ea typeface="Times New Roman" panose="02020603050405020304" pitchFamily="18" charset="0"/>
              </a:rPr>
              <a:t>(Assume TS &gt; S &gt; C&gt; U)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3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Example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17818"/>
              </p:ext>
            </p:extLst>
          </p:nvPr>
        </p:nvGraphicFramePr>
        <p:xfrm>
          <a:off x="811695" y="1055333"/>
          <a:ext cx="10598428" cy="2832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607">
                  <a:extLst>
                    <a:ext uri="{9D8B030D-6E8A-4147-A177-3AD203B41FA5}">
                      <a16:colId xmlns:a16="http://schemas.microsoft.com/office/drawing/2014/main" xmlns="" val="2232933116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128273667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213564840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3875128778"/>
                    </a:ext>
                  </a:extLst>
                </a:gridCol>
              </a:tblGrid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Salary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Job Performance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Tuple</a:t>
                      </a:r>
                      <a:r>
                        <a:rPr lang="en-US" sz="2400" baseline="0" dirty="0">
                          <a:effectLst/>
                        </a:rPr>
                        <a:t> Classification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602070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Peter   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50000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Good   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5927693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Mark 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30000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Fair   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061753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Scott   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400000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Excellent 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628538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1695" y="4314377"/>
            <a:ext cx="1106556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What happens if a user with classification level 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TS </a:t>
            </a:r>
            <a:r>
              <a:rPr lang="en-US" sz="2800" dirty="0">
                <a:latin typeface="+mj-lt"/>
                <a:ea typeface="Times New Roman" panose="02020603050405020304" pitchFamily="18" charset="0"/>
              </a:rPr>
              <a:t>attempts to read the job performance of 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Mark?    </a:t>
            </a:r>
            <a:r>
              <a:rPr lang="en-US" sz="2400" dirty="0">
                <a:latin typeface="+mj-lt"/>
                <a:ea typeface="Times New Roman" panose="02020603050405020304" pitchFamily="18" charset="0"/>
              </a:rPr>
              <a:t>(Assume TS &gt; S &gt; C&gt; U</a:t>
            </a:r>
            <a:r>
              <a:rPr lang="en-US" sz="2400" dirty="0" smtClean="0">
                <a:latin typeface="+mj-lt"/>
                <a:ea typeface="Times New Roman" panose="02020603050405020304" pitchFamily="18" charset="0"/>
              </a:rPr>
              <a:t>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j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+mj-lt"/>
                <a:ea typeface="Times New Roman" panose="02020603050405020304" pitchFamily="18" charset="0"/>
              </a:rPr>
              <a:t>--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Allowed according to Bell </a:t>
            </a:r>
            <a:r>
              <a:rPr lang="en-US" sz="2400" b="1" dirty="0" err="1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LaPadula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model.</a:t>
            </a:r>
            <a:endParaRPr lang="en-US" sz="2400" b="1" dirty="0">
              <a:solidFill>
                <a:srgbClr val="7030A0"/>
              </a:solidFill>
              <a:latin typeface="+mj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13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Example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17818"/>
              </p:ext>
            </p:extLst>
          </p:nvPr>
        </p:nvGraphicFramePr>
        <p:xfrm>
          <a:off x="811695" y="1055333"/>
          <a:ext cx="10598428" cy="2832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607">
                  <a:extLst>
                    <a:ext uri="{9D8B030D-6E8A-4147-A177-3AD203B41FA5}">
                      <a16:colId xmlns:a16="http://schemas.microsoft.com/office/drawing/2014/main" xmlns="" val="2232933116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128273667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213564840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3875128778"/>
                    </a:ext>
                  </a:extLst>
                </a:gridCol>
              </a:tblGrid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Salary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Job Performance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Tuple</a:t>
                      </a:r>
                      <a:r>
                        <a:rPr lang="en-US" sz="2400" baseline="0" dirty="0">
                          <a:effectLst/>
                        </a:rPr>
                        <a:t> Classification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602070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Peter   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50000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Good   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5927693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Mark 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30000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Fair   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061753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Scott   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400000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Excellent 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628538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1695" y="4314377"/>
            <a:ext cx="1106556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What happens if a user with classification level C attempts to read the job performance of Scott?    (Assume TS &gt; S &gt; C&gt; U)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8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515600" cy="789907"/>
          </a:xfrm>
        </p:spPr>
        <p:txBody>
          <a:bodyPr>
            <a:normAutofit/>
          </a:bodyPr>
          <a:lstStyle/>
          <a:p>
            <a:r>
              <a:rPr lang="en-US" sz="4000" dirty="0"/>
              <a:t>Introduction to Database Security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955331" y="1046922"/>
            <a:ext cx="10398469" cy="5499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700" dirty="0"/>
              <a:t>Threats to databases</a:t>
            </a:r>
          </a:p>
          <a:p>
            <a:pPr lvl="1"/>
            <a:r>
              <a:rPr lang="en-US" altLang="en-US" sz="2700" dirty="0"/>
              <a:t>Loss of </a:t>
            </a:r>
            <a:r>
              <a:rPr lang="en-US" altLang="en-US" sz="2700" b="1" dirty="0"/>
              <a:t>integrity</a:t>
            </a:r>
          </a:p>
          <a:p>
            <a:pPr lvl="1"/>
            <a:r>
              <a:rPr lang="en-US" altLang="en-US" sz="2700" dirty="0"/>
              <a:t>Loss of </a:t>
            </a:r>
            <a:r>
              <a:rPr lang="en-US" altLang="en-US" sz="2700" b="1" dirty="0"/>
              <a:t>availability</a:t>
            </a:r>
          </a:p>
          <a:p>
            <a:pPr lvl="1"/>
            <a:r>
              <a:rPr lang="en-US" altLang="en-US" sz="2700" dirty="0"/>
              <a:t>Loss of </a:t>
            </a:r>
            <a:r>
              <a:rPr lang="en-US" altLang="en-US" sz="2700" b="1" dirty="0"/>
              <a:t>confidentiality</a:t>
            </a:r>
            <a:r>
              <a:rPr lang="en-US" altLang="en-US" sz="2700" dirty="0"/>
              <a:t>	</a:t>
            </a:r>
          </a:p>
          <a:p>
            <a:endParaRPr lang="en-US" altLang="en-US" sz="2700" dirty="0"/>
          </a:p>
          <a:p>
            <a:r>
              <a:rPr lang="en-US" altLang="en-US" sz="2700" dirty="0"/>
              <a:t>To protect databases against these types of threats four kinds of countermeasures can be implemented:</a:t>
            </a:r>
          </a:p>
          <a:p>
            <a:pPr lvl="1"/>
            <a:r>
              <a:rPr lang="en-US" altLang="en-US" sz="2700" b="1" dirty="0"/>
              <a:t>Access control</a:t>
            </a:r>
          </a:p>
          <a:p>
            <a:pPr lvl="1"/>
            <a:r>
              <a:rPr lang="en-US" altLang="en-US" sz="2700" b="1" dirty="0"/>
              <a:t>Inference control</a:t>
            </a:r>
          </a:p>
          <a:p>
            <a:pPr lvl="1"/>
            <a:r>
              <a:rPr lang="en-US" altLang="en-US" sz="2700" b="1" dirty="0"/>
              <a:t>Flow control</a:t>
            </a:r>
          </a:p>
          <a:p>
            <a:pPr lvl="1"/>
            <a:r>
              <a:rPr lang="en-US" altLang="en-US" sz="2700" b="1" dirty="0"/>
              <a:t>Encryption --- </a:t>
            </a:r>
            <a:r>
              <a:rPr lang="en-US" altLang="en-US" sz="2700" b="1" dirty="0">
                <a:solidFill>
                  <a:srgbClr val="7030A0"/>
                </a:solidFill>
              </a:rPr>
              <a:t>Details out of the scope of this course</a:t>
            </a:r>
          </a:p>
        </p:txBody>
      </p:sp>
    </p:spTree>
    <p:extLst>
      <p:ext uri="{BB962C8B-B14F-4D97-AF65-F5344CB8AC3E}">
        <p14:creationId xmlns:p14="http://schemas.microsoft.com/office/powerpoint/2010/main" val="376769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Example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17818"/>
              </p:ext>
            </p:extLst>
          </p:nvPr>
        </p:nvGraphicFramePr>
        <p:xfrm>
          <a:off x="811695" y="1055333"/>
          <a:ext cx="10598428" cy="2832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607">
                  <a:extLst>
                    <a:ext uri="{9D8B030D-6E8A-4147-A177-3AD203B41FA5}">
                      <a16:colId xmlns:a16="http://schemas.microsoft.com/office/drawing/2014/main" xmlns="" val="2232933116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128273667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213564840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3875128778"/>
                    </a:ext>
                  </a:extLst>
                </a:gridCol>
              </a:tblGrid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Salary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Job Performance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Tuple</a:t>
                      </a:r>
                      <a:r>
                        <a:rPr lang="en-US" sz="2400" baseline="0" dirty="0">
                          <a:effectLst/>
                        </a:rPr>
                        <a:t> Classification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602070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Peter   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50000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Good   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5927693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Mark 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30000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Fair   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061753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Scott   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400000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Excellent 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628538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1695" y="4314377"/>
            <a:ext cx="1106556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What happens if a user with classification level C attempts to read the job performance of Scott?    (Assume TS &gt; S &gt; C&gt; U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+mj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--Query rejected accordin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g to Bell </a:t>
            </a:r>
            <a:r>
              <a:rPr lang="en-US" sz="2400" b="1" dirty="0" err="1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LaPadula</a:t>
            </a:r>
            <a:r>
              <a:rPr lang="en-US" sz="2400" b="1" dirty="0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 model </a:t>
            </a:r>
            <a:endParaRPr lang="en-US" sz="2400" b="1" dirty="0">
              <a:solidFill>
                <a:srgbClr val="7030A0"/>
              </a:solidFill>
              <a:latin typeface="+mj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6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Example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17818"/>
              </p:ext>
            </p:extLst>
          </p:nvPr>
        </p:nvGraphicFramePr>
        <p:xfrm>
          <a:off x="811695" y="1055333"/>
          <a:ext cx="10598428" cy="2832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607">
                  <a:extLst>
                    <a:ext uri="{9D8B030D-6E8A-4147-A177-3AD203B41FA5}">
                      <a16:colId xmlns:a16="http://schemas.microsoft.com/office/drawing/2014/main" xmlns="" val="2232933116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128273667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213564840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3875128778"/>
                    </a:ext>
                  </a:extLst>
                </a:gridCol>
              </a:tblGrid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Salary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Job Performance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Tuple</a:t>
                      </a:r>
                      <a:r>
                        <a:rPr lang="en-US" sz="2400" baseline="0" dirty="0">
                          <a:effectLst/>
                        </a:rPr>
                        <a:t> Classification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602070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Peter   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50000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Good   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5927693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Mark 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30000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Fair   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061753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Scott   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400000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Excellent 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628538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1695" y="4108085"/>
            <a:ext cx="110655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What happens if a user with classification level C 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attempts to execute the following quer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y: 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Select * from </a:t>
            </a:r>
            <a:r>
              <a:rPr lang="en-US" sz="2800" dirty="0" err="1" smtClean="0">
                <a:latin typeface="+mj-lt"/>
                <a:ea typeface="Times New Roman" panose="02020603050405020304" pitchFamily="18" charset="0"/>
              </a:rPr>
              <a:t>Emp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 where Name = ‘Peter’</a:t>
            </a:r>
            <a:endParaRPr lang="en-US" sz="2800" dirty="0" smtClean="0">
              <a:latin typeface="+mj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51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Filtering</a:t>
            </a:r>
            <a:r>
              <a:rPr lang="en-US" sz="4000" dirty="0" smtClean="0"/>
              <a:t> Example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17818"/>
              </p:ext>
            </p:extLst>
          </p:nvPr>
        </p:nvGraphicFramePr>
        <p:xfrm>
          <a:off x="811695" y="1055333"/>
          <a:ext cx="10598428" cy="2832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607">
                  <a:extLst>
                    <a:ext uri="{9D8B030D-6E8A-4147-A177-3AD203B41FA5}">
                      <a16:colId xmlns:a16="http://schemas.microsoft.com/office/drawing/2014/main" xmlns="" val="2232933116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128273667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213564840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3875128778"/>
                    </a:ext>
                  </a:extLst>
                </a:gridCol>
              </a:tblGrid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Salary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Job Performance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Tuple</a:t>
                      </a:r>
                      <a:r>
                        <a:rPr lang="en-US" sz="2400" baseline="0" dirty="0">
                          <a:effectLst/>
                        </a:rPr>
                        <a:t> Classification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602070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Peter   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50000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Good   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5927693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Mark 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30000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Fair   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061753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Scott   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400000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Excellent 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628538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1695" y="4108085"/>
            <a:ext cx="1106556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What happens if a user with classification level C 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attempts to execute the following quer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y: 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Select * from </a:t>
            </a:r>
            <a:r>
              <a:rPr lang="en-US" sz="2800" dirty="0" err="1" smtClean="0">
                <a:latin typeface="+mj-lt"/>
                <a:ea typeface="Times New Roman" panose="02020603050405020304" pitchFamily="18" charset="0"/>
              </a:rPr>
              <a:t>Emp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 where Name = ‘Peter’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+mj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-- </a:t>
            </a:r>
            <a:r>
              <a:rPr lang="en-US" sz="2800" b="1" dirty="0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Get the following:  Peter  NULL  Good </a:t>
            </a:r>
            <a:endParaRPr lang="en-US" sz="2800" b="1" dirty="0" smtClean="0">
              <a:solidFill>
                <a:srgbClr val="7030A0"/>
              </a:solidFill>
              <a:latin typeface="+mj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92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Polyinstantiation</a:t>
            </a:r>
            <a:r>
              <a:rPr lang="en-US" sz="4000" b="1" dirty="0" smtClean="0">
                <a:solidFill>
                  <a:srgbClr val="7030A0"/>
                </a:solidFill>
              </a:rPr>
              <a:t> E.g.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817818"/>
              </p:ext>
            </p:extLst>
          </p:nvPr>
        </p:nvGraphicFramePr>
        <p:xfrm>
          <a:off x="811695" y="1055333"/>
          <a:ext cx="10598428" cy="2832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607">
                  <a:extLst>
                    <a:ext uri="{9D8B030D-6E8A-4147-A177-3AD203B41FA5}">
                      <a16:colId xmlns:a16="http://schemas.microsoft.com/office/drawing/2014/main" xmlns="" val="2232933116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128273667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213564840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3875128778"/>
                    </a:ext>
                  </a:extLst>
                </a:gridCol>
              </a:tblGrid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Salary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Job Performance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Tuple</a:t>
                      </a:r>
                      <a:r>
                        <a:rPr lang="en-US" sz="2400" baseline="0" dirty="0">
                          <a:effectLst/>
                        </a:rPr>
                        <a:t> Classification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602070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Peter   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50000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Good   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5927693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Mark 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30000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Fair   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061753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Scott   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400000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Excellent 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628538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1695" y="4108085"/>
            <a:ext cx="110655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What happens if a user with classification level C 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attempts to update the salary of Scott to 500000?</a:t>
            </a:r>
            <a:endParaRPr lang="en-US" sz="2800" dirty="0" smtClean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75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7030A0"/>
                </a:solidFill>
              </a:rPr>
              <a:t>Polyinstantiation</a:t>
            </a:r>
            <a:r>
              <a:rPr lang="en-US" sz="4000" b="1" dirty="0" smtClean="0">
                <a:solidFill>
                  <a:srgbClr val="7030A0"/>
                </a:solidFill>
              </a:rPr>
              <a:t> E.g.</a:t>
            </a:r>
            <a:endParaRPr lang="en-US" sz="4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867"/>
              </p:ext>
            </p:extLst>
          </p:nvPr>
        </p:nvGraphicFramePr>
        <p:xfrm>
          <a:off x="811695" y="1055333"/>
          <a:ext cx="10598428" cy="3532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9607">
                  <a:extLst>
                    <a:ext uri="{9D8B030D-6E8A-4147-A177-3AD203B41FA5}">
                      <a16:colId xmlns:a16="http://schemas.microsoft.com/office/drawing/2014/main" xmlns="" val="2232933116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128273667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2213564840"/>
                    </a:ext>
                  </a:extLst>
                </a:gridCol>
                <a:gridCol w="2649607">
                  <a:extLst>
                    <a:ext uri="{9D8B030D-6E8A-4147-A177-3AD203B41FA5}">
                      <a16:colId xmlns:a16="http://schemas.microsoft.com/office/drawing/2014/main" xmlns="" val="3875128778"/>
                    </a:ext>
                  </a:extLst>
                </a:gridCol>
              </a:tblGrid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Salary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Job Performance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Tuple</a:t>
                      </a:r>
                      <a:r>
                        <a:rPr lang="en-US" sz="2400" baseline="0" dirty="0">
                          <a:effectLst/>
                        </a:rPr>
                        <a:t> Classification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602070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Peter   U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50000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Good   U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5927693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Mark 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30000  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Fair     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3061753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Scott   C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400000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Excellent   TS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66285387"/>
                  </a:ext>
                </a:extLst>
              </a:tr>
              <a:tr h="7002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Scott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C </a:t>
                      </a:r>
                      <a:endParaRPr lang="en-US" sz="2400" b="1" dirty="0" smtClean="0">
                        <a:solidFill>
                          <a:srgbClr val="7030A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500000</a:t>
                      </a:r>
                      <a:r>
                        <a:rPr lang="en-US" sz="2400" b="1" baseline="0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C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NULL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7030A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11695" y="4849957"/>
            <a:ext cx="1106556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</a:rPr>
              <a:t>What happens if a user with classification level C </a:t>
            </a:r>
            <a:r>
              <a:rPr lang="en-US" sz="2800" dirty="0" smtClean="0">
                <a:latin typeface="+mj-lt"/>
                <a:ea typeface="Times New Roman" panose="02020603050405020304" pitchFamily="18" charset="0"/>
              </a:rPr>
              <a:t>attempts to update the salary of Scott to 500000?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+mj-lt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+mj-lt"/>
                <a:ea typeface="Times New Roman" panose="02020603050405020304" pitchFamily="18" charset="0"/>
              </a:rPr>
              <a:t>-- A new tuple at lower classification is created</a:t>
            </a:r>
          </a:p>
        </p:txBody>
      </p:sp>
    </p:spTree>
    <p:extLst>
      <p:ext uri="{BB962C8B-B14F-4D97-AF65-F5344CB8AC3E}">
        <p14:creationId xmlns:p14="http://schemas.microsoft.com/office/powerpoint/2010/main" val="55484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7"/>
            <a:ext cx="11380305" cy="64291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Mandatory Access Control – Multilevel Security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811695" y="1189382"/>
            <a:ext cx="10836966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altLang="en-US" b="1" dirty="0"/>
              <a:t>Entity integrity</a:t>
            </a:r>
            <a:r>
              <a:rPr lang="en-US" altLang="en-US" dirty="0"/>
              <a:t> rule for multilevel relations: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Member attributes of the apparent key must not be null 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And must have the same security classification within each individual tuple.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In addition, all other attribute values in the tuple must have a security classification greater than or equal to that of the apparent key.</a:t>
            </a:r>
          </a:p>
        </p:txBody>
      </p:sp>
    </p:spTree>
    <p:extLst>
      <p:ext uri="{BB962C8B-B14F-4D97-AF65-F5344CB8AC3E}">
        <p14:creationId xmlns:p14="http://schemas.microsoft.com/office/powerpoint/2010/main" val="29546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199" y="112463"/>
            <a:ext cx="10836965" cy="789907"/>
          </a:xfrm>
        </p:spPr>
        <p:txBody>
          <a:bodyPr>
            <a:normAutofit/>
          </a:bodyPr>
          <a:lstStyle/>
          <a:p>
            <a:r>
              <a:rPr lang="en-US" sz="4000" dirty="0"/>
              <a:t>Intro to Database Security – Access Control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38200" y="1321904"/>
            <a:ext cx="10515600" cy="4906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A DBMS typically includes a database security and authorization subsystem that is responsible for ensuring the security portions of a database against unauthorized access.</a:t>
            </a:r>
          </a:p>
          <a:p>
            <a:endParaRPr lang="en-US" altLang="en-US" dirty="0"/>
          </a:p>
          <a:p>
            <a:r>
              <a:rPr lang="en-US" altLang="en-US" dirty="0"/>
              <a:t>Two types of database security mechanisms:</a:t>
            </a:r>
          </a:p>
          <a:p>
            <a:pPr lvl="1"/>
            <a:r>
              <a:rPr lang="en-US" altLang="en-US" sz="2800" b="1" dirty="0"/>
              <a:t>Discretionary</a:t>
            </a:r>
            <a:r>
              <a:rPr lang="en-US" altLang="en-US" sz="2800" dirty="0"/>
              <a:t> security mechanisms</a:t>
            </a:r>
          </a:p>
          <a:p>
            <a:pPr lvl="1"/>
            <a:r>
              <a:rPr lang="en-US" altLang="en-US" sz="2800" b="1" dirty="0"/>
              <a:t>Mandatory</a:t>
            </a:r>
            <a:r>
              <a:rPr lang="en-US" altLang="en-US" sz="2800" dirty="0"/>
              <a:t> security mechanisms</a:t>
            </a:r>
          </a:p>
        </p:txBody>
      </p:sp>
    </p:spTree>
    <p:extLst>
      <p:ext uri="{BB962C8B-B14F-4D97-AF65-F5344CB8AC3E}">
        <p14:creationId xmlns:p14="http://schemas.microsoft.com/office/powerpoint/2010/main" val="178195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200" y="112463"/>
            <a:ext cx="10876722" cy="789907"/>
          </a:xfrm>
        </p:spPr>
        <p:txBody>
          <a:bodyPr>
            <a:normAutofit/>
          </a:bodyPr>
          <a:lstStyle/>
          <a:p>
            <a:r>
              <a:rPr lang="en-US" sz="4000" dirty="0"/>
              <a:t>Intro to Database Security – Access Control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838200" y="1414669"/>
            <a:ext cx="1069119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US" altLang="en-US" dirty="0"/>
              <a:t>The security mechanism of a DBMS must include provisions for restricting access to the database as a whole.</a:t>
            </a:r>
          </a:p>
          <a:p>
            <a:pPr>
              <a:spcAft>
                <a:spcPts val="2400"/>
              </a:spcAft>
            </a:pPr>
            <a:r>
              <a:rPr lang="en-US" altLang="en-US" dirty="0"/>
              <a:t>This function is called </a:t>
            </a:r>
            <a:r>
              <a:rPr lang="en-US" altLang="en-US" b="1" dirty="0"/>
              <a:t>access control</a:t>
            </a:r>
            <a:r>
              <a:rPr lang="en-US" altLang="en-US" dirty="0"/>
              <a:t> </a:t>
            </a:r>
          </a:p>
          <a:p>
            <a:pPr>
              <a:spcAft>
                <a:spcPts val="2400"/>
              </a:spcAft>
            </a:pPr>
            <a:r>
              <a:rPr lang="en-US" altLang="en-US" dirty="0"/>
              <a:t>and is handled by creating user accounts and passwords to control login process by the DBMS.</a:t>
            </a:r>
          </a:p>
        </p:txBody>
      </p:sp>
    </p:spTree>
    <p:extLst>
      <p:ext uri="{BB962C8B-B14F-4D97-AF65-F5344CB8AC3E}">
        <p14:creationId xmlns:p14="http://schemas.microsoft.com/office/powerpoint/2010/main" val="241084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199" y="112463"/>
            <a:ext cx="10783957" cy="78990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Intro to Database Security – Inference Control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838200" y="1361661"/>
            <a:ext cx="10783957" cy="384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800"/>
              </a:spcAft>
            </a:pPr>
            <a:r>
              <a:rPr lang="en-US" altLang="en-US" dirty="0"/>
              <a:t>Another security problem associated with databases is that of controlling the access to a </a:t>
            </a:r>
            <a:r>
              <a:rPr lang="en-US" altLang="en-US" b="1" dirty="0"/>
              <a:t>statistical database</a:t>
            </a:r>
            <a:r>
              <a:rPr lang="en-US" altLang="en-US" dirty="0"/>
              <a:t>,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These database are used to provide statistical information or summaries of values based on various criteria.</a:t>
            </a:r>
          </a:p>
          <a:p>
            <a:pPr>
              <a:spcAft>
                <a:spcPts val="1800"/>
              </a:spcAft>
            </a:pPr>
            <a:r>
              <a:rPr lang="en-US" altLang="en-US" dirty="0"/>
              <a:t>The countermeasures to </a:t>
            </a:r>
            <a:r>
              <a:rPr lang="en-US" altLang="en-US" b="1" dirty="0"/>
              <a:t>statistical database security</a:t>
            </a:r>
            <a:r>
              <a:rPr lang="en-US" altLang="en-US" dirty="0"/>
              <a:t> problem is called </a:t>
            </a:r>
            <a:r>
              <a:rPr lang="en-US" altLang="en-US" b="1" dirty="0"/>
              <a:t>inference control measures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622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199" y="112463"/>
            <a:ext cx="10783957" cy="789907"/>
          </a:xfrm>
        </p:spPr>
        <p:txBody>
          <a:bodyPr>
            <a:normAutofit/>
          </a:bodyPr>
          <a:lstStyle/>
          <a:p>
            <a:r>
              <a:rPr lang="en-US" sz="4000" dirty="0"/>
              <a:t>Intro to Database Security – Flow Control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745433" y="1229139"/>
            <a:ext cx="10783957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Another security is that of </a:t>
            </a:r>
            <a:r>
              <a:rPr lang="en-US" altLang="en-US" b="1" dirty="0"/>
              <a:t>flow control</a:t>
            </a:r>
            <a:r>
              <a:rPr lang="en-US" altLang="en-US" dirty="0"/>
              <a:t>, which prevents information from flowing in such a way that it reaches unauthorized users.</a:t>
            </a:r>
          </a:p>
          <a:p>
            <a:endParaRPr lang="en-US" altLang="en-US" dirty="0"/>
          </a:p>
          <a:p>
            <a:r>
              <a:rPr lang="en-US" altLang="en-US" dirty="0"/>
              <a:t>Channels that are pathways for information to flow implicitly in ways that violate the security policy of an organization are called </a:t>
            </a:r>
            <a:r>
              <a:rPr lang="en-US" altLang="en-US" b="1" dirty="0"/>
              <a:t>covert channels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990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38199" y="112463"/>
            <a:ext cx="10783957" cy="789907"/>
          </a:xfrm>
        </p:spPr>
        <p:txBody>
          <a:bodyPr>
            <a:normAutofit/>
          </a:bodyPr>
          <a:lstStyle/>
          <a:p>
            <a:r>
              <a:rPr lang="en-US" sz="4000" dirty="0"/>
              <a:t>Database Security and DBA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44364" y="1043608"/>
            <a:ext cx="10971625" cy="54632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altLang="en-US" sz="2700" dirty="0"/>
              <a:t>The DBA has a DBA account in the DBMS</a:t>
            </a:r>
          </a:p>
          <a:p>
            <a:pPr lvl="1">
              <a:spcAft>
                <a:spcPts val="1200"/>
              </a:spcAft>
            </a:pPr>
            <a:r>
              <a:rPr lang="en-US" altLang="en-US" sz="2700" dirty="0"/>
              <a:t>Sometimes these are called a system or </a:t>
            </a:r>
            <a:r>
              <a:rPr lang="en-US" altLang="en-US" sz="2700" dirty="0" err="1"/>
              <a:t>superuser</a:t>
            </a:r>
            <a:r>
              <a:rPr lang="en-US" altLang="en-US" sz="2700" dirty="0"/>
              <a:t> account</a:t>
            </a:r>
          </a:p>
          <a:p>
            <a:pPr lvl="1">
              <a:spcAft>
                <a:spcPts val="1200"/>
              </a:spcAft>
            </a:pPr>
            <a:r>
              <a:rPr lang="en-US" altLang="en-US" sz="2700" dirty="0"/>
              <a:t>These accounts provide powerful capabilities such as:</a:t>
            </a:r>
          </a:p>
          <a:p>
            <a:pPr lvl="2">
              <a:spcAft>
                <a:spcPts val="1200"/>
              </a:spcAft>
            </a:pPr>
            <a:r>
              <a:rPr lang="en-US" altLang="en-US" sz="2700" dirty="0"/>
              <a:t>1. Account creation</a:t>
            </a:r>
          </a:p>
          <a:p>
            <a:pPr lvl="2">
              <a:spcAft>
                <a:spcPts val="1200"/>
              </a:spcAft>
            </a:pPr>
            <a:r>
              <a:rPr lang="en-US" altLang="en-US" sz="2700" dirty="0"/>
              <a:t>2. Privilege granting</a:t>
            </a:r>
          </a:p>
          <a:p>
            <a:pPr lvl="2">
              <a:spcAft>
                <a:spcPts val="1200"/>
              </a:spcAft>
            </a:pPr>
            <a:r>
              <a:rPr lang="en-US" altLang="en-US" sz="2700" dirty="0"/>
              <a:t>3. Privilege revocation</a:t>
            </a:r>
          </a:p>
          <a:p>
            <a:pPr lvl="2">
              <a:spcAft>
                <a:spcPts val="1200"/>
              </a:spcAft>
            </a:pPr>
            <a:r>
              <a:rPr lang="en-US" altLang="en-US" sz="2700" dirty="0"/>
              <a:t>4. Security level assignment</a:t>
            </a:r>
          </a:p>
          <a:p>
            <a:pPr lvl="1">
              <a:spcAft>
                <a:spcPts val="1200"/>
              </a:spcAft>
            </a:pPr>
            <a:r>
              <a:rPr lang="en-US" altLang="en-US" sz="2700" dirty="0"/>
              <a:t>Action 1 is access control, whereas 2 and 3 are discretionary and 4 is used to control mandatory authorization</a:t>
            </a:r>
          </a:p>
        </p:txBody>
      </p:sp>
    </p:spTree>
    <p:extLst>
      <p:ext uri="{BB962C8B-B14F-4D97-AF65-F5344CB8AC3E}">
        <p14:creationId xmlns:p14="http://schemas.microsoft.com/office/powerpoint/2010/main" val="406886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811695" y="191976"/>
            <a:ext cx="10783957" cy="113324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Discretionary Access Control Based on Grant and Revoke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702365" y="2286000"/>
            <a:ext cx="10893287" cy="2179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/>
              <a:t>The typical method of enforcing</a:t>
            </a:r>
            <a:r>
              <a:rPr lang="en-US" altLang="en-US" sz="3200" b="1" dirty="0"/>
              <a:t> </a:t>
            </a:r>
            <a:r>
              <a:rPr lang="en-US" altLang="en-US" sz="3200" b="1" dirty="0">
                <a:solidFill>
                  <a:srgbClr val="7030A0"/>
                </a:solidFill>
              </a:rPr>
              <a:t>discretionary access control</a:t>
            </a:r>
            <a:r>
              <a:rPr lang="en-US" altLang="en-US" sz="3200" b="1" dirty="0"/>
              <a:t> </a:t>
            </a:r>
            <a:r>
              <a:rPr lang="en-US" altLang="en-US" sz="3200" dirty="0"/>
              <a:t>in a database system is based on the </a:t>
            </a:r>
            <a:r>
              <a:rPr lang="en-US" altLang="en-US" sz="3200" b="1" dirty="0">
                <a:solidFill>
                  <a:srgbClr val="7030A0"/>
                </a:solidFill>
              </a:rPr>
              <a:t>granting</a:t>
            </a:r>
            <a:r>
              <a:rPr lang="en-US" altLang="en-US" sz="3200" dirty="0"/>
              <a:t> and </a:t>
            </a:r>
            <a:r>
              <a:rPr lang="en-US" altLang="en-US" sz="3200" b="1" dirty="0">
                <a:solidFill>
                  <a:srgbClr val="7030A0"/>
                </a:solidFill>
              </a:rPr>
              <a:t>revoking</a:t>
            </a:r>
            <a:r>
              <a:rPr lang="en-US" altLang="en-US" sz="3200" dirty="0">
                <a:solidFill>
                  <a:srgbClr val="7030A0"/>
                </a:solidFill>
              </a:rPr>
              <a:t> </a:t>
            </a:r>
            <a:r>
              <a:rPr lang="en-US" altLang="en-US" sz="3200" b="1" dirty="0">
                <a:solidFill>
                  <a:srgbClr val="7030A0"/>
                </a:solidFill>
              </a:rPr>
              <a:t>privileges</a:t>
            </a:r>
            <a:r>
              <a:rPr lang="en-US" altLang="en-US" sz="3200" dirty="0">
                <a:solidFill>
                  <a:srgbClr val="7030A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477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sentation level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none" rtlCol="0">
        <a:spAutoFit/>
      </a:bodyPr>
      <a:lstStyle>
        <a:defPPr>
          <a:defRPr dirty="0" err="1" smtClean="0">
            <a:ln>
              <a:solidFill>
                <a:schemeClr val="accent1">
                  <a:lumMod val="20000"/>
                  <a:lumOff val="8000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level design" id="{00E2FDB5-77A3-416C-8232-A2B8AB0B9A01}" vid="{6E3E8A63-E899-4F92-AFE5-C80B3CCFC0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63AA760-FEA7-44E2-BB85-0893DB8CD7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design slides (Level design)</Template>
  <TotalTime>0</TotalTime>
  <Words>2058</Words>
  <Application>Microsoft Office PowerPoint</Application>
  <PresentationFormat>Widescreen</PresentationFormat>
  <Paragraphs>312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Century Gothic</vt:lpstr>
      <vt:lpstr>Times New Roman</vt:lpstr>
      <vt:lpstr>Wingdings</vt:lpstr>
      <vt:lpstr>Presentation level design</vt:lpstr>
      <vt:lpstr>Database System Implementation CSE 507</vt:lpstr>
      <vt:lpstr>Introduction to Database Security</vt:lpstr>
      <vt:lpstr>Introduction to Database Security</vt:lpstr>
      <vt:lpstr>Intro to Database Security – Access Control</vt:lpstr>
      <vt:lpstr>Intro to Database Security – Access Control</vt:lpstr>
      <vt:lpstr>Intro to Database Security – Inference Control</vt:lpstr>
      <vt:lpstr>Intro to Database Security – Flow Control</vt:lpstr>
      <vt:lpstr>Database Security and DBA</vt:lpstr>
      <vt:lpstr>Discretionary Access Control Based on Grant and Revoke</vt:lpstr>
      <vt:lpstr>Types of Discretionary Access Control </vt:lpstr>
      <vt:lpstr>Types of Discretionary Access Control </vt:lpstr>
      <vt:lpstr>Types of Discretionary Access Control </vt:lpstr>
      <vt:lpstr>Specifying Privileges using Views</vt:lpstr>
      <vt:lpstr>Revoking Privileges</vt:lpstr>
      <vt:lpstr>Propagation of Privileges using the GRANT option</vt:lpstr>
      <vt:lpstr>Example on GRANT option</vt:lpstr>
      <vt:lpstr>Mandatory Access Control</vt:lpstr>
      <vt:lpstr>Mandatory Access Control</vt:lpstr>
      <vt:lpstr>Mandatory Access Control Bell- LaPadula Model</vt:lpstr>
      <vt:lpstr>Mandatory Access Control Bell- LaPadula Model</vt:lpstr>
      <vt:lpstr>Mandatory Access Control – Multilevel Security</vt:lpstr>
      <vt:lpstr>Mandatory Access Control – Multilevel Security</vt:lpstr>
      <vt:lpstr>Mandatory Access Control – Multilevel Security</vt:lpstr>
      <vt:lpstr>Mandatory Access Control – Multilevel Security</vt:lpstr>
      <vt:lpstr>Mandatory Access Control – Multilevel Security</vt:lpstr>
      <vt:lpstr>Mandatory Access Control – Multilevel Security</vt:lpstr>
      <vt:lpstr>Mandatory Access Control – Example</vt:lpstr>
      <vt:lpstr>Mandatory Access Control – Example</vt:lpstr>
      <vt:lpstr>Mandatory Access Control – Example</vt:lpstr>
      <vt:lpstr>Mandatory Access Control – Example</vt:lpstr>
      <vt:lpstr>Mandatory Access Control – Example</vt:lpstr>
      <vt:lpstr>Mandatory Access Control –  Filtering Example</vt:lpstr>
      <vt:lpstr>Mandatory Access Control –  Polyinstantiation E.g.</vt:lpstr>
      <vt:lpstr>Mandatory Access Control –  Polyinstantiation E.g.</vt:lpstr>
      <vt:lpstr>Mandatory Access Control – Multilevel Security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2015-07-29T05:08:48Z</dcterms:created>
  <dcterms:modified xsi:type="dcterms:W3CDTF">2016-04-13T06:45:34Z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TC034605409991</vt:lpwstr>
  </property>
</Properties>
</file>