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52"/>
  </p:notesMasterIdLst>
  <p:handoutMasterIdLst>
    <p:handoutMasterId r:id="rId53"/>
  </p:handoutMasterIdLst>
  <p:sldIdLst>
    <p:sldId id="257" r:id="rId3"/>
    <p:sldId id="557" r:id="rId4"/>
    <p:sldId id="558" r:id="rId5"/>
    <p:sldId id="559" r:id="rId6"/>
    <p:sldId id="561" r:id="rId7"/>
    <p:sldId id="564" r:id="rId8"/>
    <p:sldId id="563" r:id="rId9"/>
    <p:sldId id="562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9" r:id="rId34"/>
    <p:sldId id="592" r:id="rId35"/>
    <p:sldId id="593" r:id="rId36"/>
    <p:sldId id="594" r:id="rId37"/>
    <p:sldId id="590" r:id="rId38"/>
    <p:sldId id="591" r:id="rId39"/>
    <p:sldId id="595" r:id="rId40"/>
    <p:sldId id="596" r:id="rId41"/>
    <p:sldId id="597" r:id="rId42"/>
    <p:sldId id="598" r:id="rId43"/>
    <p:sldId id="599" r:id="rId44"/>
    <p:sldId id="600" r:id="rId45"/>
    <p:sldId id="601" r:id="rId46"/>
    <p:sldId id="602" r:id="rId47"/>
    <p:sldId id="603" r:id="rId48"/>
    <p:sldId id="604" r:id="rId49"/>
    <p:sldId id="605" r:id="rId50"/>
    <p:sldId id="606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5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4/16/2016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4/16/2016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4/16/2016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4/16/2016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4/16/2016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4/16/2016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4/16/2016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/>
              <a:t>Topics in Distributed Databases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Database System Implementation CSE 507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590" y="6354236"/>
            <a:ext cx="117028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adapted from </a:t>
            </a:r>
            <a:r>
              <a:rPr lang="en-US" sz="1600" dirty="0" err="1"/>
              <a:t>Navathe</a:t>
            </a:r>
            <a:r>
              <a:rPr lang="en-US" sz="1600" dirty="0"/>
              <a:t> et. Al and </a:t>
            </a:r>
            <a:r>
              <a:rPr lang="en-US" sz="1600" dirty="0" err="1"/>
              <a:t>Silberchatz</a:t>
            </a:r>
            <a:r>
              <a:rPr lang="en-US" sz="1600" dirty="0"/>
              <a:t> et. Al. </a:t>
            </a:r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1056860"/>
            <a:ext cx="10916478" cy="5549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/>
              <a:t>Result: 100 tuples, assuming that every department has a manager, the execution strategies are:</a:t>
            </a:r>
          </a:p>
          <a:p>
            <a:pPr marL="876300" lvl="1" indent="-4191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0070C0"/>
                </a:solidFill>
              </a:rPr>
              <a:t>Transfer </a:t>
            </a:r>
            <a:r>
              <a:rPr lang="en-US" altLang="en-US" sz="2800" b="1" dirty="0" err="1">
                <a:solidFill>
                  <a:srgbClr val="0070C0"/>
                </a:solidFill>
              </a:rPr>
              <a:t>Emp</a:t>
            </a:r>
            <a:r>
              <a:rPr lang="en-US" altLang="en-US" sz="2800" b="1" dirty="0">
                <a:solidFill>
                  <a:srgbClr val="0070C0"/>
                </a:solidFill>
              </a:rPr>
              <a:t> and </a:t>
            </a:r>
            <a:r>
              <a:rPr lang="en-US" altLang="en-US" sz="2800" b="1" dirty="0" err="1">
                <a:solidFill>
                  <a:srgbClr val="0070C0"/>
                </a:solidFill>
              </a:rPr>
              <a:t>Dept</a:t>
            </a:r>
            <a:r>
              <a:rPr lang="en-US" altLang="en-US" sz="2800" b="1" dirty="0">
                <a:solidFill>
                  <a:srgbClr val="0070C0"/>
                </a:solidFill>
              </a:rPr>
              <a:t> to the result site 3</a:t>
            </a:r>
          </a:p>
          <a:p>
            <a:pPr marL="1295400" lvl="2" indent="-381000">
              <a:lnSpc>
                <a:spcPct val="100000"/>
              </a:lnSpc>
              <a:spcAft>
                <a:spcPts val="600"/>
              </a:spcAft>
              <a:buSzPct val="60000"/>
            </a:pPr>
            <a:r>
              <a:rPr lang="en-US" altLang="en-US" sz="2800" dirty="0"/>
              <a:t>Total transfer = 1,000,000 + 3500 = 1,003,500 bytes.</a:t>
            </a:r>
          </a:p>
          <a:p>
            <a:pPr marL="876300" lvl="1" indent="-4191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0070C0"/>
                </a:solidFill>
              </a:rPr>
              <a:t>Transfer </a:t>
            </a:r>
            <a:r>
              <a:rPr lang="en-US" altLang="en-US" sz="2800" b="1" dirty="0" err="1">
                <a:solidFill>
                  <a:srgbClr val="0070C0"/>
                </a:solidFill>
              </a:rPr>
              <a:t>Emp</a:t>
            </a:r>
            <a:r>
              <a:rPr lang="en-US" altLang="en-US" sz="2800" b="1" dirty="0">
                <a:solidFill>
                  <a:srgbClr val="0070C0"/>
                </a:solidFill>
              </a:rPr>
              <a:t> to site 2, execute join at site 2 and send the result to site 3.  Query result size = 40 * 100 = 4000 bytes.  </a:t>
            </a:r>
          </a:p>
          <a:p>
            <a:pPr marL="1295400" lvl="2" indent="-381000">
              <a:lnSpc>
                <a:spcPct val="100000"/>
              </a:lnSpc>
              <a:spcAft>
                <a:spcPts val="600"/>
              </a:spcAft>
              <a:buSzPct val="60000"/>
            </a:pPr>
            <a:r>
              <a:rPr lang="en-US" altLang="en-US" sz="2800" dirty="0"/>
              <a:t>Total transfer = 4000 + 1,000,000 = 1,004,000 bytes.</a:t>
            </a:r>
          </a:p>
          <a:p>
            <a:pPr marL="457200" indent="-457200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433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1056860"/>
            <a:ext cx="10916478" cy="5549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/>
              <a:t>Result: 100 tuples, assuming that every department has a manager, the execution strategies are:</a:t>
            </a:r>
          </a:p>
          <a:p>
            <a:pPr marL="876300" lvl="1" indent="-4191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0070C0"/>
                </a:solidFill>
              </a:rPr>
              <a:t>Transfer </a:t>
            </a:r>
            <a:r>
              <a:rPr lang="en-US" altLang="en-US" sz="2800" b="1" dirty="0" err="1">
                <a:solidFill>
                  <a:srgbClr val="0070C0"/>
                </a:solidFill>
              </a:rPr>
              <a:t>Emp</a:t>
            </a:r>
            <a:r>
              <a:rPr lang="en-US" altLang="en-US" sz="2800" b="1" dirty="0">
                <a:solidFill>
                  <a:srgbClr val="0070C0"/>
                </a:solidFill>
              </a:rPr>
              <a:t> and </a:t>
            </a:r>
            <a:r>
              <a:rPr lang="en-US" altLang="en-US" sz="2800" b="1" dirty="0" err="1">
                <a:solidFill>
                  <a:srgbClr val="0070C0"/>
                </a:solidFill>
              </a:rPr>
              <a:t>Dept</a:t>
            </a:r>
            <a:r>
              <a:rPr lang="en-US" altLang="en-US" sz="2800" b="1" dirty="0">
                <a:solidFill>
                  <a:srgbClr val="0070C0"/>
                </a:solidFill>
              </a:rPr>
              <a:t> to the result site 3</a:t>
            </a:r>
          </a:p>
          <a:p>
            <a:pPr marL="1295400" lvl="2" indent="-381000">
              <a:lnSpc>
                <a:spcPct val="100000"/>
              </a:lnSpc>
              <a:spcAft>
                <a:spcPts val="600"/>
              </a:spcAft>
              <a:buSzPct val="60000"/>
            </a:pPr>
            <a:r>
              <a:rPr lang="en-US" altLang="en-US" sz="2800" dirty="0"/>
              <a:t>Total transfer = 1,000,000 + 3500 = 1,003,500 bytes.</a:t>
            </a:r>
          </a:p>
          <a:p>
            <a:pPr marL="876300" lvl="1" indent="-4191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0070C0"/>
                </a:solidFill>
              </a:rPr>
              <a:t>Transfer </a:t>
            </a:r>
            <a:r>
              <a:rPr lang="en-US" altLang="en-US" sz="2800" b="1" dirty="0" err="1">
                <a:solidFill>
                  <a:srgbClr val="0070C0"/>
                </a:solidFill>
              </a:rPr>
              <a:t>Emp</a:t>
            </a:r>
            <a:r>
              <a:rPr lang="en-US" altLang="en-US" sz="2800" b="1" dirty="0">
                <a:solidFill>
                  <a:srgbClr val="0070C0"/>
                </a:solidFill>
              </a:rPr>
              <a:t> to site 2, execute join at site 2 and send the result to site 3.  Query result size = 40 * 100 = 4000 bytes.  </a:t>
            </a:r>
          </a:p>
          <a:p>
            <a:pPr marL="1295400" lvl="2" indent="-381000">
              <a:lnSpc>
                <a:spcPct val="100000"/>
              </a:lnSpc>
              <a:spcAft>
                <a:spcPts val="600"/>
              </a:spcAft>
              <a:buSzPct val="60000"/>
            </a:pPr>
            <a:r>
              <a:rPr lang="en-US" altLang="en-US" sz="2800" dirty="0"/>
              <a:t>Total transfer = 4000 + 1,000,000 = 1,004,000 bytes.</a:t>
            </a:r>
          </a:p>
          <a:p>
            <a:pPr marL="876300" lvl="1" indent="-4191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0070C0"/>
                </a:solidFill>
              </a:rPr>
              <a:t>Transfer </a:t>
            </a:r>
            <a:r>
              <a:rPr lang="en-US" altLang="en-US" sz="2800" b="1" dirty="0" err="1">
                <a:solidFill>
                  <a:srgbClr val="0070C0"/>
                </a:solidFill>
              </a:rPr>
              <a:t>Dept</a:t>
            </a:r>
            <a:r>
              <a:rPr lang="en-US" altLang="en-US" sz="2800" b="1" dirty="0">
                <a:solidFill>
                  <a:srgbClr val="0070C0"/>
                </a:solidFill>
              </a:rPr>
              <a:t> to site 1, execute join at site 1 and send the result to site 3.</a:t>
            </a:r>
          </a:p>
          <a:p>
            <a:pPr marL="1295400" lvl="2" indent="-381000">
              <a:lnSpc>
                <a:spcPct val="80000"/>
              </a:lnSpc>
              <a:buSzPct val="60000"/>
            </a:pPr>
            <a:r>
              <a:rPr lang="en-US" altLang="en-US" sz="2800" dirty="0"/>
              <a:t>Total transfer size = 4000 + 3500 = </a:t>
            </a:r>
            <a:r>
              <a:rPr lang="en-US" altLang="en-US" sz="2800" b="1" dirty="0">
                <a:solidFill>
                  <a:srgbClr val="FF0000"/>
                </a:solidFill>
              </a:rPr>
              <a:t>7500 bytes.</a:t>
            </a:r>
          </a:p>
          <a:p>
            <a:pPr marL="457200" indent="-457200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0916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838200" y="1136374"/>
            <a:ext cx="10691191" cy="5383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00000"/>
              </a:lnSpc>
              <a:spcAft>
                <a:spcPts val="1200"/>
              </a:spcAft>
            </a:pPr>
            <a:r>
              <a:rPr lang="en-US" altLang="en-US" sz="2700" dirty="0"/>
              <a:t>Now suppose the result site is 2. Possible strategies :</a:t>
            </a:r>
          </a:p>
          <a:p>
            <a:pPr marL="952500" lvl="1" indent="-4953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Emp</a:t>
            </a:r>
            <a:r>
              <a:rPr lang="en-US" altLang="en-US" sz="2700" b="1" dirty="0">
                <a:solidFill>
                  <a:srgbClr val="7030A0"/>
                </a:solidFill>
              </a:rPr>
              <a:t> relation to site 2, execute the query and present the result to the user at site 2.</a:t>
            </a:r>
          </a:p>
          <a:p>
            <a:pPr marL="1371600" lvl="2" indent="-457200">
              <a:lnSpc>
                <a:spcPct val="100000"/>
              </a:lnSpc>
              <a:spcAft>
                <a:spcPts val="1200"/>
              </a:spcAft>
            </a:pPr>
            <a:r>
              <a:rPr lang="en-US" altLang="en-US" sz="2700" dirty="0"/>
              <a:t>Total transfer size = 1,000,000 bytes for both queries Q and Q’.</a:t>
            </a:r>
          </a:p>
          <a:p>
            <a:pPr marL="952500" lvl="1" indent="-4953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Dept</a:t>
            </a:r>
            <a:r>
              <a:rPr lang="en-US" altLang="en-US" sz="2700" b="1" dirty="0">
                <a:solidFill>
                  <a:srgbClr val="7030A0"/>
                </a:solidFill>
              </a:rPr>
              <a:t> relation to site 1, execute join at site 1 and send the result back to site 2.</a:t>
            </a:r>
          </a:p>
          <a:p>
            <a:pPr marL="1371600" lvl="2" indent="-457200">
              <a:lnSpc>
                <a:spcPct val="100000"/>
              </a:lnSpc>
              <a:spcAft>
                <a:spcPts val="1200"/>
              </a:spcAft>
            </a:pPr>
            <a:r>
              <a:rPr lang="en-US" altLang="en-US" sz="2700" dirty="0"/>
              <a:t>Total transfer size for Q = 400,000 + 3500 = 403,500 bytes and for Q’ = 4000 + 3500 = 7500 bytes.</a:t>
            </a:r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193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838200" y="1030356"/>
            <a:ext cx="10691191" cy="5383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00000"/>
              </a:lnSpc>
              <a:spcAft>
                <a:spcPts val="600"/>
              </a:spcAft>
            </a:pPr>
            <a:r>
              <a:rPr lang="en-US" altLang="en-US" b="1" dirty="0" err="1">
                <a:solidFill>
                  <a:srgbClr val="C00000"/>
                </a:solidFill>
              </a:rPr>
              <a:t>SemiJoin</a:t>
            </a:r>
            <a:r>
              <a:rPr lang="en-US" altLang="en-US" b="1" dirty="0">
                <a:solidFill>
                  <a:srgbClr val="C00000"/>
                </a:solidFill>
              </a:rPr>
              <a:t> Operation </a:t>
            </a:r>
            <a:endParaRPr lang="en-US" altLang="en-US" dirty="0"/>
          </a:p>
          <a:p>
            <a:pPr marL="876300" lvl="1" indent="-419100">
              <a:lnSpc>
                <a:spcPct val="100000"/>
              </a:lnSpc>
            </a:pPr>
            <a:r>
              <a:rPr lang="en-US" altLang="en-US" sz="2800" dirty="0"/>
              <a:t>Reduce the number of tuples in a relation before transferring it to another site. </a:t>
            </a:r>
          </a:p>
          <a:p>
            <a:pPr marL="457200" indent="-457200">
              <a:lnSpc>
                <a:spcPct val="10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Example execution of Q or Q’:</a:t>
            </a:r>
          </a:p>
        </p:txBody>
      </p:sp>
    </p:spTree>
    <p:extLst>
      <p:ext uri="{BB962C8B-B14F-4D97-AF65-F5344CB8AC3E}">
        <p14:creationId xmlns:p14="http://schemas.microsoft.com/office/powerpoint/2010/main" val="16247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838200" y="1030356"/>
            <a:ext cx="11062252" cy="5383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Example execution of Q or Q’:</a:t>
            </a:r>
          </a:p>
          <a:p>
            <a:pPr marL="876300" lvl="1" indent="-4191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C00000"/>
                </a:solidFill>
              </a:rPr>
              <a:t>Project the join attributes of </a:t>
            </a:r>
            <a:r>
              <a:rPr lang="en-US" altLang="en-US" sz="2800" b="1" dirty="0" err="1">
                <a:solidFill>
                  <a:srgbClr val="C00000"/>
                </a:solidFill>
              </a:rPr>
              <a:t>Dept</a:t>
            </a:r>
            <a:r>
              <a:rPr lang="en-US" altLang="en-US" sz="2800" b="1" dirty="0">
                <a:solidFill>
                  <a:srgbClr val="C00000"/>
                </a:solidFill>
              </a:rPr>
              <a:t> at site 2, and transfer them to site 1.</a:t>
            </a:r>
            <a:r>
              <a:rPr lang="en-US" altLang="en-US" sz="2800" dirty="0"/>
              <a:t>  For Q, 4 (size of </a:t>
            </a:r>
            <a:r>
              <a:rPr lang="en-US" altLang="en-US" sz="2800" dirty="0" err="1"/>
              <a:t>Dnumber</a:t>
            </a:r>
            <a:r>
              <a:rPr lang="en-US" altLang="en-US" sz="2800" dirty="0"/>
              <a:t>) * 100 = 400 bytes are transferred and for Q’, 9 (size of </a:t>
            </a:r>
            <a:r>
              <a:rPr lang="en-US" altLang="en-US" sz="2800" dirty="0" err="1"/>
              <a:t>Mgrssn</a:t>
            </a:r>
            <a:r>
              <a:rPr lang="en-US" altLang="en-US" sz="2800" dirty="0"/>
              <a:t>) * 100 = 900 bytes are transferred.</a:t>
            </a:r>
          </a:p>
          <a:p>
            <a:pPr marL="457200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838200" y="1030356"/>
            <a:ext cx="11062252" cy="5383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Example execution of Q or Q’:</a:t>
            </a:r>
          </a:p>
          <a:p>
            <a:pPr marL="876300" lvl="1" indent="-419100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C00000"/>
                </a:solidFill>
              </a:rPr>
              <a:t>Project the join attributes of </a:t>
            </a:r>
            <a:r>
              <a:rPr lang="en-US" altLang="en-US" sz="2800" b="1" dirty="0" err="1">
                <a:solidFill>
                  <a:srgbClr val="C00000"/>
                </a:solidFill>
              </a:rPr>
              <a:t>Dept</a:t>
            </a:r>
            <a:r>
              <a:rPr lang="en-US" altLang="en-US" sz="2800" b="1" dirty="0">
                <a:solidFill>
                  <a:srgbClr val="C00000"/>
                </a:solidFill>
              </a:rPr>
              <a:t> at site 2, and transfer them to site 1.</a:t>
            </a:r>
            <a:r>
              <a:rPr lang="en-US" altLang="en-US" sz="2800" dirty="0"/>
              <a:t> </a:t>
            </a:r>
          </a:p>
          <a:p>
            <a:pPr marL="876300" lvl="1" indent="-419100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C00000"/>
                </a:solidFill>
              </a:rPr>
              <a:t>Join the transferred file with the </a:t>
            </a:r>
            <a:r>
              <a:rPr lang="en-US" altLang="en-US" sz="2800" b="1" dirty="0" err="1">
                <a:solidFill>
                  <a:srgbClr val="C00000"/>
                </a:solidFill>
              </a:rPr>
              <a:t>Emp</a:t>
            </a:r>
            <a:r>
              <a:rPr lang="en-US" altLang="en-US" sz="2800" b="1" dirty="0">
                <a:solidFill>
                  <a:srgbClr val="C00000"/>
                </a:solidFill>
              </a:rPr>
              <a:t> at site 1, and transfer the required attributes from the resulting file to site 2.  </a:t>
            </a:r>
            <a:r>
              <a:rPr lang="en-US" altLang="en-US" sz="2800" dirty="0"/>
              <a:t>For Q, 34 (size of </a:t>
            </a:r>
            <a:r>
              <a:rPr lang="en-US" altLang="en-US" sz="2800" dirty="0" err="1"/>
              <a:t>Lname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Fname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Dno</a:t>
            </a:r>
            <a:r>
              <a:rPr lang="en-US" altLang="en-US" sz="2800" dirty="0"/>
              <a:t>)  * 10,000 = 340,000 bytes are transferred and for Q’, 39 (size of </a:t>
            </a:r>
            <a:r>
              <a:rPr lang="en-US" altLang="en-US" sz="2800" dirty="0" err="1"/>
              <a:t>Lname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Fname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Mgrssn</a:t>
            </a:r>
            <a:r>
              <a:rPr lang="en-US" altLang="en-US" sz="2800" dirty="0"/>
              <a:t>) * 100 =  3900 bytes are transferred.</a:t>
            </a:r>
          </a:p>
        </p:txBody>
      </p:sp>
    </p:spTree>
    <p:extLst>
      <p:ext uri="{BB962C8B-B14F-4D97-AF65-F5344CB8AC3E}">
        <p14:creationId xmlns:p14="http://schemas.microsoft.com/office/powerpoint/2010/main" val="285510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838200" y="1030356"/>
            <a:ext cx="11062252" cy="5383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Example execution of Q or Q’:</a:t>
            </a:r>
          </a:p>
          <a:p>
            <a:pPr marL="876300" lvl="1" indent="-419100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C00000"/>
                </a:solidFill>
              </a:rPr>
              <a:t>Project the join attributes of </a:t>
            </a:r>
            <a:r>
              <a:rPr lang="en-US" altLang="en-US" sz="2800" b="1" dirty="0" err="1">
                <a:solidFill>
                  <a:srgbClr val="C00000"/>
                </a:solidFill>
              </a:rPr>
              <a:t>Dept</a:t>
            </a:r>
            <a:r>
              <a:rPr lang="en-US" altLang="en-US" sz="2800" b="1" dirty="0">
                <a:solidFill>
                  <a:srgbClr val="C00000"/>
                </a:solidFill>
              </a:rPr>
              <a:t> at site 2, and transfer them to site 1.</a:t>
            </a:r>
            <a:endParaRPr lang="en-US" altLang="en-US" sz="2800" dirty="0"/>
          </a:p>
          <a:p>
            <a:pPr marL="876300" lvl="1" indent="-419100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C00000"/>
                </a:solidFill>
              </a:rPr>
              <a:t>Join the transferred file with the </a:t>
            </a:r>
            <a:r>
              <a:rPr lang="en-US" altLang="en-US" sz="2800" b="1" dirty="0" err="1">
                <a:solidFill>
                  <a:srgbClr val="C00000"/>
                </a:solidFill>
              </a:rPr>
              <a:t>Emp</a:t>
            </a:r>
            <a:r>
              <a:rPr lang="en-US" altLang="en-US" sz="2800" b="1" dirty="0">
                <a:solidFill>
                  <a:srgbClr val="C00000"/>
                </a:solidFill>
              </a:rPr>
              <a:t> at site 1, and transfer the required attributes from the resulting file to site 2. </a:t>
            </a:r>
          </a:p>
          <a:p>
            <a:pPr marL="876300" lvl="1" indent="-419100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C00000"/>
                </a:solidFill>
              </a:rPr>
              <a:t>Execute the query by joining the transferred file with Depart and present the result to the user at site 2.</a:t>
            </a:r>
          </a:p>
        </p:txBody>
      </p:sp>
    </p:spTree>
    <p:extLst>
      <p:ext uri="{BB962C8B-B14F-4D97-AF65-F5344CB8AC3E}">
        <p14:creationId xmlns:p14="http://schemas.microsoft.com/office/powerpoint/2010/main" val="298216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988185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Recovery in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160688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Transactions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87883" y="1239562"/>
            <a:ext cx="10834274" cy="5346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/>
              <a:t>Transaction may access data at several sites.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C00000"/>
                </a:solidFill>
              </a:rPr>
              <a:t>Each site has a local transaction manager for</a:t>
            </a:r>
            <a:r>
              <a:rPr lang="en-US" altLang="en-US" dirty="0"/>
              <a:t>: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Maintaining a log for recovery purposes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Participating in coordinating the concurrent execution of the transactions executing at that site.</a:t>
            </a:r>
          </a:p>
        </p:txBody>
      </p:sp>
    </p:spTree>
    <p:extLst>
      <p:ext uri="{BB962C8B-B14F-4D97-AF65-F5344CB8AC3E}">
        <p14:creationId xmlns:p14="http://schemas.microsoft.com/office/powerpoint/2010/main" val="164620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Transactions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34875" y="1186554"/>
            <a:ext cx="11139074" cy="5346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C00000"/>
                </a:solidFill>
              </a:rPr>
              <a:t>Each site has a transaction coordinator for: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Starting the execution of transactions that originate at the site.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Distributing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subtransactions</a:t>
            </a:r>
            <a:r>
              <a:rPr lang="en-US" altLang="en-US" sz="2800" dirty="0">
                <a:ea typeface="ＭＳ Ｐゴシック" panose="020B0600070205080204" pitchFamily="34" charset="-128"/>
              </a:rPr>
              <a:t> at appropriate sites for execution.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Coordinating the termination of each transaction that originates at the site, which may result in the transaction being committed at all sites or aborted at all sites.</a:t>
            </a:r>
          </a:p>
        </p:txBody>
      </p:sp>
    </p:spTree>
    <p:extLst>
      <p:ext uri="{BB962C8B-B14F-4D97-AF65-F5344CB8AC3E}">
        <p14:creationId xmlns:p14="http://schemas.microsoft.com/office/powerpoint/2010/main" val="297580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5" name="Rectangle 49"/>
          <p:cNvSpPr txBox="1">
            <a:spLocks noChangeArrowheads="1"/>
          </p:cNvSpPr>
          <p:nvPr/>
        </p:nvSpPr>
        <p:spPr>
          <a:xfrm>
            <a:off x="942079" y="1070113"/>
            <a:ext cx="10640321" cy="5555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>
                <a:latin typeface="+mj-lt"/>
              </a:rPr>
              <a:t>Cost of transferring data (files and results) over the network.</a:t>
            </a:r>
          </a:p>
          <a:p>
            <a:r>
              <a:rPr lang="en-US" altLang="en-US" sz="2600" dirty="0">
                <a:latin typeface="+mj-lt"/>
              </a:rPr>
              <a:t>This cost is usually high so some optimization is necessary.</a:t>
            </a:r>
          </a:p>
          <a:p>
            <a:r>
              <a:rPr lang="en-US" altLang="en-US" sz="2600" dirty="0">
                <a:latin typeface="+mj-lt"/>
              </a:rPr>
              <a:t>Example: Employee at site 1 and </a:t>
            </a:r>
            <a:r>
              <a:rPr lang="en-US" altLang="en-US" sz="2600" dirty="0" err="1">
                <a:latin typeface="+mj-lt"/>
              </a:rPr>
              <a:t>Dept</a:t>
            </a:r>
            <a:r>
              <a:rPr lang="en-US" altLang="en-US" sz="2600" dirty="0">
                <a:latin typeface="+mj-lt"/>
              </a:rPr>
              <a:t> at Site 2</a:t>
            </a:r>
          </a:p>
          <a:p>
            <a:pPr lvl="1"/>
            <a:r>
              <a:rPr lang="en-US" altLang="en-US" sz="2600" dirty="0">
                <a:latin typeface="+mj-lt"/>
              </a:rPr>
              <a:t>Employee at site 1. 10,000 rows. Row size = 100 bytes.  Table size = 10</a:t>
            </a:r>
            <a:r>
              <a:rPr lang="en-US" altLang="en-US" sz="2600" baseline="30000" dirty="0">
                <a:latin typeface="+mj-lt"/>
              </a:rPr>
              <a:t>6</a:t>
            </a:r>
            <a:r>
              <a:rPr lang="en-US" altLang="en-US" sz="2600" dirty="0">
                <a:latin typeface="+mj-lt"/>
              </a:rPr>
              <a:t> bytes.</a:t>
            </a:r>
          </a:p>
          <a:p>
            <a:pPr lvl="1"/>
            <a:endParaRPr lang="en-US" altLang="en-US" sz="2600" dirty="0">
              <a:latin typeface="+mj-lt"/>
            </a:endParaRPr>
          </a:p>
          <a:p>
            <a:pPr lvl="1"/>
            <a:endParaRPr lang="en-US" altLang="en-US" sz="2600" dirty="0">
              <a:latin typeface="+mj-lt"/>
            </a:endParaRPr>
          </a:p>
          <a:p>
            <a:pPr lvl="1"/>
            <a:r>
              <a:rPr lang="en-US" altLang="en-US" sz="2600" dirty="0">
                <a:latin typeface="+mj-lt"/>
              </a:rPr>
              <a:t>Department at Site 2. 100 rows.  Row size = 35 bytes.  Table size = 3,500 bytes.</a:t>
            </a:r>
          </a:p>
          <a:p>
            <a:pPr lvl="1"/>
            <a:endParaRPr lang="en-US" altLang="en-US" sz="2600" dirty="0">
              <a:latin typeface="+mj-lt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72081265"/>
              </p:ext>
            </p:extLst>
          </p:nvPr>
        </p:nvGraphicFramePr>
        <p:xfrm>
          <a:off x="1139691" y="3649980"/>
          <a:ext cx="10442709" cy="396240"/>
        </p:xfrm>
        <a:graphic>
          <a:graphicData uri="http://schemas.openxmlformats.org/drawingml/2006/table">
            <a:tbl>
              <a:tblPr/>
              <a:tblGrid>
                <a:gridCol w="1084179">
                  <a:extLst>
                    <a:ext uri="{9D8B030D-6E8A-4147-A177-3AD203B41FA5}">
                      <a16:colId xmlns:a16="http://schemas.microsoft.com/office/drawing/2014/main" val="2343158221"/>
                    </a:ext>
                  </a:extLst>
                </a:gridCol>
                <a:gridCol w="926763">
                  <a:extLst>
                    <a:ext uri="{9D8B030D-6E8A-4147-A177-3AD203B41FA5}">
                      <a16:colId xmlns:a16="http://schemas.microsoft.com/office/drawing/2014/main" val="284184988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013351612"/>
                    </a:ext>
                  </a:extLst>
                </a:gridCol>
                <a:gridCol w="804819">
                  <a:extLst>
                    <a:ext uri="{9D8B030D-6E8A-4147-A177-3AD203B41FA5}">
                      <a16:colId xmlns:a16="http://schemas.microsoft.com/office/drawing/2014/main" val="3607140168"/>
                    </a:ext>
                  </a:extLst>
                </a:gridCol>
                <a:gridCol w="960020">
                  <a:extLst>
                    <a:ext uri="{9D8B030D-6E8A-4147-A177-3AD203B41FA5}">
                      <a16:colId xmlns:a16="http://schemas.microsoft.com/office/drawing/2014/main" val="3593151254"/>
                    </a:ext>
                  </a:extLst>
                </a:gridCol>
                <a:gridCol w="1263768">
                  <a:extLst>
                    <a:ext uri="{9D8B030D-6E8A-4147-A177-3AD203B41FA5}">
                      <a16:colId xmlns:a16="http://schemas.microsoft.com/office/drawing/2014/main" val="2035797629"/>
                    </a:ext>
                  </a:extLst>
                </a:gridCol>
                <a:gridCol w="798169">
                  <a:extLst>
                    <a:ext uri="{9D8B030D-6E8A-4147-A177-3AD203B41FA5}">
                      <a16:colId xmlns:a16="http://schemas.microsoft.com/office/drawing/2014/main" val="3480226665"/>
                    </a:ext>
                  </a:extLst>
                </a:gridCol>
                <a:gridCol w="1101916">
                  <a:extLst>
                    <a:ext uri="{9D8B030D-6E8A-4147-A177-3AD203B41FA5}">
                      <a16:colId xmlns:a16="http://schemas.microsoft.com/office/drawing/2014/main" val="3692598631"/>
                    </a:ext>
                  </a:extLst>
                </a:gridCol>
                <a:gridCol w="1401229">
                  <a:extLst>
                    <a:ext uri="{9D8B030D-6E8A-4147-A177-3AD203B41FA5}">
                      <a16:colId xmlns:a16="http://schemas.microsoft.com/office/drawing/2014/main" val="1310908225"/>
                    </a:ext>
                  </a:extLst>
                </a:gridCol>
                <a:gridCol w="999929">
                  <a:extLst>
                    <a:ext uri="{9D8B030D-6E8A-4147-A177-3AD203B41FA5}">
                      <a16:colId xmlns:a16="http://schemas.microsoft.com/office/drawing/2014/main" val="3054433309"/>
                    </a:ext>
                  </a:extLst>
                </a:gridCol>
              </a:tblGrid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Fname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Minit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Lname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SSN</a:t>
                      </a:r>
                      <a:endParaRPr kumimoji="0" lang="en-US" altLang="en-US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Bdate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Salary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Superssn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Dno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477663"/>
                  </a:ext>
                </a:extLst>
              </a:tr>
            </a:tbl>
          </a:graphicData>
        </a:graphic>
      </p:graphicFrame>
      <p:graphicFrame>
        <p:nvGraphicFramePr>
          <p:cNvPr id="9" name="Group 5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42271638"/>
              </p:ext>
            </p:extLst>
          </p:nvPr>
        </p:nvGraphicFramePr>
        <p:xfrm>
          <a:off x="2819849" y="5272986"/>
          <a:ext cx="7082392" cy="478458"/>
        </p:xfrm>
        <a:graphic>
          <a:graphicData uri="http://schemas.openxmlformats.org/drawingml/2006/table">
            <a:tbl>
              <a:tblPr/>
              <a:tblGrid>
                <a:gridCol w="1409959">
                  <a:extLst>
                    <a:ext uri="{9D8B030D-6E8A-4147-A177-3AD203B41FA5}">
                      <a16:colId xmlns:a16="http://schemas.microsoft.com/office/drawing/2014/main" val="3540901723"/>
                    </a:ext>
                  </a:extLst>
                </a:gridCol>
                <a:gridCol w="1757695">
                  <a:extLst>
                    <a:ext uri="{9D8B030D-6E8A-4147-A177-3AD203B41FA5}">
                      <a16:colId xmlns:a16="http://schemas.microsoft.com/office/drawing/2014/main" val="4185667764"/>
                    </a:ext>
                  </a:extLst>
                </a:gridCol>
                <a:gridCol w="1635442">
                  <a:extLst>
                    <a:ext uri="{9D8B030D-6E8A-4147-A177-3AD203B41FA5}">
                      <a16:colId xmlns:a16="http://schemas.microsoft.com/office/drawing/2014/main" val="2168453433"/>
                    </a:ext>
                  </a:extLst>
                </a:gridCol>
                <a:gridCol w="2279296">
                  <a:extLst>
                    <a:ext uri="{9D8B030D-6E8A-4147-A177-3AD203B41FA5}">
                      <a16:colId xmlns:a16="http://schemas.microsoft.com/office/drawing/2014/main" val="3301943979"/>
                    </a:ext>
                  </a:extLst>
                </a:gridCol>
              </a:tblGrid>
              <a:tr h="47845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Dname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Dnumber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Mgrssn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 sz="220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Mgrstartdate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926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11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Transactions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1118498"/>
            <a:ext cx="9934023" cy="532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7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System Failure Modes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641" y="1239561"/>
            <a:ext cx="10728255" cy="5346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dirty="0"/>
              <a:t>Failures unique to distributed systems:</a:t>
            </a:r>
          </a:p>
          <a:p>
            <a:pPr lvl="1">
              <a:spcAft>
                <a:spcPts val="600"/>
              </a:spcAft>
            </a:pPr>
            <a:r>
              <a:rPr lang="en-US" altLang="en-US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Failure of a site.</a:t>
            </a:r>
          </a:p>
          <a:p>
            <a:pPr lvl="1">
              <a:spcAft>
                <a:spcPts val="600"/>
              </a:spcAft>
            </a:pPr>
            <a:r>
              <a:rPr lang="en-US" altLang="en-US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Loss of massages</a:t>
            </a:r>
          </a:p>
          <a:p>
            <a:pPr lvl="2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Handled by network transmission control protocols such as TCP-IP</a:t>
            </a:r>
          </a:p>
          <a:p>
            <a:pPr lvl="1">
              <a:spcAft>
                <a:spcPts val="600"/>
              </a:spcAft>
            </a:pPr>
            <a:r>
              <a:rPr lang="en-US" altLang="en-US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Failure of a communication link</a:t>
            </a:r>
          </a:p>
          <a:p>
            <a:pPr lvl="2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Handled by network protocols, by routing messages via alternative links</a:t>
            </a:r>
          </a:p>
          <a:p>
            <a:pPr lvl="1">
              <a:spcAft>
                <a:spcPts val="600"/>
              </a:spcAft>
            </a:pP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Network partition</a:t>
            </a:r>
          </a:p>
          <a:p>
            <a:pPr lvl="2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split into two or more subsystems that lack any connection between them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dirty="0"/>
              <a:t>Network partitioning and site failures are generally indistinguishable.</a:t>
            </a:r>
          </a:p>
        </p:txBody>
      </p:sp>
    </p:spTree>
    <p:extLst>
      <p:ext uri="{BB962C8B-B14F-4D97-AF65-F5344CB8AC3E}">
        <p14:creationId xmlns:p14="http://schemas.microsoft.com/office/powerpoint/2010/main" val="356519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Commit Protocols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1239562"/>
            <a:ext cx="11099316" cy="5254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Commit protocols are used to ensure atomicity across sites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 transaction which executes at multiple sites must either be committed at all the sites, or aborted at all the sites.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not acceptable to have a transaction committed at one site and aborted at another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The </a:t>
            </a:r>
            <a:r>
              <a:rPr lang="en-US" altLang="en-US" b="1" i="1" dirty="0">
                <a:solidFill>
                  <a:srgbClr val="C00000"/>
                </a:solidFill>
              </a:rPr>
              <a:t>two-phase commit </a:t>
            </a:r>
            <a:r>
              <a:rPr lang="en-US" altLang="en-US" b="1" dirty="0">
                <a:solidFill>
                  <a:srgbClr val="C00000"/>
                </a:solidFill>
              </a:rPr>
              <a:t>(2PC) </a:t>
            </a:r>
            <a:r>
              <a:rPr lang="en-US" altLang="en-US" dirty="0"/>
              <a:t>protocol is widely used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The </a:t>
            </a:r>
            <a:r>
              <a:rPr lang="en-US" altLang="en-US" b="1" i="1" dirty="0">
                <a:solidFill>
                  <a:srgbClr val="C00000"/>
                </a:solidFill>
              </a:rPr>
              <a:t>three-phase commit </a:t>
            </a:r>
            <a:r>
              <a:rPr lang="en-US" altLang="en-US" b="1" dirty="0">
                <a:solidFill>
                  <a:srgbClr val="C00000"/>
                </a:solidFill>
              </a:rPr>
              <a:t>(3PC) </a:t>
            </a:r>
            <a:r>
              <a:rPr lang="en-US" altLang="en-US" dirty="0"/>
              <a:t>protocol is more complicated </a:t>
            </a:r>
            <a:r>
              <a:rPr lang="en-US" altLang="en-US" b="1" dirty="0">
                <a:solidFill>
                  <a:srgbClr val="C00000"/>
                </a:solidFill>
              </a:rPr>
              <a:t>and more expensive</a:t>
            </a:r>
            <a:r>
              <a:rPr lang="en-US" altLang="en-US" dirty="0"/>
              <a:t>, but </a:t>
            </a:r>
            <a:r>
              <a:rPr lang="en-US" altLang="en-US" b="1" dirty="0">
                <a:solidFill>
                  <a:srgbClr val="C00000"/>
                </a:solidFill>
              </a:rPr>
              <a:t>avoids some drawbacks of 2PC</a:t>
            </a:r>
            <a:r>
              <a:rPr lang="en-US" altLang="en-US" dirty="0"/>
              <a:t>.  This protocol is </a:t>
            </a:r>
            <a:r>
              <a:rPr lang="en-US" altLang="en-US" b="1" dirty="0">
                <a:solidFill>
                  <a:srgbClr val="C00000"/>
                </a:solidFill>
              </a:rPr>
              <a:t>not used in practice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47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Commit Protocols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640" y="1252814"/>
            <a:ext cx="10913786" cy="457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altLang="en-US" dirty="0"/>
              <a:t>Assumes </a:t>
            </a:r>
            <a:r>
              <a:rPr lang="en-US" altLang="en-US" b="1" dirty="0">
                <a:solidFill>
                  <a:srgbClr val="000099"/>
                </a:solidFill>
              </a:rPr>
              <a:t>fail-stop</a:t>
            </a:r>
            <a:r>
              <a:rPr lang="en-US" altLang="en-US" i="1" dirty="0"/>
              <a:t> </a:t>
            </a:r>
            <a:r>
              <a:rPr lang="en-US" altLang="en-US" dirty="0"/>
              <a:t>model – failed sites simply stop working, and do not cause any other harm, such as sending incorrect messages to other sites.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altLang="en-US" dirty="0"/>
              <a:t>Execution of the protocol is initiated by the coordinator after the last step of the transaction has been reached.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altLang="en-US" dirty="0"/>
              <a:t>The protocol involves all the local sites at which the transaction executed.</a:t>
            </a:r>
          </a:p>
        </p:txBody>
      </p:sp>
    </p:spTree>
    <p:extLst>
      <p:ext uri="{BB962C8B-B14F-4D97-AF65-F5344CB8AC3E}">
        <p14:creationId xmlns:p14="http://schemas.microsoft.com/office/powerpoint/2010/main" val="190927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Phase Commit Protocol --- Phase 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640" y="1252814"/>
            <a:ext cx="10913786" cy="1185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altLang="en-US" dirty="0"/>
              <a:t>Let </a:t>
            </a:r>
            <a:r>
              <a:rPr lang="en-US" altLang="en-US" i="1" dirty="0"/>
              <a:t>T</a:t>
            </a:r>
            <a:r>
              <a:rPr lang="en-US" altLang="en-US" dirty="0"/>
              <a:t> be a transaction initiated at site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,</a:t>
            </a:r>
            <a:r>
              <a:rPr lang="en-US" altLang="en-US" dirty="0"/>
              <a:t> and let the transaction coordinator at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be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 </a:t>
            </a:r>
            <a:endParaRPr lang="en-US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640" y="2682827"/>
            <a:ext cx="10367135" cy="339992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en-US" dirty="0"/>
              <a:t>Coordinator asks all participants to </a:t>
            </a:r>
            <a:r>
              <a:rPr lang="en-US" altLang="en-US" i="1" dirty="0">
                <a:solidFill>
                  <a:srgbClr val="000099"/>
                </a:solidFill>
              </a:rPr>
              <a:t>prepare</a:t>
            </a:r>
            <a:r>
              <a:rPr lang="en-US" altLang="en-US" i="1" dirty="0"/>
              <a:t> </a:t>
            </a:r>
            <a:r>
              <a:rPr lang="en-US" altLang="en-US" dirty="0"/>
              <a:t>to commit transaction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.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C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 adds the records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prepare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 to the log and forces log to stable storage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sends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prepare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 messages to all sites at which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 executed. </a:t>
            </a:r>
          </a:p>
        </p:txBody>
      </p:sp>
    </p:spTree>
    <p:extLst>
      <p:ext uri="{BB962C8B-B14F-4D97-AF65-F5344CB8AC3E}">
        <p14:creationId xmlns:p14="http://schemas.microsoft.com/office/powerpoint/2010/main" val="300641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Phase Commit Protocol – Phase 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3407" y="1384114"/>
            <a:ext cx="10367135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Upon receiving message, transaction manager at site determines if it can commit the transaction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if not, add a record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no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 to the log and send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abort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 </a:t>
            </a:r>
            <a:r>
              <a:rPr lang="en-US" altLang="en-US" sz="2800" dirty="0">
                <a:ea typeface="ＭＳ Ｐゴシック" panose="020B0600070205080204" pitchFamily="34" charset="-128"/>
              </a:rPr>
              <a:t>message to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i</a:t>
            </a:r>
            <a:endParaRPr lang="en-US" altLang="en-US" sz="2800" i="1" dirty="0">
              <a:ea typeface="ＭＳ Ｐゴシック" panose="020B0600070205080204" pitchFamily="34" charset="-128"/>
            </a:endParaRPr>
          </a:p>
          <a:p>
            <a:pPr lvl="1">
              <a:buSzPct val="85000"/>
            </a:pPr>
            <a:r>
              <a:rPr lang="en-US" altLang="en-US" sz="2800" dirty="0">
                <a:ea typeface="ＭＳ Ｐゴシック" panose="020B0600070205080204" pitchFamily="34" charset="-128"/>
              </a:rPr>
              <a:t>if the transaction can be committed, then:</a:t>
            </a:r>
          </a:p>
          <a:p>
            <a:pPr lvl="1">
              <a:buSzPct val="85000"/>
            </a:pPr>
            <a:r>
              <a:rPr lang="en-US" altLang="en-US" sz="2800" dirty="0">
                <a:ea typeface="ＭＳ Ｐゴシック" panose="020B0600070205080204" pitchFamily="34" charset="-128"/>
              </a:rPr>
              <a:t>add the record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ready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 to the log</a:t>
            </a:r>
          </a:p>
          <a:p>
            <a:pPr lvl="1">
              <a:buSzPct val="85000"/>
            </a:pPr>
            <a:r>
              <a:rPr lang="en-US" altLang="en-US" sz="2800" dirty="0">
                <a:ea typeface="ＭＳ Ｐゴシック" panose="020B0600070205080204" pitchFamily="34" charset="-128"/>
              </a:rPr>
              <a:t>force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all records </a:t>
            </a:r>
            <a:r>
              <a:rPr lang="en-US" altLang="en-US" sz="2800" dirty="0">
                <a:ea typeface="ＭＳ Ｐゴシック" panose="020B0600070205080204" pitchFamily="34" charset="-128"/>
              </a:rPr>
              <a:t>for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 to stable storage</a:t>
            </a:r>
          </a:p>
          <a:p>
            <a:pPr lvl="1">
              <a:buSzPct val="85000"/>
            </a:pPr>
            <a:r>
              <a:rPr lang="en-US" altLang="en-US" sz="2800" dirty="0">
                <a:ea typeface="ＭＳ Ｐゴシック" panose="020B0600070205080204" pitchFamily="34" charset="-128"/>
              </a:rPr>
              <a:t>send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ready</a:t>
            </a:r>
            <a:r>
              <a:rPr lang="en-US" altLang="en-US" sz="28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 message to C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i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78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Phase Commit Protocol – Phase II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1136" y="1239562"/>
            <a:ext cx="10966794" cy="4326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i="1" dirty="0"/>
              <a:t>T </a:t>
            </a:r>
            <a:r>
              <a:rPr lang="en-US" altLang="en-US" dirty="0"/>
              <a:t>can be committed if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received a </a:t>
            </a:r>
            <a:r>
              <a:rPr lang="en-US" altLang="en-US" b="1" dirty="0"/>
              <a:t>ready </a:t>
            </a:r>
            <a:r>
              <a:rPr lang="en-US" altLang="en-US" i="1" dirty="0"/>
              <a:t>T</a:t>
            </a:r>
            <a:r>
              <a:rPr lang="en-US" altLang="en-US" dirty="0"/>
              <a:t> message from all the participating sites: otherwise </a:t>
            </a:r>
            <a:r>
              <a:rPr lang="en-US" altLang="en-US" i="1" dirty="0"/>
              <a:t>T </a:t>
            </a:r>
            <a:r>
              <a:rPr lang="en-US" altLang="en-US" dirty="0"/>
              <a:t>must be aborted.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Coordinator adds a decision record, &lt;</a:t>
            </a:r>
            <a:r>
              <a:rPr lang="en-US" altLang="en-US" b="1" dirty="0"/>
              <a:t>commit </a:t>
            </a:r>
            <a:r>
              <a:rPr lang="en-US" altLang="en-US" i="1" dirty="0"/>
              <a:t>T</a:t>
            </a:r>
            <a:r>
              <a:rPr lang="en-US" altLang="en-US" dirty="0"/>
              <a:t>&gt; or &lt;a</a:t>
            </a:r>
            <a:r>
              <a:rPr lang="en-US" altLang="en-US" b="1" dirty="0"/>
              <a:t>bort </a:t>
            </a:r>
            <a:r>
              <a:rPr lang="en-US" altLang="en-US" i="1" dirty="0"/>
              <a:t>T</a:t>
            </a:r>
            <a:r>
              <a:rPr lang="en-US" altLang="en-US" dirty="0"/>
              <a:t>&gt;, to the log and forces record onto stable storage.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Coordinator sends a message to each participant informing it of the decision (commit or abort)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Participants take appropriate action locally.</a:t>
            </a:r>
          </a:p>
        </p:txBody>
      </p:sp>
    </p:spTree>
    <p:extLst>
      <p:ext uri="{BB962C8B-B14F-4D97-AF65-F5344CB8AC3E}">
        <p14:creationId xmlns:p14="http://schemas.microsoft.com/office/powerpoint/2010/main" val="349966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Phase Commit – Handling Site Failures</a:t>
            </a: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813836" y="1290983"/>
            <a:ext cx="1027823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  <a:buFont typeface="Monotype Sorts" charset="2"/>
              <a:buNone/>
            </a:pPr>
            <a:r>
              <a:rPr lang="en-US" altLang="en-US" dirty="0"/>
              <a:t>When site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recovers, it examines its log to determine the fate of transactions active at the time of the failure.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altLang="en-US" dirty="0"/>
              <a:t>Log contain &lt;</a:t>
            </a:r>
            <a:r>
              <a:rPr lang="en-US" altLang="en-US" b="1" dirty="0"/>
              <a:t>commit </a:t>
            </a:r>
            <a:r>
              <a:rPr lang="en-US" altLang="en-US" i="1" dirty="0"/>
              <a:t>T</a:t>
            </a:r>
            <a:r>
              <a:rPr lang="en-US" altLang="en-US" dirty="0"/>
              <a:t>&gt; record: </a:t>
            </a:r>
            <a:r>
              <a:rPr lang="en-US" altLang="en-US" dirty="0" err="1"/>
              <a:t>txn</a:t>
            </a:r>
            <a:r>
              <a:rPr lang="en-US" altLang="en-US" dirty="0"/>
              <a:t> had completed, nothing to be done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altLang="en-US" dirty="0"/>
              <a:t>Log contains &lt;</a:t>
            </a:r>
            <a:r>
              <a:rPr lang="en-US" altLang="en-US" b="1" dirty="0"/>
              <a:t>abort </a:t>
            </a:r>
            <a:r>
              <a:rPr lang="en-US" altLang="en-US" i="1" dirty="0"/>
              <a:t>T</a:t>
            </a:r>
            <a:r>
              <a:rPr lang="en-US" altLang="en-US" dirty="0"/>
              <a:t>&gt; record: </a:t>
            </a:r>
            <a:r>
              <a:rPr lang="en-US" altLang="en-US" dirty="0" err="1"/>
              <a:t>txn</a:t>
            </a:r>
            <a:r>
              <a:rPr lang="en-US" altLang="en-US" dirty="0"/>
              <a:t> had completed, nothing to be done</a:t>
            </a:r>
          </a:p>
        </p:txBody>
      </p:sp>
    </p:spTree>
    <p:extLst>
      <p:ext uri="{BB962C8B-B14F-4D97-AF65-F5344CB8AC3E}">
        <p14:creationId xmlns:p14="http://schemas.microsoft.com/office/powerpoint/2010/main" val="135527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Phase Commit – Handling Site Failures</a:t>
            </a: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813836" y="1290983"/>
            <a:ext cx="1027823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Log contains &lt;</a:t>
            </a:r>
            <a:r>
              <a:rPr lang="en-US" altLang="en-US" b="1" dirty="0"/>
              <a:t>ready </a:t>
            </a:r>
            <a:r>
              <a:rPr lang="en-US" altLang="en-US" i="1" dirty="0"/>
              <a:t>T</a:t>
            </a:r>
            <a:r>
              <a:rPr lang="en-US" altLang="en-US" dirty="0"/>
              <a:t>&gt; record: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Site must consult C</a:t>
            </a:r>
            <a:r>
              <a:rPr lang="en-US" altLang="en-US" i="1" baseline="-25000" dirty="0"/>
              <a:t>i</a:t>
            </a:r>
            <a:r>
              <a:rPr lang="en-US" altLang="en-US" dirty="0"/>
              <a:t> to determine the fate of </a:t>
            </a:r>
            <a:r>
              <a:rPr lang="en-US" altLang="en-US" i="1" dirty="0"/>
              <a:t>T</a:t>
            </a:r>
            <a:r>
              <a:rPr lang="en-US" altLang="en-US" dirty="0"/>
              <a:t>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If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 committed,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redo 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); write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commit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 record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If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 </a:t>
            </a:r>
            <a:r>
              <a:rPr lang="en-US" altLang="en-US" sz="2800" dirty="0">
                <a:ea typeface="ＭＳ Ｐゴシック" panose="020B0600070205080204" pitchFamily="34" charset="-128"/>
              </a:rPr>
              <a:t>aborted,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undo 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7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Phase Commit – Handling Site Failures</a:t>
            </a: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813836" y="1290983"/>
            <a:ext cx="1027823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The log contains no log records concerning fate of </a:t>
            </a:r>
            <a:r>
              <a:rPr lang="en-US" altLang="en-US" i="1" dirty="0"/>
              <a:t>T</a:t>
            </a:r>
            <a:r>
              <a:rPr lang="en-US" altLang="en-US" dirty="0"/>
              <a:t>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Implies that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</a:t>
            </a:r>
            <a:r>
              <a:rPr lang="en-US" altLang="en-US" sz="2800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dirty="0">
                <a:ea typeface="ＭＳ Ｐゴシック" panose="020B0600070205080204" pitchFamily="34" charset="-128"/>
              </a:rPr>
              <a:t> failed before responding to the 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prepare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 </a:t>
            </a:r>
            <a:r>
              <a:rPr lang="en-US" altLang="en-US" sz="2800" dirty="0">
                <a:ea typeface="ＭＳ Ｐゴシック" panose="020B0600070205080204" pitchFamily="34" charset="-128"/>
              </a:rPr>
              <a:t>message from C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i 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since the failure of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S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precludes the sending of such a response, coordinator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1 </a:t>
            </a:r>
            <a:r>
              <a:rPr lang="en-US" altLang="en-US" sz="2800" dirty="0">
                <a:ea typeface="ＭＳ Ｐゴシック" panose="020B0600070205080204" pitchFamily="34" charset="-128"/>
              </a:rPr>
              <a:t>must abort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i="1" dirty="0" err="1">
                <a:ea typeface="ＭＳ Ｐゴシック" panose="020B0600070205080204" pitchFamily="34" charset="-128"/>
              </a:rPr>
              <a:t>S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must execute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undo 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589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5" name="Rectangle 49"/>
          <p:cNvSpPr txBox="1">
            <a:spLocks noChangeArrowheads="1"/>
          </p:cNvSpPr>
          <p:nvPr/>
        </p:nvSpPr>
        <p:spPr>
          <a:xfrm>
            <a:off x="838200" y="2223053"/>
            <a:ext cx="10640321" cy="27597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b="1" dirty="0">
                <a:solidFill>
                  <a:srgbClr val="7030A0"/>
                </a:solidFill>
                <a:latin typeface="+mj-lt"/>
              </a:rPr>
              <a:t>Q: For each employee, retrieve employee name and department name Where the employee works.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dirty="0">
                <a:latin typeface="+mj-lt"/>
              </a:rPr>
              <a:t>Q: </a:t>
            </a:r>
            <a:r>
              <a:rPr lang="en-US" altLang="en-US" dirty="0">
                <a:latin typeface="Symbol" panose="05050102010706020507" pitchFamily="18" charset="2"/>
              </a:rPr>
              <a:t> </a:t>
            </a:r>
            <a:r>
              <a:rPr lang="en-US" altLang="en-US" baseline="-25000" dirty="0" err="1">
                <a:latin typeface="+mj-lt"/>
              </a:rPr>
              <a:t>Fname,Lname,Dname</a:t>
            </a:r>
            <a:r>
              <a:rPr lang="en-US" altLang="en-US" dirty="0">
                <a:latin typeface="+mj-lt"/>
              </a:rPr>
              <a:t> (Employee      </a:t>
            </a:r>
            <a:r>
              <a:rPr lang="en-US" altLang="en-US" baseline="-25000" dirty="0" err="1">
                <a:latin typeface="+mj-lt"/>
              </a:rPr>
              <a:t>Dno</a:t>
            </a:r>
            <a:r>
              <a:rPr lang="en-US" altLang="en-US" baseline="-25000" dirty="0">
                <a:latin typeface="+mj-lt"/>
              </a:rPr>
              <a:t> = </a:t>
            </a:r>
            <a:r>
              <a:rPr lang="en-US" altLang="en-US" baseline="-25000" dirty="0" err="1">
                <a:latin typeface="+mj-lt"/>
              </a:rPr>
              <a:t>Dnumber</a:t>
            </a:r>
            <a:r>
              <a:rPr lang="en-US" altLang="en-US" dirty="0">
                <a:latin typeface="+mj-lt"/>
              </a:rPr>
              <a:t> Department)</a:t>
            </a:r>
          </a:p>
        </p:txBody>
      </p:sp>
      <p:graphicFrame>
        <p:nvGraphicFramePr>
          <p:cNvPr id="1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361033"/>
              </p:ext>
            </p:extLst>
          </p:nvPr>
        </p:nvGraphicFramePr>
        <p:xfrm>
          <a:off x="6433105" y="3463580"/>
          <a:ext cx="457267" cy="27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0" name="VISIO" r:id="rId3" imgW="207360" imgH="209520" progId="Visio.Drawing.6">
                  <p:embed/>
                </p:oleObj>
              </mc:Choice>
              <mc:Fallback>
                <p:oleObj name="VISIO" r:id="rId3" imgW="207360" imgH="209520" progId="Visio.Drawing.6">
                  <p:embed/>
                  <p:pic>
                    <p:nvPicPr>
                      <p:cNvPr id="1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105" y="3463580"/>
                        <a:ext cx="457267" cy="278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41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PC – Handling Coordinator Failures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87884" y="1133545"/>
            <a:ext cx="10980046" cy="5129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sz="2700" dirty="0"/>
              <a:t>If coordinator fails while executing protocol for </a:t>
            </a:r>
            <a:r>
              <a:rPr lang="en-US" altLang="en-US" sz="2700" i="1" dirty="0"/>
              <a:t>T</a:t>
            </a:r>
            <a:r>
              <a:rPr lang="en-US" altLang="en-US" sz="2700" dirty="0"/>
              <a:t> the participating sites must decide on </a:t>
            </a:r>
            <a:r>
              <a:rPr lang="en-US" altLang="en-US" sz="2700" i="1" dirty="0"/>
              <a:t>T</a:t>
            </a:r>
            <a:r>
              <a:rPr lang="en-US" altLang="en-US" sz="2700" dirty="0"/>
              <a:t>’s fate: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700" dirty="0">
                <a:ea typeface="ＭＳ Ｐゴシック" panose="020B0600070205080204" pitchFamily="34" charset="-128"/>
              </a:rPr>
              <a:t>If an active site contains a &lt;</a:t>
            </a:r>
            <a:r>
              <a:rPr lang="en-US" altLang="en-US" sz="2700" b="1" dirty="0">
                <a:ea typeface="ＭＳ Ｐゴシック" panose="020B0600070205080204" pitchFamily="34" charset="-128"/>
              </a:rPr>
              <a:t>commit </a:t>
            </a:r>
            <a:r>
              <a:rPr lang="en-US" altLang="en-US" sz="27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700" dirty="0">
                <a:ea typeface="ＭＳ Ｐゴシック" panose="020B0600070205080204" pitchFamily="34" charset="-128"/>
              </a:rPr>
              <a:t>&gt; record in its log, then </a:t>
            </a:r>
            <a:r>
              <a:rPr lang="en-US" altLang="en-US" sz="27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700" dirty="0">
                <a:ea typeface="ＭＳ Ｐゴシック" panose="020B0600070205080204" pitchFamily="34" charset="-128"/>
              </a:rPr>
              <a:t> must be committed.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700" dirty="0">
                <a:ea typeface="ＭＳ Ｐゴシック" panose="020B0600070205080204" pitchFamily="34" charset="-128"/>
              </a:rPr>
              <a:t>If an active site contains an &lt;</a:t>
            </a:r>
            <a:r>
              <a:rPr lang="en-US" altLang="en-US" sz="2700" b="1" dirty="0">
                <a:ea typeface="ＭＳ Ｐゴシック" panose="020B0600070205080204" pitchFamily="34" charset="-128"/>
              </a:rPr>
              <a:t>abort </a:t>
            </a:r>
            <a:r>
              <a:rPr lang="en-US" altLang="en-US" sz="27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700" dirty="0">
                <a:ea typeface="ＭＳ Ｐゴシック" panose="020B0600070205080204" pitchFamily="34" charset="-128"/>
              </a:rPr>
              <a:t>&gt; record in its log, then </a:t>
            </a:r>
            <a:r>
              <a:rPr lang="en-US" altLang="en-US" sz="27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700" dirty="0">
                <a:ea typeface="ＭＳ Ｐゴシック" panose="020B0600070205080204" pitchFamily="34" charset="-128"/>
              </a:rPr>
              <a:t> must be aborted.</a:t>
            </a:r>
          </a:p>
          <a:p>
            <a:pPr marL="0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7004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PC – Handling Coordinator Failures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87884" y="1279319"/>
            <a:ext cx="10980046" cy="444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. </a:t>
            </a:r>
            <a:r>
              <a:rPr lang="en-US" altLang="en-US" dirty="0">
                <a:ea typeface="ＭＳ Ｐゴシック" panose="020B0600070205080204" pitchFamily="34" charset="-128"/>
              </a:rPr>
              <a:t>If some active participating site </a:t>
            </a:r>
            <a:r>
              <a:rPr lang="en-US" altLang="en-US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does not contain a &lt;ready </a:t>
            </a:r>
            <a:r>
              <a:rPr lang="en-US" altLang="en-US" b="1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&gt;</a:t>
            </a:r>
            <a:r>
              <a:rPr lang="en-US" altLang="en-US" dirty="0">
                <a:ea typeface="ＭＳ Ｐゴシック" panose="020B0600070205080204" pitchFamily="34" charset="-128"/>
              </a:rPr>
              <a:t> record in its log,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then the failed coordinator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 cannot have decided to commit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. 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Can therefore abort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T;</a:t>
            </a:r>
            <a:r>
              <a:rPr lang="en-US" altLang="en-US" sz="2800" dirty="0">
                <a:ea typeface="ＭＳ Ｐゴシック" panose="020B0600070205080204" pitchFamily="34" charset="-128"/>
              </a:rPr>
              <a:t> however, such a site must reject any subsequent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prepare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 message from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779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PC – Handling Coordinator Failures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87884" y="1133545"/>
            <a:ext cx="10980046" cy="5129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4. </a:t>
            </a:r>
            <a:r>
              <a:rPr lang="en-US" altLang="en-US" dirty="0">
                <a:ea typeface="ＭＳ Ｐゴシック" panose="020B0600070205080204" pitchFamily="34" charset="-128"/>
              </a:rPr>
              <a:t>If none of the above cases holds,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then all active sites must have a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ready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&gt;, but no additional control records (such as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abort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 of &lt;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commit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&gt;).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In this case active sites must wait for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</a:t>
            </a:r>
            <a:r>
              <a:rPr lang="en-US" altLang="en-US" sz="2800" i="1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to recover, to find decision.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b="1" dirty="0">
                <a:solidFill>
                  <a:srgbClr val="000099"/>
                </a:solidFill>
              </a:rPr>
              <a:t>Blocking problem</a:t>
            </a:r>
            <a:r>
              <a:rPr lang="en-US" altLang="en-US" dirty="0"/>
              <a:t>: active sites may have to wait for failed coordinator to recover.</a:t>
            </a:r>
          </a:p>
          <a:p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8956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PC – Handling Network Partition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7884" y="2246728"/>
            <a:ext cx="10754760" cy="235177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3600" dirty="0"/>
              <a:t>If the coordinator and all its participants remain in one partition, the failure has no effect on the commit protocol.</a:t>
            </a:r>
          </a:p>
        </p:txBody>
      </p:sp>
    </p:spTree>
    <p:extLst>
      <p:ext uri="{BB962C8B-B14F-4D97-AF65-F5344CB8AC3E}">
        <p14:creationId xmlns:p14="http://schemas.microsoft.com/office/powerpoint/2010/main" val="147455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PC – Handling Network Partition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1279318"/>
            <a:ext cx="10754760" cy="49037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If the coordinator and its participants belong to several partitions: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Sites that are not in the partition containing the coordinator think the coordinator has failed, and execute the protocol to deal with failure of the coordinator.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No harm results, but sites may still have to wait for decision from coordinator.</a:t>
            </a:r>
          </a:p>
        </p:txBody>
      </p:sp>
    </p:spTree>
    <p:extLst>
      <p:ext uri="{BB962C8B-B14F-4D97-AF65-F5344CB8AC3E}">
        <p14:creationId xmlns:p14="http://schemas.microsoft.com/office/powerpoint/2010/main" val="400909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79175" y="21848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2 PC – Handling Network Partition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1994935"/>
            <a:ext cx="10754760" cy="21529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900" dirty="0"/>
              <a:t>The coordinator and the sites are in the same partition as the coordinator think that the sites in the other partition have failed, and follow the usual commit protocol.</a:t>
            </a:r>
          </a:p>
          <a:p>
            <a:pPr lvl="2">
              <a:lnSpc>
                <a:spcPct val="100000"/>
              </a:lnSpc>
            </a:pPr>
            <a:r>
              <a:rPr lang="en-US" altLang="en-US" sz="2900" dirty="0">
                <a:ea typeface="ＭＳ Ｐゴシック" panose="020B0600070205080204" pitchFamily="34" charset="-128"/>
              </a:rPr>
              <a:t>Again, no harm results.</a:t>
            </a:r>
          </a:p>
        </p:txBody>
      </p:sp>
    </p:spTree>
    <p:extLst>
      <p:ext uri="{BB962C8B-B14F-4D97-AF65-F5344CB8AC3E}">
        <p14:creationId xmlns:p14="http://schemas.microsoft.com/office/powerpoint/2010/main" val="378614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5679" y="3014688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Locking in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334739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4" y="205227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Single Lock Manager Approach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66845" y="1277731"/>
            <a:ext cx="10861329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System maintains a </a:t>
            </a:r>
            <a:r>
              <a:rPr lang="en-US" altLang="en-US" i="1" dirty="0"/>
              <a:t>single</a:t>
            </a:r>
            <a:r>
              <a:rPr lang="en-US" altLang="en-US" dirty="0"/>
              <a:t> lock manager that resides in a </a:t>
            </a:r>
            <a:r>
              <a:rPr lang="en-US" altLang="en-US" i="1" dirty="0"/>
              <a:t>single</a:t>
            </a:r>
            <a:r>
              <a:rPr lang="en-US" altLang="en-US" dirty="0"/>
              <a:t> chosen site, say S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When a transaction needs to lock a data item: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it sends a lock request to S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lock manager determines whether the lock can be granted immediately.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If yes, lock manager sends back OK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If no, request is delayed until it can be granted.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3877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4" y="205227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Single Lock Manager Approach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0892" y="1093789"/>
            <a:ext cx="10701751" cy="532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dirty="0"/>
              <a:t>The transaction can read the data item from </a:t>
            </a:r>
            <a:r>
              <a:rPr lang="en-US" altLang="en-US" i="1" dirty="0"/>
              <a:t>any</a:t>
            </a:r>
            <a:r>
              <a:rPr lang="en-US" altLang="en-US" dirty="0"/>
              <a:t> one of its replicas.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dirty="0"/>
              <a:t>Writes must be performed on all replicas of a data item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Advantages of scheme: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Simple implementation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Simple deadlock handling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Disadvantages of scheme are: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Bottleneck: lock manager site becomes a bottleneck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Vulnerability: system is vulnerable to lock manager site failure.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870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4" y="205227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Lock Manager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32184" y="1093788"/>
            <a:ext cx="11178830" cy="5200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dirty="0"/>
              <a:t>In this approach, functionality of locking is implemented by lock managers at each site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Lock managers control access to local data items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But special protocols may be used for replicas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Advantage: </a:t>
            </a:r>
            <a:r>
              <a:rPr lang="en-US" altLang="en-US" dirty="0"/>
              <a:t>work is distributed and can be made robust to failures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Disadvantage:  </a:t>
            </a:r>
            <a:r>
              <a:rPr lang="en-US" altLang="en-US" dirty="0"/>
              <a:t>deadlock detection is more complicated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Lock managers cooperate for deadlock detection</a:t>
            </a:r>
          </a:p>
        </p:txBody>
      </p:sp>
    </p:spTree>
    <p:extLst>
      <p:ext uri="{BB962C8B-B14F-4D97-AF65-F5344CB8AC3E}">
        <p14:creationId xmlns:p14="http://schemas.microsoft.com/office/powerpoint/2010/main" val="391919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716791" y="1533939"/>
            <a:ext cx="11170409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altLang="en-US" sz="2700" dirty="0"/>
              <a:t>Result</a:t>
            </a:r>
          </a:p>
          <a:p>
            <a:pPr lvl="1">
              <a:lnSpc>
                <a:spcPct val="100000"/>
              </a:lnSpc>
              <a:spcAft>
                <a:spcPts val="1800"/>
              </a:spcAft>
            </a:pPr>
            <a:r>
              <a:rPr lang="en-US" altLang="en-US" sz="2700" dirty="0"/>
              <a:t>The result of this query will have 10,000 tuples, assuming that every employee is related to a department.</a:t>
            </a:r>
          </a:p>
          <a:p>
            <a:pPr lvl="1">
              <a:lnSpc>
                <a:spcPct val="100000"/>
              </a:lnSpc>
              <a:spcAft>
                <a:spcPts val="1800"/>
              </a:spcAft>
            </a:pPr>
            <a:r>
              <a:rPr lang="en-US" altLang="en-US" sz="2700" dirty="0"/>
              <a:t>Suppose each result tuple is 40 bytes long.  The query is submitted at site 3 and the result is sent to this site.</a:t>
            </a:r>
          </a:p>
          <a:p>
            <a:pPr lvl="1">
              <a:lnSpc>
                <a:spcPct val="100000"/>
              </a:lnSpc>
              <a:spcAft>
                <a:spcPts val="1800"/>
              </a:spcAft>
            </a:pPr>
            <a:r>
              <a:rPr lang="en-US" altLang="en-US" sz="2700" dirty="0"/>
              <a:t>Problem: Employee and Department relations are not present at site 3.</a:t>
            </a:r>
          </a:p>
        </p:txBody>
      </p:sp>
    </p:spTree>
    <p:extLst>
      <p:ext uri="{BB962C8B-B14F-4D97-AF65-F5344CB8AC3E}">
        <p14:creationId xmlns:p14="http://schemas.microsoft.com/office/powerpoint/2010/main" val="7177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4" y="205227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Lock Manager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54144" y="1239562"/>
            <a:ext cx="10688499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Several variants of this approach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Primary copy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Majority protocol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Biased protocol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Quorum consensus</a:t>
            </a:r>
          </a:p>
        </p:txBody>
      </p:sp>
    </p:spTree>
    <p:extLst>
      <p:ext uri="{BB962C8B-B14F-4D97-AF65-F5344CB8AC3E}">
        <p14:creationId xmlns:p14="http://schemas.microsoft.com/office/powerpoint/2010/main" val="2315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4" y="205227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Lock Manager – Primary Copy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20406" y="1226309"/>
            <a:ext cx="10648742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Choose one replica of data item to be the </a:t>
            </a:r>
            <a:r>
              <a:rPr lang="en-US" altLang="en-US" b="1" dirty="0">
                <a:solidFill>
                  <a:srgbClr val="000099"/>
                </a:solidFill>
              </a:rPr>
              <a:t>primary copy</a:t>
            </a:r>
            <a:r>
              <a:rPr lang="en-US" altLang="en-US" dirty="0"/>
              <a:t>.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Site containing that is called  the </a:t>
            </a: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primary site</a:t>
            </a:r>
            <a:r>
              <a:rPr lang="en-US" altLang="en-US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for that data item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Different data items can have different primary sites</a:t>
            </a:r>
            <a:endParaRPr lang="en-US" altLang="en-US" b="1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When a transaction needs to lock a data item </a:t>
            </a:r>
            <a:r>
              <a:rPr lang="en-US" altLang="en-US" i="1" dirty="0"/>
              <a:t>Q</a:t>
            </a:r>
            <a:r>
              <a:rPr lang="en-US" altLang="en-US" dirty="0"/>
              <a:t>, it requests a lock at the primary site of </a:t>
            </a:r>
            <a:r>
              <a:rPr lang="en-US" altLang="en-US" i="1" dirty="0"/>
              <a:t>Q</a:t>
            </a:r>
            <a:r>
              <a:rPr lang="en-US" altLang="en-US" dirty="0"/>
              <a:t>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Implicitly gets lock on all replicas of the data item</a:t>
            </a:r>
          </a:p>
        </p:txBody>
      </p:sp>
    </p:spTree>
    <p:extLst>
      <p:ext uri="{BB962C8B-B14F-4D97-AF65-F5344CB8AC3E}">
        <p14:creationId xmlns:p14="http://schemas.microsoft.com/office/powerpoint/2010/main" val="7044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4" y="205227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Lock Manager – Primary Copy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20406" y="1226309"/>
            <a:ext cx="10648742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7030A0"/>
                </a:solidFill>
              </a:rPr>
              <a:t>Benefit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Concurrency control for replicated data handled similarly to </a:t>
            </a:r>
            <a:r>
              <a:rPr lang="en-US" altLang="en-US" dirty="0" err="1">
                <a:ea typeface="ＭＳ Ｐゴシック" panose="020B0600070205080204" pitchFamily="34" charset="-128"/>
              </a:rPr>
              <a:t>unreplicated</a:t>
            </a:r>
            <a:r>
              <a:rPr lang="en-US" altLang="en-US" dirty="0">
                <a:ea typeface="ＭＳ Ｐゴシック" panose="020B0600070205080204" pitchFamily="34" charset="-128"/>
              </a:rPr>
              <a:t> data - simple implementation.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solidFill>
                  <a:srgbClr val="7030A0"/>
                </a:solidFill>
              </a:rPr>
              <a:t>Drawback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the primary site of 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fails,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is inaccessible even though other  sites containing a replica may be accessible.</a:t>
            </a:r>
          </a:p>
        </p:txBody>
      </p:sp>
    </p:spTree>
    <p:extLst>
      <p:ext uri="{BB962C8B-B14F-4D97-AF65-F5344CB8AC3E}">
        <p14:creationId xmlns:p14="http://schemas.microsoft.com/office/powerpoint/2010/main" val="30842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05227"/>
            <a:ext cx="10956233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Distributed Lock Manager – Majority Protocol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07153" y="1239562"/>
            <a:ext cx="10582482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Local lock manager at each site administers lock and unlock requests for data items stored at that site.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When a transaction wishes to lock an </a:t>
            </a:r>
            <a:r>
              <a:rPr lang="en-US" altLang="en-US" dirty="0" err="1"/>
              <a:t>unreplicated</a:t>
            </a:r>
            <a:r>
              <a:rPr lang="en-US" altLang="en-US" dirty="0"/>
              <a:t> data item </a:t>
            </a:r>
            <a:r>
              <a:rPr lang="en-US" altLang="en-US" i="1" dirty="0"/>
              <a:t>Q</a:t>
            </a:r>
            <a:r>
              <a:rPr lang="en-US" altLang="en-US" dirty="0"/>
              <a:t> residing at site S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/>
              <a:t>A message is sent to S</a:t>
            </a:r>
            <a:r>
              <a:rPr lang="en-US" altLang="en-US" sz="2800" i="1" baseline="-25000" dirty="0"/>
              <a:t>i </a:t>
            </a:r>
            <a:r>
              <a:rPr lang="en-US" altLang="en-US" sz="2800" dirty="0"/>
              <a:t>s  lock manager.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If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800" dirty="0">
                <a:ea typeface="ＭＳ Ｐゴシック" panose="020B0600070205080204" pitchFamily="34" charset="-128"/>
              </a:rPr>
              <a:t> is locked in an incompatible mode, then wait</a:t>
            </a:r>
          </a:p>
        </p:txBody>
      </p:sp>
    </p:spTree>
    <p:extLst>
      <p:ext uri="{BB962C8B-B14F-4D97-AF65-F5344CB8AC3E}">
        <p14:creationId xmlns:p14="http://schemas.microsoft.com/office/powerpoint/2010/main" val="162597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05227"/>
            <a:ext cx="10956233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Distributed Lock Manager – Majority Protocol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2183" y="1252814"/>
            <a:ext cx="11221278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In case of replicated data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If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 </a:t>
            </a:r>
            <a:r>
              <a:rPr lang="en-US" altLang="en-US" sz="2800" dirty="0">
                <a:ea typeface="ＭＳ Ｐゴシック" panose="020B0600070205080204" pitchFamily="34" charset="-128"/>
              </a:rPr>
              <a:t>is replicated at n sites, then a lock request message must be sent to more than half of the n sites in which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800" dirty="0">
                <a:ea typeface="ＭＳ Ｐゴシック" panose="020B0600070205080204" pitchFamily="34" charset="-128"/>
              </a:rPr>
              <a:t> is stored.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The transaction does not operate on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800" dirty="0">
                <a:ea typeface="ＭＳ Ｐゴシック" panose="020B0600070205080204" pitchFamily="34" charset="-128"/>
              </a:rPr>
              <a:t> until it has obtained a lock on a majority of the replicas of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800" dirty="0">
                <a:ea typeface="ＭＳ Ｐゴシック" panose="020B0600070205080204" pitchFamily="34" charset="-128"/>
              </a:rPr>
              <a:t>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When writing the data item, transaction performs writes on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all</a:t>
            </a:r>
            <a:r>
              <a:rPr lang="en-US" altLang="en-US" sz="2800" dirty="0">
                <a:ea typeface="ＭＳ Ｐゴシック" panose="020B0600070205080204" pitchFamily="34" charset="-128"/>
              </a:rPr>
              <a:t> replicas.</a:t>
            </a:r>
          </a:p>
        </p:txBody>
      </p:sp>
    </p:spTree>
    <p:extLst>
      <p:ext uri="{BB962C8B-B14F-4D97-AF65-F5344CB8AC3E}">
        <p14:creationId xmlns:p14="http://schemas.microsoft.com/office/powerpoint/2010/main" val="276568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05227"/>
            <a:ext cx="10956233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Distributed Lock Manager – Majority Protocol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2183" y="1199806"/>
            <a:ext cx="11086064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Benefit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Can be used even when some sites are unavailable</a:t>
            </a:r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Of course need to consider site failures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Drawback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Requires 2(</a:t>
            </a:r>
            <a:r>
              <a:rPr lang="en-US" altLang="en-US" i="1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/2 + 1) messages for handling lock requests, and (</a:t>
            </a:r>
            <a:r>
              <a:rPr lang="en-US" altLang="en-US" i="1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/2 + 1) messages for handling unlock requests.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Potential for deadlock even with single item - e.g., each of 3 transactions may have locks on 1/3rd of the replicas of a data.</a:t>
            </a:r>
          </a:p>
        </p:txBody>
      </p:sp>
    </p:spTree>
    <p:extLst>
      <p:ext uri="{BB962C8B-B14F-4D97-AF65-F5344CB8AC3E}">
        <p14:creationId xmlns:p14="http://schemas.microsoft.com/office/powerpoint/2010/main" val="427567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05227"/>
            <a:ext cx="10956233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Lock Manager – Biased Protocol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827640" y="1226310"/>
            <a:ext cx="10860776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Slight variation of majority protocol.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altLang="en-US" b="1" dirty="0"/>
              <a:t>Shared locks</a:t>
            </a:r>
            <a:r>
              <a:rPr lang="en-US" altLang="en-US" dirty="0"/>
              <a:t>. When a transaction needs to lock data item </a:t>
            </a:r>
            <a:r>
              <a:rPr lang="en-US" altLang="en-US" i="1" dirty="0"/>
              <a:t>Q</a:t>
            </a:r>
            <a:r>
              <a:rPr lang="en-US" altLang="en-US" dirty="0"/>
              <a:t>, it simply requests a lock on </a:t>
            </a:r>
            <a:r>
              <a:rPr lang="en-US" altLang="en-US" i="1" dirty="0"/>
              <a:t>Q</a:t>
            </a:r>
            <a:r>
              <a:rPr lang="en-US" altLang="en-US" dirty="0"/>
              <a:t> from the lock manager at one site containing a replica of </a:t>
            </a:r>
            <a:r>
              <a:rPr lang="en-US" altLang="en-US" i="1" dirty="0"/>
              <a:t>Q</a:t>
            </a:r>
            <a:r>
              <a:rPr lang="en-US" altLang="en-US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b="1" dirty="0"/>
              <a:t>Exclusive locks</a:t>
            </a:r>
            <a:r>
              <a:rPr lang="en-US" altLang="en-US" dirty="0"/>
              <a:t>. When transaction needs to lock data item </a:t>
            </a:r>
            <a:r>
              <a:rPr lang="en-US" altLang="en-US" i="1" dirty="0"/>
              <a:t>Q</a:t>
            </a:r>
            <a:r>
              <a:rPr lang="en-US" altLang="en-US" dirty="0"/>
              <a:t>, it requests a lock on </a:t>
            </a:r>
            <a:r>
              <a:rPr lang="en-US" altLang="en-US" i="1" dirty="0"/>
              <a:t>Q</a:t>
            </a:r>
            <a:r>
              <a:rPr lang="en-US" altLang="en-US" dirty="0"/>
              <a:t> from the lock manager at all sites containing a replica of </a:t>
            </a:r>
            <a:r>
              <a:rPr lang="en-US" altLang="en-US" i="1" dirty="0"/>
              <a:t>Q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37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05227"/>
            <a:ext cx="10956233" cy="789907"/>
          </a:xfrm>
        </p:spPr>
        <p:txBody>
          <a:bodyPr>
            <a:normAutofit/>
          </a:bodyPr>
          <a:lstStyle/>
          <a:p>
            <a:r>
              <a:rPr lang="en-US" sz="4000" dirty="0"/>
              <a:t>Distributed Lock Manager – Biased Protocol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827640" y="1226310"/>
            <a:ext cx="10860776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Advantage –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/>
              <a:t>imposes less overhead on </a:t>
            </a:r>
            <a:r>
              <a:rPr lang="en-US" altLang="en-US" sz="2800" b="1" dirty="0"/>
              <a:t>read </a:t>
            </a:r>
            <a:r>
              <a:rPr lang="en-US" altLang="en-US" sz="2800" dirty="0"/>
              <a:t>operations.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Disadvantage – 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/>
              <a:t>additional overhead on writes</a:t>
            </a:r>
          </a:p>
        </p:txBody>
      </p:sp>
    </p:spTree>
    <p:extLst>
      <p:ext uri="{BB962C8B-B14F-4D97-AF65-F5344CB8AC3E}">
        <p14:creationId xmlns:p14="http://schemas.microsoft.com/office/powerpoint/2010/main" val="128519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05227"/>
            <a:ext cx="10956233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Distributed Locks– Quorum Consensus Protocol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7397" y="1160049"/>
            <a:ext cx="10913786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A generalization of both majority and biased protocols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Each site is assigned a weight. </a:t>
            </a:r>
            <a:r>
              <a:rPr lang="en-US" altLang="en-US" dirty="0">
                <a:ea typeface="ＭＳ Ｐゴシック" panose="020B0600070205080204" pitchFamily="34" charset="-128"/>
              </a:rPr>
              <a:t>Let S be the total of all site weights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Choose two values </a:t>
            </a:r>
            <a:r>
              <a:rPr lang="en-US" altLang="en-US" dirty="0">
                <a:solidFill>
                  <a:srgbClr val="000099"/>
                </a:solidFill>
              </a:rPr>
              <a:t>read quorum</a:t>
            </a:r>
            <a:r>
              <a:rPr lang="en-US" altLang="en-US" dirty="0"/>
              <a:t> </a:t>
            </a:r>
            <a:r>
              <a:rPr lang="en-US" altLang="en-US" dirty="0" err="1"/>
              <a:t>Q</a:t>
            </a:r>
            <a:r>
              <a:rPr lang="en-US" altLang="en-US" sz="2400" baseline="-25000" dirty="0" err="1"/>
              <a:t>r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99"/>
                </a:solidFill>
              </a:rPr>
              <a:t>write quorum</a:t>
            </a:r>
            <a:r>
              <a:rPr lang="en-US" altLang="en-US" dirty="0"/>
              <a:t> </a:t>
            </a:r>
            <a:r>
              <a:rPr lang="en-US" altLang="en-US" dirty="0" err="1"/>
              <a:t>Q</a:t>
            </a:r>
            <a:r>
              <a:rPr lang="en-US" altLang="en-US" sz="2400" baseline="-25000" dirty="0" err="1"/>
              <a:t>w</a:t>
            </a:r>
            <a:endParaRPr lang="en-US" altLang="en-US" sz="2400" baseline="-25000" dirty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Such that   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r</a:t>
            </a:r>
            <a:r>
              <a:rPr lang="en-US" altLang="en-US" sz="2600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>
                <a:ea typeface="ＭＳ Ｐゴシック" panose="020B0600070205080204" pitchFamily="34" charset="-128"/>
              </a:rPr>
              <a:t>+</a:t>
            </a:r>
            <a:r>
              <a:rPr lang="en-US" altLang="en-US" sz="2600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w</a:t>
            </a:r>
            <a:r>
              <a:rPr lang="en-US" altLang="en-US" sz="2600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>
                <a:ea typeface="ＭＳ Ｐゴシック" panose="020B0600070205080204" pitchFamily="34" charset="-128"/>
              </a:rPr>
              <a:t>&gt; S     and    2 *</a:t>
            </a:r>
            <a:r>
              <a:rPr lang="en-US" altLang="en-US" sz="2600" baseline="-25000" dirty="0">
                <a:ea typeface="ＭＳ Ｐゴシック" panose="020B0600070205080204" pitchFamily="34" charset="-128"/>
              </a:rPr>
              <a:t> 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w</a:t>
            </a:r>
            <a:r>
              <a:rPr lang="en-US" altLang="en-US" sz="2600" dirty="0">
                <a:ea typeface="ＭＳ Ｐゴシック" panose="020B0600070205080204" pitchFamily="34" charset="-128"/>
              </a:rPr>
              <a:t> &gt;  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Quorums can be chosen (and S computed) separately for each item </a:t>
            </a:r>
          </a:p>
        </p:txBody>
      </p:sp>
    </p:spTree>
    <p:extLst>
      <p:ext uri="{BB962C8B-B14F-4D97-AF65-F5344CB8AC3E}">
        <p14:creationId xmlns:p14="http://schemas.microsoft.com/office/powerpoint/2010/main" val="11225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32183" y="205227"/>
            <a:ext cx="10956233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Distributed Locks– Quorum Consensus Protocol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7397" y="1319075"/>
            <a:ext cx="10913786" cy="4339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Each read </a:t>
            </a:r>
            <a:r>
              <a:rPr lang="en-US" altLang="en-US" dirty="0"/>
              <a:t>must lock enough replicas that the sum of the site weights is &gt;= </a:t>
            </a:r>
            <a:r>
              <a:rPr lang="en-US" altLang="en-US" dirty="0" err="1"/>
              <a:t>Q</a:t>
            </a:r>
            <a:r>
              <a:rPr lang="en-US" altLang="en-US" sz="2400" baseline="-25000" dirty="0" err="1"/>
              <a:t>r</a:t>
            </a:r>
            <a:endParaRPr lang="en-US" altLang="en-US" sz="2400" baseline="-25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Each write </a:t>
            </a:r>
            <a:r>
              <a:rPr lang="en-US" altLang="en-US" dirty="0"/>
              <a:t>must lock enough replicas that the sum of the site weights is &gt;= </a:t>
            </a:r>
            <a:r>
              <a:rPr lang="en-US" altLang="en-US" dirty="0" err="1"/>
              <a:t>Q</a:t>
            </a:r>
            <a:r>
              <a:rPr lang="en-US" altLang="en-US" sz="2400" baseline="-25000" dirty="0" err="1"/>
              <a:t>w</a:t>
            </a:r>
            <a:endParaRPr lang="en-US" altLang="en-US" sz="2400" baseline="-25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For simplicity assume all replicas are written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Of course we need to consider site failures.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91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083366"/>
            <a:ext cx="10969487" cy="5502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700" dirty="0"/>
              <a:t>Strategies:</a:t>
            </a:r>
          </a:p>
          <a:p>
            <a:pPr marL="781050" lvl="1" indent="-32385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Emp</a:t>
            </a:r>
            <a:r>
              <a:rPr lang="en-US" altLang="en-US" sz="2700" b="1" dirty="0">
                <a:solidFill>
                  <a:srgbClr val="7030A0"/>
                </a:solidFill>
              </a:rPr>
              <a:t> and </a:t>
            </a:r>
            <a:r>
              <a:rPr lang="en-US" altLang="en-US" sz="2700" b="1" dirty="0" err="1">
                <a:solidFill>
                  <a:srgbClr val="7030A0"/>
                </a:solidFill>
              </a:rPr>
              <a:t>Dept</a:t>
            </a:r>
            <a:r>
              <a:rPr lang="en-US" altLang="en-US" sz="2700" b="1" dirty="0">
                <a:solidFill>
                  <a:srgbClr val="7030A0"/>
                </a:solidFill>
              </a:rPr>
              <a:t> to site 3.</a:t>
            </a:r>
          </a:p>
          <a:p>
            <a:pPr marL="1219200" lvl="2" indent="-304800">
              <a:spcAft>
                <a:spcPts val="600"/>
              </a:spcAft>
            </a:pPr>
            <a:r>
              <a:rPr lang="en-US" altLang="en-US" sz="2700" dirty="0"/>
              <a:t>Total transfer = 1,000,000 + 3500 = 1,003,500 bytes.</a:t>
            </a:r>
          </a:p>
        </p:txBody>
      </p:sp>
    </p:spTree>
    <p:extLst>
      <p:ext uri="{BB962C8B-B14F-4D97-AF65-F5344CB8AC3E}">
        <p14:creationId xmlns:p14="http://schemas.microsoft.com/office/powerpoint/2010/main" val="32850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083366"/>
            <a:ext cx="10969487" cy="5502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700" dirty="0"/>
              <a:t>Strategies:</a:t>
            </a:r>
          </a:p>
          <a:p>
            <a:pPr marL="781050" lvl="1" indent="-32385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Emp</a:t>
            </a:r>
            <a:r>
              <a:rPr lang="en-US" altLang="en-US" sz="2700" b="1" dirty="0">
                <a:solidFill>
                  <a:srgbClr val="7030A0"/>
                </a:solidFill>
              </a:rPr>
              <a:t> and </a:t>
            </a:r>
            <a:r>
              <a:rPr lang="en-US" altLang="en-US" sz="2700" b="1" dirty="0" err="1">
                <a:solidFill>
                  <a:srgbClr val="7030A0"/>
                </a:solidFill>
              </a:rPr>
              <a:t>Dept</a:t>
            </a:r>
            <a:r>
              <a:rPr lang="en-US" altLang="en-US" sz="2700" b="1" dirty="0">
                <a:solidFill>
                  <a:srgbClr val="7030A0"/>
                </a:solidFill>
              </a:rPr>
              <a:t> to site 3.</a:t>
            </a:r>
          </a:p>
          <a:p>
            <a:pPr marL="1219200" lvl="2" indent="-304800">
              <a:spcAft>
                <a:spcPts val="600"/>
              </a:spcAft>
            </a:pPr>
            <a:r>
              <a:rPr lang="en-US" altLang="en-US" sz="2700" dirty="0"/>
              <a:t>Total transfer = 1,000,000 + 3500 = 1,003,500 bytes.</a:t>
            </a:r>
          </a:p>
          <a:p>
            <a:pPr marL="781050" lvl="1" indent="-32385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Emp</a:t>
            </a:r>
            <a:r>
              <a:rPr lang="en-US" altLang="en-US" sz="2700" b="1" dirty="0">
                <a:solidFill>
                  <a:srgbClr val="7030A0"/>
                </a:solidFill>
              </a:rPr>
              <a:t> to site 2, execute join at site 2 and send the result to site 3. </a:t>
            </a:r>
          </a:p>
          <a:p>
            <a:pPr marL="1219200" lvl="2" indent="-304800">
              <a:spcAft>
                <a:spcPts val="600"/>
              </a:spcAft>
            </a:pPr>
            <a:r>
              <a:rPr lang="en-US" altLang="en-US" sz="2700" dirty="0"/>
              <a:t>Query result size = 40 * 10,000 = 400,000 bytes.  Total transfer= 400,000 + 1,000,000 = 1,400,000 bytes.</a:t>
            </a:r>
          </a:p>
        </p:txBody>
      </p:sp>
    </p:spTree>
    <p:extLst>
      <p:ext uri="{BB962C8B-B14F-4D97-AF65-F5344CB8AC3E}">
        <p14:creationId xmlns:p14="http://schemas.microsoft.com/office/powerpoint/2010/main" val="27428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083366"/>
            <a:ext cx="10969487" cy="5502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700" dirty="0"/>
              <a:t>Strategies:</a:t>
            </a:r>
          </a:p>
          <a:p>
            <a:pPr marL="781050" lvl="1" indent="-32385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Emp</a:t>
            </a:r>
            <a:r>
              <a:rPr lang="en-US" altLang="en-US" sz="2700" b="1" dirty="0">
                <a:solidFill>
                  <a:srgbClr val="7030A0"/>
                </a:solidFill>
              </a:rPr>
              <a:t> and </a:t>
            </a:r>
            <a:r>
              <a:rPr lang="en-US" altLang="en-US" sz="2700" b="1" dirty="0" err="1">
                <a:solidFill>
                  <a:srgbClr val="7030A0"/>
                </a:solidFill>
              </a:rPr>
              <a:t>Dept</a:t>
            </a:r>
            <a:r>
              <a:rPr lang="en-US" altLang="en-US" sz="2700" b="1" dirty="0">
                <a:solidFill>
                  <a:srgbClr val="7030A0"/>
                </a:solidFill>
              </a:rPr>
              <a:t> to site 3.</a:t>
            </a:r>
          </a:p>
          <a:p>
            <a:pPr marL="1219200" lvl="2" indent="-304800">
              <a:spcAft>
                <a:spcPts val="600"/>
              </a:spcAft>
            </a:pPr>
            <a:r>
              <a:rPr lang="en-US" altLang="en-US" sz="2700" dirty="0"/>
              <a:t>Total transfer = 1,000,000 + 3500 = 1,003,500 bytes.</a:t>
            </a:r>
          </a:p>
          <a:p>
            <a:pPr marL="781050" lvl="1" indent="-32385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Emp</a:t>
            </a:r>
            <a:r>
              <a:rPr lang="en-US" altLang="en-US" sz="2700" b="1" dirty="0">
                <a:solidFill>
                  <a:srgbClr val="7030A0"/>
                </a:solidFill>
              </a:rPr>
              <a:t> to site 2, execute join at site 2 and send the result to site 3. </a:t>
            </a:r>
          </a:p>
          <a:p>
            <a:pPr marL="1219200" lvl="2" indent="-304800">
              <a:spcAft>
                <a:spcPts val="600"/>
              </a:spcAft>
            </a:pPr>
            <a:r>
              <a:rPr lang="en-US" altLang="en-US" sz="2700" dirty="0"/>
              <a:t>Query result size = 40 * 10,000 = 400,000 bytes.  Total transfer= 400,000 + 1,000,000 = 1,400,000 bytes.</a:t>
            </a:r>
          </a:p>
          <a:p>
            <a:pPr marL="781050" lvl="1" indent="-32385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700" b="1" dirty="0">
                <a:solidFill>
                  <a:srgbClr val="7030A0"/>
                </a:solidFill>
              </a:rPr>
              <a:t>Transfer </a:t>
            </a:r>
            <a:r>
              <a:rPr lang="en-US" altLang="en-US" sz="2700" b="1" dirty="0" err="1">
                <a:solidFill>
                  <a:srgbClr val="7030A0"/>
                </a:solidFill>
              </a:rPr>
              <a:t>Dept</a:t>
            </a:r>
            <a:r>
              <a:rPr lang="en-US" altLang="en-US" sz="2700" b="1" dirty="0">
                <a:solidFill>
                  <a:srgbClr val="7030A0"/>
                </a:solidFill>
              </a:rPr>
              <a:t> to site 1, execute the join at site 1, and send the result to site 3.</a:t>
            </a:r>
          </a:p>
          <a:p>
            <a:pPr marL="1219200" lvl="2" indent="-304800">
              <a:spcAft>
                <a:spcPts val="600"/>
              </a:spcAft>
            </a:pPr>
            <a:r>
              <a:rPr lang="en-US" altLang="en-US" sz="2700" dirty="0"/>
              <a:t>Total bytes transferred = 400,000 + 3500 = </a:t>
            </a:r>
            <a:r>
              <a:rPr lang="en-US" altLang="en-US" sz="2700" b="1" dirty="0">
                <a:solidFill>
                  <a:srgbClr val="FF0000"/>
                </a:solidFill>
              </a:rPr>
              <a:t>403,500 bytes.</a:t>
            </a:r>
          </a:p>
          <a:p>
            <a:pPr>
              <a:spcAft>
                <a:spcPts val="600"/>
              </a:spcAft>
            </a:pPr>
            <a:r>
              <a:rPr lang="en-US" altLang="en-US" sz="2700" dirty="0"/>
              <a:t>Optimization criteria: minimizing data transfer.</a:t>
            </a:r>
          </a:p>
        </p:txBody>
      </p:sp>
    </p:spTree>
    <p:extLst>
      <p:ext uri="{BB962C8B-B14F-4D97-AF65-F5344CB8AC3E}">
        <p14:creationId xmlns:p14="http://schemas.microsoft.com/office/powerpoint/2010/main" val="356282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5" name="Rectangle 49"/>
          <p:cNvSpPr txBox="1">
            <a:spLocks noChangeArrowheads="1"/>
          </p:cNvSpPr>
          <p:nvPr/>
        </p:nvSpPr>
        <p:spPr>
          <a:xfrm>
            <a:off x="838200" y="2223053"/>
            <a:ext cx="10640321" cy="27597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Q’: For each department, retrieve the department name and the name of the department manager.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dirty="0">
                <a:latin typeface="+mj-lt"/>
              </a:rPr>
              <a:t>Q: </a:t>
            </a:r>
            <a:r>
              <a:rPr lang="en-US" altLang="en-US" dirty="0">
                <a:latin typeface="Symbol" panose="05050102010706020507" pitchFamily="18" charset="2"/>
              </a:rPr>
              <a:t> </a:t>
            </a:r>
            <a:r>
              <a:rPr lang="en-US" altLang="en-US" baseline="-25000" dirty="0" err="1">
                <a:latin typeface="+mj-lt"/>
              </a:rPr>
              <a:t>Fname,Lname,Dname</a:t>
            </a:r>
            <a:r>
              <a:rPr lang="en-US" altLang="en-US" dirty="0">
                <a:latin typeface="+mj-lt"/>
              </a:rPr>
              <a:t> (Employee      </a:t>
            </a:r>
            <a:r>
              <a:rPr lang="en-US" altLang="en-US" baseline="-25000" dirty="0">
                <a:latin typeface="+mj-lt"/>
              </a:rPr>
              <a:t>SSN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baseline="-25000" dirty="0">
                <a:latin typeface="+mj-lt"/>
              </a:rPr>
              <a:t>= </a:t>
            </a:r>
            <a:r>
              <a:rPr lang="en-US" altLang="en-US" baseline="-25000" dirty="0" err="1">
                <a:latin typeface="+mj-lt"/>
              </a:rPr>
              <a:t>Mrgssn</a:t>
            </a:r>
            <a:r>
              <a:rPr lang="en-US" altLang="en-US" dirty="0">
                <a:latin typeface="+mj-lt"/>
              </a:rPr>
              <a:t> Department)</a:t>
            </a:r>
          </a:p>
        </p:txBody>
      </p:sp>
      <p:graphicFrame>
        <p:nvGraphicFramePr>
          <p:cNvPr id="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115607"/>
              </p:ext>
            </p:extLst>
          </p:nvPr>
        </p:nvGraphicFramePr>
        <p:xfrm>
          <a:off x="6433105" y="3602935"/>
          <a:ext cx="457267" cy="27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3" name="VISIO" r:id="rId3" imgW="207360" imgH="209520" progId="Visio.Drawing.6">
                  <p:embed/>
                </p:oleObj>
              </mc:Choice>
              <mc:Fallback>
                <p:oleObj name="VISIO" r:id="rId3" imgW="207360" imgH="209520" progId="Visio.Drawing.6">
                  <p:embed/>
                  <p:pic>
                    <p:nvPicPr>
                      <p:cNvPr id="1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105" y="3602935"/>
                        <a:ext cx="457267" cy="278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7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Query Processing in Distributed Databases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1056860"/>
            <a:ext cx="10916478" cy="5549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/>
              <a:t>Result: 100 tuples, assuming that every department has a manager, the execution strategies are:</a:t>
            </a:r>
          </a:p>
          <a:p>
            <a:pPr marL="876300" lvl="1" indent="-4191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b="1" dirty="0">
                <a:solidFill>
                  <a:srgbClr val="0070C0"/>
                </a:solidFill>
              </a:rPr>
              <a:t>Transfer Emp. and Dept. to the result site 3</a:t>
            </a:r>
          </a:p>
          <a:p>
            <a:pPr marL="1295400" lvl="2" indent="-381000">
              <a:lnSpc>
                <a:spcPct val="100000"/>
              </a:lnSpc>
              <a:spcAft>
                <a:spcPts val="600"/>
              </a:spcAft>
              <a:buSzPct val="60000"/>
            </a:pPr>
            <a:r>
              <a:rPr lang="en-US" altLang="en-US" sz="2800" dirty="0"/>
              <a:t>Total transfer = 1,000,000 + 3500 = 1,003,500 bytes.</a:t>
            </a:r>
          </a:p>
          <a:p>
            <a:pPr marL="457200" indent="-457200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8887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2822</Words>
  <Application>Microsoft Office PowerPoint</Application>
  <PresentationFormat>Widescreen</PresentationFormat>
  <Paragraphs>259</Paragraphs>
  <Slides>49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ＭＳ Ｐゴシック</vt:lpstr>
      <vt:lpstr>Arial</vt:lpstr>
      <vt:lpstr>Century Gothic</vt:lpstr>
      <vt:lpstr>Monotype Sorts</vt:lpstr>
      <vt:lpstr>Symbol</vt:lpstr>
      <vt:lpstr>Times New Roman</vt:lpstr>
      <vt:lpstr>Wingdings</vt:lpstr>
      <vt:lpstr>Presentation level design</vt:lpstr>
      <vt:lpstr>VISIO</vt:lpstr>
      <vt:lpstr>Database System Implementation CSE 507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Query Processing in Distributed Databases</vt:lpstr>
      <vt:lpstr>Recovery in Distributed Databases</vt:lpstr>
      <vt:lpstr>Distributed Transactions</vt:lpstr>
      <vt:lpstr>Distributed Transactions</vt:lpstr>
      <vt:lpstr>Distributed Transactions</vt:lpstr>
      <vt:lpstr>System Failure Modes</vt:lpstr>
      <vt:lpstr>Commit Protocols</vt:lpstr>
      <vt:lpstr>Commit Protocols</vt:lpstr>
      <vt:lpstr>2 Phase Commit Protocol --- Phase I</vt:lpstr>
      <vt:lpstr>2 Phase Commit Protocol – Phase I</vt:lpstr>
      <vt:lpstr>2 Phase Commit Protocol – Phase II</vt:lpstr>
      <vt:lpstr>2 Phase Commit – Handling Site Failures</vt:lpstr>
      <vt:lpstr>2 Phase Commit – Handling Site Failures</vt:lpstr>
      <vt:lpstr>2 Phase Commit – Handling Site Failures</vt:lpstr>
      <vt:lpstr>2 PC – Handling Coordinator Failures</vt:lpstr>
      <vt:lpstr>2 PC – Handling Coordinator Failures</vt:lpstr>
      <vt:lpstr>2 PC – Handling Coordinator Failures</vt:lpstr>
      <vt:lpstr>2 PC – Handling Network Partition</vt:lpstr>
      <vt:lpstr>2 PC – Handling Network Partition</vt:lpstr>
      <vt:lpstr>2 PC – Handling Network Partition</vt:lpstr>
      <vt:lpstr>Locking in Distributed Databases</vt:lpstr>
      <vt:lpstr>Single Lock Manager Approach</vt:lpstr>
      <vt:lpstr>Single Lock Manager Approach</vt:lpstr>
      <vt:lpstr>Distributed Lock Manager</vt:lpstr>
      <vt:lpstr>Distributed Lock Manager</vt:lpstr>
      <vt:lpstr>Distributed Lock Manager – Primary Copy</vt:lpstr>
      <vt:lpstr>Distributed Lock Manager – Primary Copy</vt:lpstr>
      <vt:lpstr>Distributed Lock Manager – Majority Protocol</vt:lpstr>
      <vt:lpstr>Distributed Lock Manager – Majority Protocol</vt:lpstr>
      <vt:lpstr>Distributed Lock Manager – Majority Protocol</vt:lpstr>
      <vt:lpstr>Distributed Lock Manager – Biased Protocol</vt:lpstr>
      <vt:lpstr>Distributed Lock Manager – Biased Protocol</vt:lpstr>
      <vt:lpstr>Distributed Locks– Quorum Consensus Protocol</vt:lpstr>
      <vt:lpstr>Distributed Locks– Quorum Consensus Protocol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2016-04-16T03:39:19Z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