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3" r:id="rId3"/>
    <p:sldId id="308" r:id="rId4"/>
    <p:sldId id="309" r:id="rId5"/>
    <p:sldId id="312" r:id="rId6"/>
    <p:sldId id="310" r:id="rId7"/>
    <p:sldId id="313" r:id="rId8"/>
    <p:sldId id="314" r:id="rId9"/>
    <p:sldId id="315" r:id="rId10"/>
    <p:sldId id="266" r:id="rId11"/>
    <p:sldId id="271" r:id="rId12"/>
    <p:sldId id="339" r:id="rId13"/>
    <p:sldId id="272" r:id="rId14"/>
    <p:sldId id="274" r:id="rId15"/>
    <p:sldId id="276" r:id="rId16"/>
    <p:sldId id="275" r:id="rId17"/>
    <p:sldId id="277" r:id="rId18"/>
    <p:sldId id="278" r:id="rId19"/>
    <p:sldId id="280" r:id="rId20"/>
    <p:sldId id="340" r:id="rId21"/>
    <p:sldId id="341" r:id="rId22"/>
    <p:sldId id="292" r:id="rId23"/>
    <p:sldId id="279" r:id="rId24"/>
    <p:sldId id="282" r:id="rId25"/>
    <p:sldId id="283" r:id="rId26"/>
    <p:sldId id="284" r:id="rId27"/>
    <p:sldId id="293" r:id="rId28"/>
    <p:sldId id="294" r:id="rId29"/>
    <p:sldId id="338" r:id="rId30"/>
    <p:sldId id="342" r:id="rId31"/>
    <p:sldId id="343" r:id="rId32"/>
    <p:sldId id="285" r:id="rId33"/>
    <p:sldId id="290" r:id="rId34"/>
    <p:sldId id="291" r:id="rId35"/>
    <p:sldId id="289" r:id="rId36"/>
    <p:sldId id="295" r:id="rId37"/>
    <p:sldId id="296" r:id="rId38"/>
    <p:sldId id="297" r:id="rId39"/>
    <p:sldId id="298" r:id="rId40"/>
    <p:sldId id="322" r:id="rId41"/>
    <p:sldId id="299" r:id="rId42"/>
    <p:sldId id="258" r:id="rId43"/>
    <p:sldId id="301" r:id="rId44"/>
    <p:sldId id="302" r:id="rId45"/>
    <p:sldId id="303" r:id="rId46"/>
    <p:sldId id="305" r:id="rId47"/>
    <p:sldId id="325" r:id="rId48"/>
    <p:sldId id="316" r:id="rId49"/>
    <p:sldId id="304" r:id="rId50"/>
    <p:sldId id="307" r:id="rId51"/>
    <p:sldId id="306" r:id="rId52"/>
    <p:sldId id="337" r:id="rId53"/>
    <p:sldId id="321" r:id="rId54"/>
    <p:sldId id="318" r:id="rId55"/>
    <p:sldId id="319" r:id="rId56"/>
    <p:sldId id="320" r:id="rId57"/>
    <p:sldId id="300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36" r:id="rId67"/>
    <p:sldId id="326" r:id="rId68"/>
    <p:sldId id="324" r:id="rId69"/>
    <p:sldId id="327" r:id="rId70"/>
    <p:sldId id="323" r:id="rId71"/>
    <p:sldId id="267" r:id="rId72"/>
    <p:sldId id="317" r:id="rId73"/>
    <p:sldId id="260" r:id="rId74"/>
    <p:sldId id="261" r:id="rId75"/>
    <p:sldId id="262" r:id="rId76"/>
    <p:sldId id="263" r:id="rId77"/>
    <p:sldId id="264" r:id="rId78"/>
    <p:sldId id="257" r:id="rId79"/>
    <p:sldId id="265" r:id="rId80"/>
    <p:sldId id="286" r:id="rId81"/>
    <p:sldId id="287" r:id="rId82"/>
    <p:sldId id="288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1215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4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47671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6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3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062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299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66C9899-27F0-469E-8E56-6F794D399C4C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99F1736-F9B2-4783-8756-4F67423921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138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842" y="1455000"/>
            <a:ext cx="8361229" cy="2098226"/>
          </a:xfrm>
        </p:spPr>
        <p:txBody>
          <a:bodyPr>
            <a:normAutofit/>
          </a:bodyPr>
          <a:lstStyle/>
          <a:p>
            <a:r>
              <a:rPr lang="en-US" sz="6500" dirty="0"/>
              <a:t>Being a Teaching Assistant at IIITD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1947" y="4876800"/>
            <a:ext cx="2676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Viswanath Gunturi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9948" y="4313391"/>
            <a:ext cx="7304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14636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56271" y="2951205"/>
            <a:ext cx="9601200" cy="887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dirty="0"/>
              <a:t>Grading Answer Sheets</a:t>
            </a:r>
          </a:p>
        </p:txBody>
      </p:sp>
    </p:spTree>
    <p:extLst>
      <p:ext uri="{BB962C8B-B14F-4D97-AF65-F5344CB8AC3E}">
        <p14:creationId xmlns:p14="http://schemas.microsoft.com/office/powerpoint/2010/main" val="139244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68" y="78819"/>
            <a:ext cx="3306417" cy="58927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Sample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668" y="572983"/>
            <a:ext cx="7441096" cy="842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Write a definition of a Signal?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371599" y="1681007"/>
            <a:ext cx="9839739" cy="49583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800" dirty="0">
                <a:solidFill>
                  <a:srgbClr val="002060"/>
                </a:solidFill>
              </a:rPr>
              <a:t> A signal is function which allows mapping of values from x-variable to y-variable.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800" dirty="0">
                <a:solidFill>
                  <a:srgbClr val="002060"/>
                </a:solidFill>
              </a:rPr>
              <a:t> Signal is defined as a function which carries information.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800" dirty="0">
                <a:solidFill>
                  <a:srgbClr val="002060"/>
                </a:solidFill>
              </a:rPr>
              <a:t> Representation of an Independent variable as a function of dependent variables called as signal. In general, the dependent variable can be one or ‘n’.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800" dirty="0">
                <a:solidFill>
                  <a:srgbClr val="002060"/>
                </a:solidFill>
              </a:rPr>
              <a:t> A signal is a source of information generally a physical quantity which varies with respect to time, space, temperature like any independent variable.</a:t>
            </a:r>
          </a:p>
          <a:p>
            <a:pPr marL="342900" indent="-342900">
              <a:buAutoNum type="arabicParenBoth"/>
            </a:pPr>
            <a:endParaRPr lang="en-US" sz="28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740979" y="0"/>
            <a:ext cx="2018709" cy="147862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Max 5 Points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06668" y="1199326"/>
            <a:ext cx="30362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Sample Answers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93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8621"/>
            <a:ext cx="9601200" cy="887628"/>
          </a:xfrm>
        </p:spPr>
        <p:txBody>
          <a:bodyPr/>
          <a:lstStyle/>
          <a:p>
            <a:r>
              <a:rPr lang="en-US" dirty="0"/>
              <a:t>Sample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79157"/>
            <a:ext cx="10029568" cy="2125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Given a directed graph G=(V,E), write a pseudocode to determine if there a cycle and output one such cycle.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+mj-lt"/>
              </a:rPr>
              <a:t>The order of the nodes should be maintained.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+mj-lt"/>
              </a:rPr>
              <a:t>Example:</a:t>
            </a:r>
          </a:p>
        </p:txBody>
      </p:sp>
      <p:sp>
        <p:nvSpPr>
          <p:cNvPr id="4" name="Oval 3"/>
          <p:cNvSpPr/>
          <p:nvPr/>
        </p:nvSpPr>
        <p:spPr>
          <a:xfrm>
            <a:off x="8622269" y="3732053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7633978" y="4742686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9652123" y="4742686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</a:p>
        </p:txBody>
      </p:sp>
      <p:sp>
        <p:nvSpPr>
          <p:cNvPr id="7" name="Oval 6"/>
          <p:cNvSpPr/>
          <p:nvPr/>
        </p:nvSpPr>
        <p:spPr>
          <a:xfrm>
            <a:off x="10979788" y="4742686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8622269" y="5630874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10464923" y="3744161"/>
            <a:ext cx="678749" cy="481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</a:p>
        </p:txBody>
      </p:sp>
      <p:cxnSp>
        <p:nvCxnSpPr>
          <p:cNvPr id="11" name="Straight Arrow Connector 10"/>
          <p:cNvCxnSpPr>
            <a:stCxn id="4" idx="3"/>
            <a:endCxn id="5" idx="7"/>
          </p:cNvCxnSpPr>
          <p:nvPr/>
        </p:nvCxnSpPr>
        <p:spPr>
          <a:xfrm flipH="1">
            <a:off x="8213327" y="4143285"/>
            <a:ext cx="508342" cy="669957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8213327" y="5153918"/>
            <a:ext cx="508342" cy="547512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7"/>
            <a:endCxn id="6" idx="3"/>
          </p:cNvCxnSpPr>
          <p:nvPr/>
        </p:nvCxnSpPr>
        <p:spPr>
          <a:xfrm flipV="1">
            <a:off x="9201618" y="5153918"/>
            <a:ext cx="549905" cy="547512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1"/>
            <a:endCxn id="4" idx="5"/>
          </p:cNvCxnSpPr>
          <p:nvPr/>
        </p:nvCxnSpPr>
        <p:spPr>
          <a:xfrm flipH="1" flipV="1">
            <a:off x="9201618" y="4143285"/>
            <a:ext cx="549905" cy="669957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6"/>
            <a:endCxn id="9" idx="2"/>
          </p:cNvCxnSpPr>
          <p:nvPr/>
        </p:nvCxnSpPr>
        <p:spPr>
          <a:xfrm>
            <a:off x="9301018" y="3972947"/>
            <a:ext cx="1163905" cy="12108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5"/>
            <a:endCxn id="7" idx="0"/>
          </p:cNvCxnSpPr>
          <p:nvPr/>
        </p:nvCxnSpPr>
        <p:spPr>
          <a:xfrm>
            <a:off x="11044272" y="4155393"/>
            <a:ext cx="274891" cy="587293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2"/>
            <a:endCxn id="6" idx="6"/>
          </p:cNvCxnSpPr>
          <p:nvPr/>
        </p:nvCxnSpPr>
        <p:spPr>
          <a:xfrm flipH="1">
            <a:off x="10330872" y="4983580"/>
            <a:ext cx="648916" cy="0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1511311" y="3545058"/>
            <a:ext cx="6053100" cy="24412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2060"/>
                </a:solidFill>
              </a:rPr>
              <a:t>Valid Answers:</a:t>
            </a:r>
          </a:p>
          <a:p>
            <a:pPr marL="342900" indent="-342900">
              <a:buAutoNum type="arabicParenBoth"/>
            </a:pPr>
            <a:r>
              <a:rPr lang="en-US" sz="2800" dirty="0">
                <a:solidFill>
                  <a:srgbClr val="002060"/>
                </a:solidFill>
              </a:rPr>
              <a:t> A F E D (or any of its rotations)</a:t>
            </a:r>
          </a:p>
          <a:p>
            <a:r>
              <a:rPr lang="en-US" sz="2800" dirty="0">
                <a:solidFill>
                  <a:srgbClr val="002060"/>
                </a:solidFill>
              </a:rPr>
              <a:t>(2) B C D A (or any of its rotations)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Sample incorrect rotation: B D A C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94094" y="3991333"/>
            <a:ext cx="587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72668" y="5039758"/>
            <a:ext cx="4523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Oval 9"/>
          <p:cNvSpPr/>
          <p:nvPr/>
        </p:nvSpPr>
        <p:spPr>
          <a:xfrm>
            <a:off x="9886963" y="1954677"/>
            <a:ext cx="2018709" cy="147862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Max 15 Points</a:t>
            </a:r>
          </a:p>
        </p:txBody>
      </p:sp>
    </p:spTree>
    <p:extLst>
      <p:ext uri="{BB962C8B-B14F-4D97-AF65-F5344CB8AC3E}">
        <p14:creationId xmlns:p14="http://schemas.microsoft.com/office/powerpoint/2010/main" val="1233550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355" y="63792"/>
            <a:ext cx="11034584" cy="6628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Do While </a:t>
            </a:r>
            <a:r>
              <a:rPr lang="en-US" sz="1600" dirty="0">
                <a:latin typeface="+mj-lt"/>
              </a:rPr>
              <a:t>(there is an unvisited node v in V)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+mj-lt"/>
              </a:rPr>
              <a:t>	flag = Cycle-Detect(G, v)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+mj-lt"/>
              </a:rPr>
              <a:t>	Break if a cycle is detected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End loop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//</a:t>
            </a:r>
            <a:r>
              <a:rPr lang="en-US" sz="1600" b="1" i="1" dirty="0">
                <a:solidFill>
                  <a:srgbClr val="002060"/>
                </a:solidFill>
                <a:latin typeface="+mj-lt"/>
              </a:rPr>
              <a:t>a global DS (a) list of visited nodes; (b) list of grey nodes; (c) store the nodes in cycle; (d) stop node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Bool Cycle-Detect(</a:t>
            </a:r>
            <a:r>
              <a:rPr lang="en-US" sz="1600" b="1" dirty="0" err="1">
                <a:solidFill>
                  <a:srgbClr val="002060"/>
                </a:solidFill>
                <a:latin typeface="+mj-lt"/>
              </a:rPr>
              <a:t>G,v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If (v is not grey and not visited)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Mark v as visited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For each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of the neighbors u of v 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do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	 		flag  = Cycle-Detect(</a:t>
            </a:r>
            <a:r>
              <a:rPr lang="en-US" sz="1600" dirty="0" err="1">
                <a:solidFill>
                  <a:schemeClr val="tx1"/>
                </a:solidFill>
                <a:latin typeface="+mj-lt"/>
              </a:rPr>
              <a:t>G,u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 flag is true 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then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		If stop node not already reached then save u;  //Global DS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		return 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true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End for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Color v as a grey node;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Else if (v is visited node)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store v as the stop node;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1600" b="1" dirty="0">
                <a:latin typeface="+mj-lt"/>
              </a:rPr>
              <a:t>true;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Else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false</a:t>
            </a:r>
            <a:endParaRPr lang="en-US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7654" y="1929713"/>
            <a:ext cx="2405449" cy="1200665"/>
          </a:xfrm>
          <a:ln w="34925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Correct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Answer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989983" y="3843130"/>
            <a:ext cx="6202017" cy="2699829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Choice of DFS.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A notion stop node or </a:t>
            </a:r>
            <a:r>
              <a:rPr lang="en-US" sz="3000" dirty="0" err="1">
                <a:solidFill>
                  <a:srgbClr val="002060"/>
                </a:solidFill>
              </a:rPr>
              <a:t>eqv</a:t>
            </a:r>
            <a:r>
              <a:rPr lang="en-US" sz="3000" dirty="0">
                <a:solidFill>
                  <a:srgbClr val="002060"/>
                </a:solidFill>
              </a:rPr>
              <a:t> for cycle info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Disconnected graphs.</a:t>
            </a:r>
            <a:endParaRPr lang="en-US" sz="3000" dirty="0"/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Two DS: Grey and visited nodes.</a:t>
            </a:r>
          </a:p>
        </p:txBody>
      </p:sp>
    </p:spTree>
    <p:extLst>
      <p:ext uri="{BB962C8B-B14F-4D97-AF65-F5344CB8AC3E}">
        <p14:creationId xmlns:p14="http://schemas.microsoft.com/office/powerpoint/2010/main" val="105123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616" y="121855"/>
            <a:ext cx="11339383" cy="6649647"/>
          </a:xfr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//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a global DS (a) list of visited nodes (b) store the nodes in cycle; (c) stop node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Bool Cycle-Detect(</a:t>
            </a:r>
            <a:r>
              <a:rPr lang="en-US" sz="2400" dirty="0" err="1">
                <a:solidFill>
                  <a:srgbClr val="002060"/>
                </a:solidFill>
                <a:latin typeface="+mj-lt"/>
              </a:rPr>
              <a:t>G,v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+mj-lt"/>
              </a:rPr>
              <a:t>	If (v is not visited)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Mark v as visited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For each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of the neighbors u of v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do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	 		flag  = Cycle-Detect(</a:t>
            </a:r>
            <a:r>
              <a:rPr lang="en-US" sz="2400" dirty="0" err="1">
                <a:solidFill>
                  <a:schemeClr val="tx1"/>
                </a:solidFill>
                <a:latin typeface="+mj-lt"/>
              </a:rPr>
              <a:t>G,u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if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flag is true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then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		save u;          //Global DS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		return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true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End for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Else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2400" b="1" dirty="0">
                <a:latin typeface="+mj-lt"/>
              </a:rPr>
              <a:t>true;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false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	</a:t>
            </a:r>
            <a:endParaRPr lang="en-US" sz="2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591" y="1600559"/>
            <a:ext cx="2751439" cy="1752601"/>
          </a:xfrm>
          <a:ln w="34925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</a:rPr>
              <a:t>How much would you give this?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23132" y="690778"/>
            <a:ext cx="2636359" cy="713150"/>
          </a:xfrm>
          <a:prstGeom prst="rect">
            <a:avLst/>
          </a:prstGeom>
          <a:ln w="34925">
            <a:solidFill>
              <a:srgbClr val="7030A0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</a:rPr>
              <a:t>Solution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45426" y="4248443"/>
            <a:ext cx="6271604" cy="2069229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No stop node </a:t>
            </a:r>
            <a:r>
              <a:rPr lang="en-US" sz="3200" b="1" dirty="0">
                <a:solidFill>
                  <a:srgbClr val="FF0000"/>
                </a:solidFill>
              </a:rPr>
              <a:t>(item 2 fails)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Will not work if the graph is disconnected. </a:t>
            </a:r>
            <a:r>
              <a:rPr lang="en-US" sz="3200" b="1" dirty="0">
                <a:solidFill>
                  <a:srgbClr val="FF0000"/>
                </a:solidFill>
              </a:rPr>
              <a:t>(item 3 fails)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65591" y="1600559"/>
            <a:ext cx="2751439" cy="1752601"/>
          </a:xfrm>
          <a:ln w="34925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</a:rPr>
              <a:t>How much would you give this?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23132" y="690778"/>
            <a:ext cx="2636359" cy="713150"/>
          </a:xfrm>
          <a:prstGeom prst="rect">
            <a:avLst/>
          </a:prstGeom>
          <a:ln w="34925">
            <a:solidFill>
              <a:srgbClr val="7030A0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</a:rPr>
              <a:t>Solution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459897" y="4726744"/>
            <a:ext cx="6457134" cy="1846333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Well… You do get these kind of answers all the time!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0000"/>
                </a:solidFill>
              </a:rPr>
              <a:t>Item (1) and half of item (2)???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670" y="690779"/>
            <a:ext cx="8023529" cy="36780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  <a:latin typeface="+mj-lt"/>
              </a:rPr>
              <a:t>We will use Depth first search for this problem.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  <a:latin typeface="+mj-lt"/>
              </a:rPr>
              <a:t>In the recursion we will save some information to backtrack and retrieve a cycle.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  <a:latin typeface="+mj-lt"/>
              </a:rPr>
              <a:t>In DFS we will keep going forward until we hit an already visited node and then while backtracking we can save the information required to output the cycle.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	</a:t>
            </a:r>
            <a:endParaRPr lang="en-US" sz="2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0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616" y="121855"/>
            <a:ext cx="11034584" cy="66496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Do While </a:t>
            </a:r>
            <a:r>
              <a:rPr lang="en-US" sz="2800" dirty="0">
                <a:latin typeface="+mj-lt"/>
              </a:rPr>
              <a:t>(there is an unvisited node v in V)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>
                <a:latin typeface="+mj-lt"/>
              </a:rPr>
              <a:t>	flag = Cycle-Detect(G, v)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>
                <a:latin typeface="+mj-lt"/>
              </a:rPr>
              <a:t>	Break if a cycle is detected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End loop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//</a:t>
            </a:r>
            <a:r>
              <a:rPr lang="en-US" sz="2100" b="1" i="1" dirty="0">
                <a:solidFill>
                  <a:srgbClr val="002060"/>
                </a:solidFill>
                <a:latin typeface="+mj-lt"/>
              </a:rPr>
              <a:t>a global DS (a) list of visited nodes (b) store the nodes in cycle;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Bool Cycle-Detect(</a:t>
            </a:r>
            <a:r>
              <a:rPr lang="en-US" sz="2800" b="1" dirty="0" err="1">
                <a:solidFill>
                  <a:srgbClr val="002060"/>
                </a:solidFill>
                <a:latin typeface="+mj-lt"/>
              </a:rPr>
              <a:t>G,v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If (v is not visited)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Mark v as visited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	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For each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of the neighbors u of v 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do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	 		flag  = Cycle-Detect(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G,u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if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flag is true 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then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		save u;  	//Global DS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		return 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true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		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End for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Else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2800" b="1" dirty="0">
                <a:latin typeface="+mj-lt"/>
              </a:rPr>
              <a:t>true;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End if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		return 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false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	</a:t>
            </a:r>
            <a:endParaRPr lang="en-US" sz="2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65591" y="1600559"/>
            <a:ext cx="2751439" cy="1752601"/>
          </a:xfrm>
          <a:ln w="34925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</a:rPr>
              <a:t>How much would you give this?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23132" y="690778"/>
            <a:ext cx="2636359" cy="713150"/>
          </a:xfrm>
          <a:prstGeom prst="rect">
            <a:avLst/>
          </a:prstGeom>
          <a:ln w="34925">
            <a:solidFill>
              <a:srgbClr val="7030A0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</a:rPr>
              <a:t>Solution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69565" y="5062330"/>
            <a:ext cx="7058313" cy="1400424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No notion of stop node. </a:t>
            </a:r>
            <a:r>
              <a:rPr lang="en-US" sz="3200" b="1" dirty="0">
                <a:solidFill>
                  <a:srgbClr val="FF0000"/>
                </a:solidFill>
              </a:rPr>
              <a:t>(item 2 fails)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</a:rPr>
              <a:t> Only visited nodes. </a:t>
            </a:r>
            <a:r>
              <a:rPr lang="en-US" sz="3200" b="1" dirty="0">
                <a:solidFill>
                  <a:srgbClr val="FF0000"/>
                </a:solidFill>
              </a:rPr>
              <a:t>(item 4 fails)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65591" y="2053141"/>
            <a:ext cx="2751439" cy="1752601"/>
          </a:xfrm>
          <a:ln w="34925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</a:rPr>
              <a:t>How much would you give this?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23132" y="690778"/>
            <a:ext cx="2636359" cy="713150"/>
          </a:xfrm>
          <a:prstGeom prst="rect">
            <a:avLst/>
          </a:prstGeom>
          <a:ln w="34925">
            <a:solidFill>
              <a:srgbClr val="7030A0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</a:rPr>
              <a:t>Solution 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43193" y="4304404"/>
            <a:ext cx="5783972" cy="1801091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</a:rPr>
              <a:t>Just some vague ideas.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</a:rPr>
              <a:t>I don’t know what to say…. </a:t>
            </a:r>
            <a:r>
              <a:rPr lang="en-US" sz="2800" dirty="0">
                <a:solidFill>
                  <a:srgbClr val="002060"/>
                </a:solidFill>
                <a:sym typeface="Wingdings" panose="05000000000000000000" pitchFamily="2" charset="2"/>
              </a:rPr>
              <a:t> But probably would want to avoid a debate.. 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252" y="875506"/>
            <a:ext cx="8023529" cy="3253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We can either use DFS or BFS for this problem.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During the execution we will save some information to backtrack and retrieve a cycle.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	</a:t>
            </a:r>
            <a:endParaRPr lang="en-US" sz="2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42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10029568" cy="21373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/>
              <a:t>If do they carry equal weight?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What was the main thing (learning objectives) you wanted them to learn?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107766"/>
            <a:ext cx="10234246" cy="21282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3500" dirty="0">
                <a:latin typeface="+mj-lt"/>
              </a:rPr>
              <a:t>Given a directed graph G=(V,E), write a pseudocode to determine if there a cycle and output one such cycle.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latin typeface="+mj-lt"/>
              </a:rPr>
              <a:t>The order of the nodes should be maintained.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latin typeface="+mj-lt"/>
              </a:rPr>
              <a:t>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9382459" y="5171904"/>
            <a:ext cx="2018709" cy="147862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Max 15 Points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1600" y="3526254"/>
            <a:ext cx="5042556" cy="727754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2060"/>
                </a:solidFill>
              </a:rPr>
              <a:t>Our Previous Sample Question</a:t>
            </a:r>
          </a:p>
        </p:txBody>
      </p:sp>
    </p:spTree>
    <p:extLst>
      <p:ext uri="{BB962C8B-B14F-4D97-AF65-F5344CB8AC3E}">
        <p14:creationId xmlns:p14="http://schemas.microsoft.com/office/powerpoint/2010/main" val="147843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17477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/>
              <a:t>If do they carry equal weight?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What was the main thing you wanted them to learn?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50922" y="3300907"/>
            <a:ext cx="5042556" cy="72775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Sample key learning objectives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71191" y="4028661"/>
            <a:ext cx="6202017" cy="2699829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Choice of DFS.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A notion stop node or </a:t>
            </a:r>
            <a:r>
              <a:rPr lang="en-US" sz="3000" dirty="0" err="1">
                <a:solidFill>
                  <a:srgbClr val="002060"/>
                </a:solidFill>
              </a:rPr>
              <a:t>eqv</a:t>
            </a:r>
            <a:r>
              <a:rPr lang="en-US" sz="3000" dirty="0">
                <a:solidFill>
                  <a:srgbClr val="002060"/>
                </a:solidFill>
              </a:rPr>
              <a:t> for cycle info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Disconnected graphs.</a:t>
            </a:r>
            <a:endParaRPr lang="en-US" sz="3000" dirty="0"/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Two DS: Grey and visited nodes.</a:t>
            </a:r>
          </a:p>
        </p:txBody>
      </p:sp>
    </p:spTree>
    <p:extLst>
      <p:ext uri="{BB962C8B-B14F-4D97-AF65-F5344CB8AC3E}">
        <p14:creationId xmlns:p14="http://schemas.microsoft.com/office/powerpoint/2010/main" val="131305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Quick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764" y="2334141"/>
            <a:ext cx="10363826" cy="342410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How many of us have had teaching assistants previously in </a:t>
            </a:r>
            <a:r>
              <a:rPr lang="en-US" sz="3200">
                <a:solidFill>
                  <a:srgbClr val="002060"/>
                </a:solidFill>
              </a:rPr>
              <a:t>UG college?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002060"/>
                </a:solidFill>
              </a:rPr>
              <a:t>What is your perception of being an teaching assistant?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04759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10029568" cy="21373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/>
              <a:t>If do they carry equal weight?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What was the main thing (learning objectives) you wanted them to learn? </a:t>
            </a:r>
          </a:p>
        </p:txBody>
      </p:sp>
      <p:sp>
        <p:nvSpPr>
          <p:cNvPr id="6" name="Oval 5"/>
          <p:cNvSpPr/>
          <p:nvPr/>
        </p:nvSpPr>
        <p:spPr>
          <a:xfrm>
            <a:off x="7116338" y="3840678"/>
            <a:ext cx="2018709" cy="147862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Max 5 Points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1600" y="3526254"/>
            <a:ext cx="5042556" cy="727754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2060"/>
                </a:solidFill>
              </a:rPr>
              <a:t>Our Previous Sample Question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4575140"/>
            <a:ext cx="7441096" cy="84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3200">
                <a:latin typeface="+mj-lt"/>
              </a:rPr>
              <a:t>Write a definition of a Signal?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542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17477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/>
              <a:t>If do they carry equal weight?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What was the main thing you wanted them to learn?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50922" y="3300907"/>
            <a:ext cx="5042556" cy="72775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Sample key learning objectives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63956" y="4041913"/>
            <a:ext cx="6218583" cy="15240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Notion dependent and independent variables.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solidFill>
                  <a:srgbClr val="002060"/>
                </a:solidFill>
              </a:rPr>
              <a:t>Generalized beyond space, time.</a:t>
            </a:r>
          </a:p>
        </p:txBody>
      </p:sp>
    </p:spTree>
    <p:extLst>
      <p:ext uri="{BB962C8B-B14F-4D97-AF65-F5344CB8AC3E}">
        <p14:creationId xmlns:p14="http://schemas.microsoft.com/office/powerpoint/2010/main" val="3393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599" y="1010667"/>
            <a:ext cx="9601200" cy="17477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i="0" dirty="0"/>
              <a:t>If do they carry equal weight?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What was the main thing you wanted them to learn?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67700" y="3608507"/>
            <a:ext cx="9008999" cy="2909251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7030A0"/>
                </a:solidFill>
              </a:rPr>
              <a:t>Are they important and essential?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7030A0"/>
                </a:solidFill>
              </a:rPr>
              <a:t>Can they be phrased in a precise language?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7030A0"/>
                </a:solidFill>
              </a:rPr>
              <a:t>Can they be easily observed in answer?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7030A0"/>
                </a:solidFill>
              </a:rPr>
              <a:t>Can they be measured quantitatively?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50921" y="2748231"/>
            <a:ext cx="5042556" cy="72775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7030A0"/>
                </a:solidFill>
              </a:rPr>
              <a:t>Tips while setting learning objectives / evaluation criteria</a:t>
            </a:r>
          </a:p>
        </p:txBody>
      </p:sp>
    </p:spTree>
    <p:extLst>
      <p:ext uri="{BB962C8B-B14F-4D97-AF65-F5344CB8AC3E}">
        <p14:creationId xmlns:p14="http://schemas.microsoft.com/office/powerpoint/2010/main" val="201660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i="0" dirty="0"/>
              <a:t>If do they carry equal weight?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What was the main thing you wanted them to learn?</a:t>
            </a:r>
          </a:p>
          <a:p>
            <a:pPr marL="530352" lvl="1" indent="0">
              <a:buNone/>
            </a:pPr>
            <a:r>
              <a:rPr lang="en-US" sz="26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b="1" dirty="0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Students may not always give the perfect answer.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Sometimes time constraints, e.g., in a exam.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Also think about your average case and bottom line expectations.</a:t>
            </a:r>
          </a:p>
        </p:txBody>
      </p:sp>
      <p:sp>
        <p:nvSpPr>
          <p:cNvPr id="3" name="Right Arrow 2"/>
          <p:cNvSpPr/>
          <p:nvPr/>
        </p:nvSpPr>
        <p:spPr>
          <a:xfrm>
            <a:off x="925032" y="3069209"/>
            <a:ext cx="893135" cy="63795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84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34484" y="1051851"/>
            <a:ext cx="10440174" cy="228935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Students may not always give the perfect answer.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Sometimes time constraints, e.g., in a exam.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Also think about your average case and bottom line expectations.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176438" y="3918968"/>
            <a:ext cx="3923197" cy="2655277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600" b="1" dirty="0">
                <a:solidFill>
                  <a:srgbClr val="7030A0"/>
                </a:solidFill>
              </a:rPr>
              <a:t>Are you looking for this? </a:t>
            </a:r>
          </a:p>
          <a:p>
            <a:pPr>
              <a:spcAft>
                <a:spcPts val="800"/>
              </a:spcAft>
            </a:pPr>
            <a:r>
              <a:rPr lang="en-US" sz="2600" b="1" dirty="0">
                <a:solidFill>
                  <a:srgbClr val="7030A0"/>
                </a:solidFill>
              </a:rPr>
              <a:t>Did anybody get to this ? </a:t>
            </a:r>
          </a:p>
          <a:p>
            <a:pPr>
              <a:spcAft>
                <a:spcPts val="800"/>
              </a:spcAft>
            </a:pPr>
            <a:r>
              <a:rPr lang="en-US" sz="2600" b="1" i="1" u="sng" dirty="0">
                <a:solidFill>
                  <a:srgbClr val="00B050"/>
                </a:solidFill>
              </a:rPr>
              <a:t>Suggestion: </a:t>
            </a:r>
            <a:r>
              <a:rPr lang="en-US" sz="2600" b="1" i="1" dirty="0">
                <a:solidFill>
                  <a:srgbClr val="00B050"/>
                </a:solidFill>
              </a:rPr>
              <a:t>You should sample to get a sense of type of answers written.</a:t>
            </a:r>
          </a:p>
        </p:txBody>
      </p:sp>
      <p:sp>
        <p:nvSpPr>
          <p:cNvPr id="14" name="Right Arrow 13"/>
          <p:cNvSpPr/>
          <p:nvPr/>
        </p:nvSpPr>
        <p:spPr>
          <a:xfrm flipH="1">
            <a:off x="6783160" y="5367451"/>
            <a:ext cx="1222131" cy="545123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75" y="3106038"/>
            <a:ext cx="6319634" cy="375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1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34484" y="882978"/>
            <a:ext cx="9601200" cy="22142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Students may not always give the perfect answer.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Sometimes time constraints, e.g., in a exam.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Also think about your average case and bottom line expectations.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296511" y="4404841"/>
            <a:ext cx="3766179" cy="23255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If not then what is your bottom line??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Use your learning objectives to decide!</a:t>
            </a:r>
          </a:p>
        </p:txBody>
      </p:sp>
      <p:sp>
        <p:nvSpPr>
          <p:cNvPr id="14" name="Right Arrow 13"/>
          <p:cNvSpPr/>
          <p:nvPr/>
        </p:nvSpPr>
        <p:spPr>
          <a:xfrm flipH="1">
            <a:off x="6893996" y="5395160"/>
            <a:ext cx="1222131" cy="545123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96511" y="2669286"/>
            <a:ext cx="3701525" cy="172675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600" b="1" i="1" u="sng" dirty="0">
                <a:solidFill>
                  <a:srgbClr val="00B050"/>
                </a:solidFill>
              </a:rPr>
              <a:t>Suggestion: </a:t>
            </a:r>
            <a:r>
              <a:rPr lang="en-US" sz="2600" b="1" i="1" dirty="0">
                <a:solidFill>
                  <a:srgbClr val="00B050"/>
                </a:solidFill>
              </a:rPr>
              <a:t>You should sample to get a sense of type of answers written.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75" y="3106038"/>
            <a:ext cx="6319634" cy="375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296511" y="4404841"/>
            <a:ext cx="3766179" cy="23255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Does this cross your bottom line??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Use your learning objectives to decide!</a:t>
            </a:r>
          </a:p>
        </p:txBody>
      </p:sp>
      <p:sp>
        <p:nvSpPr>
          <p:cNvPr id="14" name="Right Arrow 13"/>
          <p:cNvSpPr/>
          <p:nvPr/>
        </p:nvSpPr>
        <p:spPr>
          <a:xfrm flipH="1">
            <a:off x="6866287" y="4986534"/>
            <a:ext cx="1222131" cy="545123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92" y="3912444"/>
            <a:ext cx="6556971" cy="269330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334484" y="1051851"/>
            <a:ext cx="10440174" cy="22893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3000" b="1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/>
              <a:t>Students may not always give the perfect answer.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/>
              <a:t>Sometimes time constraints, e.g., in a exam.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/>
              <a:t>Also think about your average case and bottom line expectations.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461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599" y="1168400"/>
            <a:ext cx="10585939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Does the assigned break into logical pieces?</a:t>
            </a:r>
            <a:r>
              <a:rPr lang="en-US" sz="3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i="0" dirty="0"/>
              <a:t>If do they carry equal weight?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What was the main thing you wanted them to learn?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What might an exemplary performance look like?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Students may not always give the perfect answer.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Sometimes time constraints, e.g., in a exam.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Also think about your average case and bottom line expectations.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Design a rating scale</a:t>
            </a:r>
            <a:endParaRPr lang="en-US" sz="3000" dirty="0"/>
          </a:p>
        </p:txBody>
      </p:sp>
      <p:sp>
        <p:nvSpPr>
          <p:cNvPr id="3" name="Right Arrow 2"/>
          <p:cNvSpPr/>
          <p:nvPr/>
        </p:nvSpPr>
        <p:spPr>
          <a:xfrm>
            <a:off x="826556" y="4644790"/>
            <a:ext cx="893135" cy="63795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1678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194" y="257092"/>
            <a:ext cx="9601200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9206" y="987668"/>
            <a:ext cx="10585939" cy="557215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Designing a rating scale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tx1"/>
                </a:solidFill>
              </a:rPr>
              <a:t>Once your exemplary, average case (s), and bottom line expectations for an answer are clear then create a scale to map these cases to numeric scores. 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tx1"/>
                </a:solidFill>
              </a:rPr>
              <a:t>Internally each level (exemplary, </a:t>
            </a:r>
            <a:r>
              <a:rPr lang="en-US" sz="2900" dirty="0" err="1">
                <a:solidFill>
                  <a:schemeClr val="tx1"/>
                </a:solidFill>
              </a:rPr>
              <a:t>avg</a:t>
            </a:r>
            <a:r>
              <a:rPr lang="en-US" sz="2900" dirty="0">
                <a:solidFill>
                  <a:schemeClr val="tx1"/>
                </a:solidFill>
              </a:rPr>
              <a:t>, etc..) are answers which have some of the selected criteria that you decided earlier. </a:t>
            </a:r>
          </a:p>
        </p:txBody>
      </p:sp>
    </p:spTree>
    <p:extLst>
      <p:ext uri="{BB962C8B-B14F-4D97-AF65-F5344CB8AC3E}">
        <p14:creationId xmlns:p14="http://schemas.microsoft.com/office/powerpoint/2010/main" val="4291542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0678" y="67230"/>
            <a:ext cx="7601829" cy="902854"/>
          </a:xfrm>
        </p:spPr>
        <p:txBody>
          <a:bodyPr/>
          <a:lstStyle/>
          <a:p>
            <a:r>
              <a:rPr lang="en-US" dirty="0"/>
              <a:t>How to create a grading rubric?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50944" y="1285842"/>
            <a:ext cx="9098663" cy="396316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Designing a rating scale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tx1"/>
                </a:solidFill>
              </a:rPr>
              <a:t>In the mapping there must be sufficient gap between the exemplary, </a:t>
            </a:r>
            <a:r>
              <a:rPr lang="en-US" sz="2900" dirty="0" err="1">
                <a:solidFill>
                  <a:schemeClr val="tx1"/>
                </a:solidFill>
              </a:rPr>
              <a:t>avg</a:t>
            </a:r>
            <a:r>
              <a:rPr lang="en-US" sz="2900" dirty="0">
                <a:solidFill>
                  <a:schemeClr val="tx1"/>
                </a:solidFill>
              </a:rPr>
              <a:t> and bottom-line expectations. 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tx1"/>
                </a:solidFill>
              </a:rPr>
              <a:t>Or else entire class will like a blob on the final excel sheet without a variance.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242192" y="1848680"/>
            <a:ext cx="1867430" cy="11739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</a:rPr>
              <a:t>Very Important </a:t>
            </a:r>
          </a:p>
        </p:txBody>
      </p:sp>
      <p:sp>
        <p:nvSpPr>
          <p:cNvPr id="6" name="Right Arrow 5"/>
          <p:cNvSpPr/>
          <p:nvPr/>
        </p:nvSpPr>
        <p:spPr>
          <a:xfrm flipH="1">
            <a:off x="8945920" y="2163083"/>
            <a:ext cx="1222131" cy="545123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7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 Teaching Assistant?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5158"/>
            <a:ext cx="10363826" cy="342410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 Teaching Assistant is an interface between the students and the instructor. 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Aids in administrative as well as pedagogical aspects of the course. 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8715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530" y="0"/>
            <a:ext cx="6697879" cy="902854"/>
          </a:xfrm>
        </p:spPr>
        <p:txBody>
          <a:bodyPr>
            <a:normAutofit/>
          </a:bodyPr>
          <a:lstStyle/>
          <a:p>
            <a:r>
              <a:rPr lang="en-US" dirty="0"/>
              <a:t>A Sample Grading Rubric?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50516"/>
              </p:ext>
            </p:extLst>
          </p:nvPr>
        </p:nvGraphicFramePr>
        <p:xfrm>
          <a:off x="1563758" y="844774"/>
          <a:ext cx="9647580" cy="583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516">
                  <a:extLst>
                    <a:ext uri="{9D8B030D-6E8A-4147-A177-3AD203B41FA5}">
                      <a16:colId xmlns:a16="http://schemas.microsoft.com/office/drawing/2014/main" val="50472467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223643629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3650900992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148136915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949135325"/>
                    </a:ext>
                  </a:extLst>
                </a:gridCol>
              </a:tblGrid>
              <a:tr h="174459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Evaluation Criteria (EC)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/ Learning Objectives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Total 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assigned to the objective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achieved 10 -30%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achieved 40 -80%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above 80%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392352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 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30% of total</a:t>
                      </a:r>
                      <a:r>
                        <a:rPr lang="en-US" sz="2000" b="1" baseline="0" dirty="0">
                          <a:solidFill>
                            <a:srgbClr val="00B050"/>
                          </a:solidFill>
                        </a:rPr>
                        <a:t> score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300886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40% of total score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605466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15% of total score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438478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15% of total</a:t>
                      </a:r>
                      <a:r>
                        <a:rPr lang="en-US" sz="2000" b="1" baseline="0" dirty="0">
                          <a:solidFill>
                            <a:srgbClr val="00B050"/>
                          </a:solidFill>
                        </a:rPr>
                        <a:t> score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120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354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530" y="0"/>
            <a:ext cx="6697879" cy="902854"/>
          </a:xfrm>
        </p:spPr>
        <p:txBody>
          <a:bodyPr>
            <a:normAutofit/>
          </a:bodyPr>
          <a:lstStyle/>
          <a:p>
            <a:r>
              <a:rPr lang="en-US" dirty="0"/>
              <a:t>A Sample Grading Rubric?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63758" y="844774"/>
          <a:ext cx="9647580" cy="583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516">
                  <a:extLst>
                    <a:ext uri="{9D8B030D-6E8A-4147-A177-3AD203B41FA5}">
                      <a16:colId xmlns:a16="http://schemas.microsoft.com/office/drawing/2014/main" val="50472467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223643629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3650900992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1481369155"/>
                    </a:ext>
                  </a:extLst>
                </a:gridCol>
                <a:gridCol w="1929516">
                  <a:extLst>
                    <a:ext uri="{9D8B030D-6E8A-4147-A177-3AD203B41FA5}">
                      <a16:colId xmlns:a16="http://schemas.microsoft.com/office/drawing/2014/main" val="949135325"/>
                    </a:ext>
                  </a:extLst>
                </a:gridCol>
              </a:tblGrid>
              <a:tr h="174459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Evaluation Criteria (EC)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/ Learning Objectives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Total 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assigned to the objective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achieved 10 -30%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achieved 40 -80%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Score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to be given if the EC is above 80%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392352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 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30% of total</a:t>
                      </a:r>
                      <a:r>
                        <a:rPr lang="en-US" sz="2000" b="1" baseline="0" dirty="0">
                          <a:solidFill>
                            <a:srgbClr val="00B050"/>
                          </a:solidFill>
                        </a:rPr>
                        <a:t> score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300886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40% of total score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605466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15% of total score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438478"/>
                  </a:ext>
                </a:extLst>
              </a:tr>
              <a:tr h="97884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Criteria 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15% of total</a:t>
                      </a:r>
                      <a:r>
                        <a:rPr lang="en-US" sz="2000" b="1" baseline="0" dirty="0">
                          <a:solidFill>
                            <a:srgbClr val="00B050"/>
                          </a:solidFill>
                        </a:rPr>
                        <a:t> score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120779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989983" y="3087757"/>
            <a:ext cx="4452730" cy="3154017"/>
          </a:xfrm>
          <a:prstGeom prst="roundRect">
            <a:avLst/>
          </a:prstGeom>
          <a:solidFill>
            <a:schemeClr val="bg1">
              <a:alpha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50"/>
                </a:solidFill>
              </a:rPr>
              <a:t>Sampling Answer sheets helps </a:t>
            </a:r>
            <a:r>
              <a:rPr lang="en-US" sz="3600">
                <a:solidFill>
                  <a:srgbClr val="00B050"/>
                </a:solidFill>
              </a:rPr>
              <a:t>for deciding this </a:t>
            </a:r>
            <a:r>
              <a:rPr lang="en-US" sz="3600" dirty="0">
                <a:solidFill>
                  <a:srgbClr val="00B050"/>
                </a:solidFill>
              </a:rPr>
              <a:t>part</a:t>
            </a:r>
          </a:p>
        </p:txBody>
      </p:sp>
    </p:spTree>
    <p:extLst>
      <p:ext uri="{BB962C8B-B14F-4D97-AF65-F5344CB8AC3E}">
        <p14:creationId xmlns:p14="http://schemas.microsoft.com/office/powerpoint/2010/main" val="719641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Types of grading rubric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Holistic Rubric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These rubrics asses the students work as whole.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Saves time by minimizing the #decisions to be made. More soft, warm and encouraging to student (I believe).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Difficult to implement when class size is large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b="1" dirty="0">
                <a:solidFill>
                  <a:srgbClr val="002060"/>
                </a:solidFill>
              </a:rPr>
              <a:t>Analytical Rubric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Identify and assess components of a finished product.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Easy to implement in a large class.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Need to come up with precise “formula” for grading which can take time. </a:t>
            </a:r>
          </a:p>
        </p:txBody>
      </p:sp>
    </p:spTree>
    <p:extLst>
      <p:ext uri="{BB962C8B-B14F-4D97-AF65-F5344CB8AC3E}">
        <p14:creationId xmlns:p14="http://schemas.microsoft.com/office/powerpoint/2010/main" val="290603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Types of grading rubric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Holistic Rubric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These rubrics asses the students work as whole.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Analytical Rubric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Identify and assess components of a finished product.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12301" y="3593653"/>
            <a:ext cx="8919797" cy="2655277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600" b="1" u="sng" dirty="0">
                <a:solidFill>
                  <a:srgbClr val="7030A0"/>
                </a:solidFill>
              </a:rPr>
              <a:t>My Advice:</a:t>
            </a:r>
            <a:r>
              <a:rPr lang="en-US" sz="2600" b="1" dirty="0">
                <a:solidFill>
                  <a:srgbClr val="7030A0"/>
                </a:solidFill>
              </a:rPr>
              <a:t> If you are not a “master” of the material, then go for the analytical rubric. Easy to implement in a large class without compromising on consistency across students. </a:t>
            </a:r>
          </a:p>
          <a:p>
            <a:pPr>
              <a:spcAft>
                <a:spcPts val="800"/>
              </a:spcAft>
            </a:pPr>
            <a:endParaRPr lang="en-US" sz="2600" b="1" dirty="0">
              <a:solidFill>
                <a:srgbClr val="7030A0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2600" b="1" dirty="0">
                <a:solidFill>
                  <a:srgbClr val="FF0000"/>
                </a:solidFill>
              </a:rPr>
              <a:t>Just get your rubric “</a:t>
            </a:r>
            <a:r>
              <a:rPr lang="en-US" sz="2600" b="1" dirty="0" err="1">
                <a:solidFill>
                  <a:srgbClr val="FF0000"/>
                </a:solidFill>
              </a:rPr>
              <a:t>okay’d</a:t>
            </a:r>
            <a:r>
              <a:rPr lang="en-US" sz="2600" b="1" dirty="0">
                <a:solidFill>
                  <a:srgbClr val="FF0000"/>
                </a:solidFill>
              </a:rPr>
              <a:t>” by your instructor first.</a:t>
            </a:r>
            <a:endParaRPr lang="en-US" sz="2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1540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928"/>
            <a:ext cx="9601200" cy="902854"/>
          </a:xfrm>
        </p:spPr>
        <p:txBody>
          <a:bodyPr/>
          <a:lstStyle/>
          <a:p>
            <a:r>
              <a:rPr lang="en-US" dirty="0"/>
              <a:t>Types of grading rubric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Holistic Rubric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These rubrics asses the students work as whole.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Analytical Rubric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Identify and assess components of a finished product.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30320" y="4003212"/>
            <a:ext cx="8521485" cy="153635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600" b="1" dirty="0">
                <a:solidFill>
                  <a:srgbClr val="002060"/>
                </a:solidFill>
              </a:rPr>
              <a:t>I suggest holistic rubric only for people who are experts in the material and have a lot of experience in grading.   </a:t>
            </a:r>
            <a:endParaRPr lang="en-US" sz="2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854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Assessing 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22363"/>
            <a:ext cx="10197548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>
                <a:solidFill>
                  <a:srgbClr val="002060"/>
                </a:solidFill>
              </a:rPr>
              <a:t>Assess the process, not just the final work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Sometimes not all members contribute equally to the final product.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If needed ask students to state/evaluate their own contributions.</a:t>
            </a:r>
            <a:endParaRPr lang="en-US" sz="30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i="0" dirty="0">
                <a:solidFill>
                  <a:srgbClr val="002060"/>
                </a:solidFill>
              </a:rPr>
              <a:t>Discourage </a:t>
            </a:r>
            <a:r>
              <a:rPr lang="en-US" sz="3000" i="1" dirty="0">
                <a:solidFill>
                  <a:srgbClr val="002060"/>
                </a:solidFill>
              </a:rPr>
              <a:t>free-rider phenomena</a:t>
            </a:r>
            <a:r>
              <a:rPr lang="en-US" sz="3000" i="0" dirty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i="0" dirty="0">
                <a:solidFill>
                  <a:srgbClr val="002060"/>
                </a:solidFill>
              </a:rPr>
              <a:t>The ultimate solution for free-riders </a:t>
            </a:r>
            <a:r>
              <a:rPr lang="en-US" sz="3000" i="0" dirty="0">
                <a:solidFill>
                  <a:srgbClr val="002060"/>
                </a:solidFill>
                <a:sym typeface="Wingdings" panose="05000000000000000000" pitchFamily="2" charset="2"/>
              </a:rPr>
              <a:t> ask for</a:t>
            </a:r>
            <a:r>
              <a:rPr lang="en-US" sz="3000" i="0" dirty="0">
                <a:solidFill>
                  <a:srgbClr val="002060"/>
                </a:solidFill>
              </a:rPr>
              <a:t> a statement of individual contributions. </a:t>
            </a:r>
          </a:p>
        </p:txBody>
      </p:sp>
    </p:spTree>
    <p:extLst>
      <p:ext uri="{BB962C8B-B14F-4D97-AF65-F5344CB8AC3E}">
        <p14:creationId xmlns:p14="http://schemas.microsoft.com/office/powerpoint/2010/main" val="21606160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427" y="1322363"/>
            <a:ext cx="10846724" cy="51977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u="sng" dirty="0">
                <a:solidFill>
                  <a:srgbClr val="002060"/>
                </a:solidFill>
              </a:rPr>
              <a:t>Role playing Scenario:</a:t>
            </a: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“The mid term scores have been returned. A student comes to your office with hopes of getting his scores increased on the DFS problem we discussed.”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u="sng" dirty="0">
                <a:solidFill>
                  <a:schemeClr val="tx1"/>
                </a:solidFill>
              </a:rPr>
              <a:t>Internal thoughts of student</a:t>
            </a:r>
            <a:r>
              <a:rPr lang="en-US" sz="2800" dirty="0">
                <a:solidFill>
                  <a:schemeClr val="tx1"/>
                </a:solidFill>
              </a:rPr>
              <a:t>: “I think I can get 5 more points on this question.”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u="sng" dirty="0">
                <a:solidFill>
                  <a:schemeClr val="tx1"/>
                </a:solidFill>
              </a:rPr>
              <a:t>Reality:</a:t>
            </a:r>
            <a:r>
              <a:rPr lang="en-US" sz="2800" dirty="0">
                <a:solidFill>
                  <a:schemeClr val="tx1"/>
                </a:solidFill>
              </a:rPr>
              <a:t> It was a border line case, the answer was not fully correct and the TA gave only 8 out of 20.</a:t>
            </a:r>
          </a:p>
          <a:p>
            <a:pPr marL="0" indent="0">
              <a:buNone/>
            </a:pPr>
            <a:endParaRPr lang="en-US" sz="2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000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22363"/>
            <a:ext cx="10548551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Score disputes are common.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Sometimes they could be just out of difference in opinion.</a:t>
            </a:r>
            <a:endParaRPr lang="en-US" sz="3000" dirty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Remember: the same answer could receive different scores from different people.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Nevertheless, as TA you need to be careful about two things: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Constructive feedback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u="sng" dirty="0">
                <a:solidFill>
                  <a:schemeClr val="tx1"/>
                </a:solidFill>
              </a:rPr>
              <a:t>Maintain consistency and fairness in grading across students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endParaRPr lang="en-US" sz="3000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66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22363"/>
            <a:ext cx="10548551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rgbClr val="002060"/>
                </a:solidFill>
              </a:rPr>
              <a:t>Giving Constructive feedback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In general positive reinforcement works better.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Helps maintain the motivation of the student.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Its best if the student himself understands the mistake.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Use leading questions like “What if I give this kind of input?” “Would your algorithm still work?”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Remember: As teachers our job is to make a student improve towards perfection and not judge them!</a:t>
            </a:r>
          </a:p>
        </p:txBody>
      </p:sp>
    </p:spTree>
    <p:extLst>
      <p:ext uri="{BB962C8B-B14F-4D97-AF65-F5344CB8AC3E}">
        <p14:creationId xmlns:p14="http://schemas.microsoft.com/office/powerpoint/2010/main" val="14149411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22363"/>
            <a:ext cx="10548551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rgbClr val="002060"/>
                </a:solidFill>
              </a:rPr>
              <a:t>Maintaining Consistency &amp; Fairness: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Positive reinforcement is a double-edged sword.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Its nice to give encouragement but not at the cost of being unfair.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On some level you do need to draw a line between </a:t>
            </a:r>
            <a:r>
              <a:rPr lang="en-US" sz="2800" dirty="0">
                <a:solidFill>
                  <a:schemeClr val="tx1"/>
                </a:solidFill>
              </a:rPr>
              <a:t>good performance</a:t>
            </a:r>
            <a:r>
              <a:rPr lang="en-US" sz="2800" i="0" dirty="0">
                <a:solidFill>
                  <a:schemeClr val="tx1"/>
                </a:solidFill>
              </a:rPr>
              <a:t> and </a:t>
            </a:r>
            <a:r>
              <a:rPr lang="en-US" sz="2800" dirty="0">
                <a:solidFill>
                  <a:schemeClr val="tx1"/>
                </a:solidFill>
              </a:rPr>
              <a:t>not-so-good performance</a:t>
            </a:r>
            <a:r>
              <a:rPr lang="en-US" sz="2800" i="0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Its not good if the top performers get a feeling their hard work is not being rewarded enough.  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8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5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 Teaching Assistant?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5158"/>
            <a:ext cx="10363826" cy="342410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</a:rPr>
              <a:t>For the students</a:t>
            </a:r>
            <a:r>
              <a:rPr lang="en-US" sz="3200" b="1" dirty="0">
                <a:solidFill>
                  <a:srgbClr val="002060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Teaching Assistant aids in better understanding of the course material. 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u="sng" dirty="0">
                <a:solidFill>
                  <a:srgbClr val="002060"/>
                </a:solidFill>
              </a:rPr>
              <a:t>For the instructor: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Teaching Assistant helps in smooth running of the course. </a:t>
            </a:r>
            <a:r>
              <a:rPr lang="en-US" sz="3200" dirty="0"/>
              <a:t> 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834398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22363"/>
            <a:ext cx="10548551" cy="47868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rgbClr val="002060"/>
                </a:solidFill>
              </a:rPr>
              <a:t>A secret tactic towards handling score disputes: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For any re-grade or score update request: </a:t>
            </a:r>
            <a:endParaRPr lang="en-US" sz="28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First discuss the correct answer with the student.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Student should understand that the answer provided was not correct.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i="0" dirty="0">
                <a:solidFill>
                  <a:schemeClr val="tx1"/>
                </a:solidFill>
              </a:rPr>
              <a:t>Only after this bring up the “score negotiation” part. </a:t>
            </a:r>
          </a:p>
        </p:txBody>
      </p:sp>
    </p:spTree>
    <p:extLst>
      <p:ext uri="{BB962C8B-B14F-4D97-AF65-F5344CB8AC3E}">
        <p14:creationId xmlns:p14="http://schemas.microsoft.com/office/powerpoint/2010/main" val="20422526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Grading Graciously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2626" y="2047294"/>
            <a:ext cx="3719147" cy="717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>
                <a:solidFill>
                  <a:srgbClr val="7030A0"/>
                </a:solidFill>
              </a:rPr>
              <a:t>Summary Statement: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71600" y="2764746"/>
            <a:ext cx="9782432" cy="152796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7030A0"/>
                </a:solidFill>
              </a:rPr>
              <a:t>Your scoring scheme should balance the trade-off between positive reinforcement and fairness to top performers.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88743" y="4667698"/>
            <a:ext cx="7148146" cy="92319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002060"/>
                </a:solidFill>
              </a:rPr>
              <a:t>Always sample the answer sheets first to see the kind of answers written.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798" y="2192109"/>
            <a:ext cx="8361229" cy="2098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Interacting with Students</a:t>
            </a:r>
          </a:p>
        </p:txBody>
      </p:sp>
    </p:spTree>
    <p:extLst>
      <p:ext uri="{BB962C8B-B14F-4D97-AF65-F5344CB8AC3E}">
        <p14:creationId xmlns:p14="http://schemas.microsoft.com/office/powerpoint/2010/main" val="9285278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168400"/>
            <a:ext cx="9601200" cy="543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>
                <a:solidFill>
                  <a:srgbClr val="002060"/>
                </a:solidFill>
              </a:rPr>
              <a:t>Role Play Scenario:</a:t>
            </a:r>
          </a:p>
          <a:p>
            <a:pPr marL="0" indent="0">
              <a:buNone/>
            </a:pPr>
            <a:endParaRPr lang="en-US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“An homework assignment has been given in the class. The instructor already gave some hints for some problems in the class. Now a student comes to the TA office hours for some help.”</a:t>
            </a: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Internal thoughts of the student</a:t>
            </a:r>
            <a:r>
              <a:rPr lang="en-US" sz="2900" dirty="0">
                <a:solidFill>
                  <a:schemeClr val="tx1"/>
                </a:solidFill>
              </a:rPr>
              <a:t>: “I don’t think I have time to figure out a solution for this problem and if I don’t do it I might be in trouble grade wise.”</a:t>
            </a: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843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 – Some Tips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460907"/>
            <a:ext cx="10404764" cy="46073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Though tempting </a:t>
            </a:r>
            <a:r>
              <a:rPr lang="en-US" sz="3000" b="1" i="1" dirty="0">
                <a:solidFill>
                  <a:srgbClr val="FF0000"/>
                </a:solidFill>
              </a:rPr>
              <a:t>never give out the answers to the HW/lab questions.  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It raises the question of fairness.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Have a common set of hints which you would be giving everyone. 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Don’t be afraid to hold your ground against them.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i="1" dirty="0">
                <a:solidFill>
                  <a:srgbClr val="FF0000"/>
                </a:solidFill>
              </a:rPr>
              <a:t>Don’t be unfair, but don’t get bullied either.</a:t>
            </a:r>
          </a:p>
        </p:txBody>
      </p:sp>
    </p:spTree>
    <p:extLst>
      <p:ext uri="{BB962C8B-B14F-4D97-AF65-F5344CB8AC3E}">
        <p14:creationId xmlns:p14="http://schemas.microsoft.com/office/powerpoint/2010/main" val="125824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599" y="1168400"/>
            <a:ext cx="9933709" cy="543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>
                <a:solidFill>
                  <a:srgbClr val="002060"/>
                </a:solidFill>
              </a:rPr>
              <a:t>Role Play Scenario:</a:t>
            </a:r>
          </a:p>
          <a:p>
            <a:pPr marL="0" indent="0">
              <a:buNone/>
            </a:pPr>
            <a:endParaRPr lang="en-US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“It’s the night before the mid term exam. A student reaches out to you for some help on a course related material. The student wants you to teach him an entire topic from scratch.”</a:t>
            </a: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Internal thoughts of the student</a:t>
            </a:r>
            <a:r>
              <a:rPr lang="en-US" sz="2900" dirty="0">
                <a:solidFill>
                  <a:schemeClr val="tx1"/>
                </a:solidFill>
              </a:rPr>
              <a:t>: “I don’t think I have time to study properly for this course, let me just ask the TA to teach me again. She seems to know the material very well.”</a:t>
            </a: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218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 – Some Tips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460907"/>
            <a:ext cx="10404764" cy="460738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It is advisable to have professional boundaries.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Don’t get bullied.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But on the other hand, don’t be heartless either.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Yeah… being a good teacher always involves balancing conflicting qualities. </a:t>
            </a:r>
          </a:p>
        </p:txBody>
      </p:sp>
    </p:spTree>
    <p:extLst>
      <p:ext uri="{BB962C8B-B14F-4D97-AF65-F5344CB8AC3E}">
        <p14:creationId xmlns:p14="http://schemas.microsoft.com/office/powerpoint/2010/main" val="10925522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Effective Interaction – Some Tips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650377"/>
            <a:ext cx="9115168" cy="460738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Its ok if you don’t know the answer to a student’s question.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Just tell them you would get back to them and then follow up.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That’s totally ok.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Even if you make a mistake in conveying an idea, just come back with the correction graciously!</a:t>
            </a:r>
          </a:p>
        </p:txBody>
      </p:sp>
    </p:spTree>
    <p:extLst>
      <p:ext uri="{BB962C8B-B14F-4D97-AF65-F5344CB8AC3E}">
        <p14:creationId xmlns:p14="http://schemas.microsoft.com/office/powerpoint/2010/main" val="3079709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Effective Interaction --- “Last” Tip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81" y="1483168"/>
            <a:ext cx="10555357" cy="48911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Once again: “Know the subject you are </a:t>
            </a:r>
            <a:r>
              <a:rPr lang="en-US" sz="3000" b="1" dirty="0" err="1">
                <a:solidFill>
                  <a:srgbClr val="002060"/>
                </a:solidFill>
              </a:rPr>
              <a:t>TAing</a:t>
            </a:r>
            <a:r>
              <a:rPr lang="en-US" sz="3000" b="1" dirty="0">
                <a:solidFill>
                  <a:srgbClr val="002060"/>
                </a:solidFill>
              </a:rPr>
              <a:t> for</a:t>
            </a:r>
            <a:r>
              <a:rPr lang="en-US" sz="3000" b="1" i="0" dirty="0">
                <a:solidFill>
                  <a:srgbClr val="002060"/>
                </a:solidFill>
              </a:rPr>
              <a:t>!”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Attend as many classes as possible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7030A0"/>
                </a:solidFill>
              </a:rPr>
              <a:t>Gives you confidence while answering the student questions.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7030A0"/>
                </a:solidFill>
              </a:rPr>
              <a:t>They will then not be able to take advantage of you.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7030A0"/>
                </a:solidFill>
              </a:rPr>
              <a:t>Also, you will understand their concerns better and give better advice!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298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798" y="2192109"/>
            <a:ext cx="8361229" cy="2098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Being Efficient </a:t>
            </a:r>
            <a:br>
              <a:rPr lang="en-US" sz="5600" dirty="0"/>
            </a:br>
            <a:r>
              <a:rPr lang="en-US" sz="5600" dirty="0"/>
              <a:t>IN your TA DUTIES</a:t>
            </a:r>
          </a:p>
        </p:txBody>
      </p:sp>
    </p:spTree>
    <p:extLst>
      <p:ext uri="{BB962C8B-B14F-4D97-AF65-F5344CB8AC3E}">
        <p14:creationId xmlns:p14="http://schemas.microsoft.com/office/powerpoint/2010/main" val="31168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Typical Duties of a Teaching Assistant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51683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Grading </a:t>
            </a:r>
            <a:r>
              <a:rPr lang="en-US" sz="3000" b="1" dirty="0" err="1">
                <a:solidFill>
                  <a:srgbClr val="002060"/>
                </a:solidFill>
              </a:rPr>
              <a:t>homeworks</a:t>
            </a:r>
            <a:r>
              <a:rPr lang="en-US" sz="3000" b="1" dirty="0">
                <a:solidFill>
                  <a:srgbClr val="002060"/>
                </a:solidFill>
              </a:rPr>
              <a:t> and exams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i="0" dirty="0">
                <a:solidFill>
                  <a:srgbClr val="002060"/>
                </a:solidFill>
              </a:rPr>
              <a:t>Interacting with students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Conducting labs or tutorials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Course administration, e.g.,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2060"/>
                </a:solidFill>
              </a:rPr>
              <a:t>    maintaining grade sheets</a:t>
            </a:r>
            <a:endParaRPr lang="en-US" sz="2800" i="0" dirty="0">
              <a:solidFill>
                <a:schemeClr val="tx1"/>
              </a:solidFill>
            </a:endParaRPr>
          </a:p>
          <a:p>
            <a:pPr marL="530352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  <p:sp>
        <p:nvSpPr>
          <p:cNvPr id="4" name="Right Brace 3"/>
          <p:cNvSpPr/>
          <p:nvPr/>
        </p:nvSpPr>
        <p:spPr>
          <a:xfrm>
            <a:off x="7298127" y="1730326"/>
            <a:ext cx="770563" cy="2954215"/>
          </a:xfrm>
          <a:prstGeom prst="rightBrace">
            <a:avLst>
              <a:gd name="adj1" fmla="val 8333"/>
              <a:gd name="adj2" fmla="val 48539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14007" y="2668824"/>
            <a:ext cx="3094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Covered in this orientation</a:t>
            </a:r>
          </a:p>
        </p:txBody>
      </p:sp>
    </p:spTree>
    <p:extLst>
      <p:ext uri="{BB962C8B-B14F-4D97-AF65-F5344CB8AC3E}">
        <p14:creationId xmlns:p14="http://schemas.microsoft.com/office/powerpoint/2010/main" val="27511949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Tools to make you Productive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460907"/>
            <a:ext cx="10404764" cy="46073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You should </a:t>
            </a:r>
            <a:r>
              <a:rPr lang="en-US" sz="3000" b="1" i="1" dirty="0">
                <a:solidFill>
                  <a:srgbClr val="002060"/>
                </a:solidFill>
              </a:rPr>
              <a:t>very comfortable </a:t>
            </a:r>
            <a:r>
              <a:rPr lang="en-US" sz="3000" b="1" dirty="0">
                <a:solidFill>
                  <a:srgbClr val="002060"/>
                </a:solidFill>
              </a:rPr>
              <a:t>with MS Excel.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Formulas, sorting, etc.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Discuss with your instructor on how he/she want to maintain the score lists.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2060"/>
                </a:solidFill>
              </a:rPr>
              <a:t>Familiarize yourself with plagiarism tools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MOSS (for programming), </a:t>
            </a:r>
            <a:r>
              <a:rPr lang="en-US" sz="2800" b="1" dirty="0">
                <a:solidFill>
                  <a:srgbClr val="FF0000"/>
                </a:solidFill>
              </a:rPr>
              <a:t>very important!!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URKUND (for reports).</a:t>
            </a:r>
          </a:p>
          <a:p>
            <a:pPr marL="530352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767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842829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Divide up the questions not answer papers.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This ensures consistency and efficiency.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Grading one question at a time is always saves time overall.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After first few answer sheet, you will know the typical mistakes.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This speeds up grading of the remaining ones. </a:t>
            </a:r>
          </a:p>
        </p:txBody>
      </p:sp>
    </p:spTree>
    <p:extLst>
      <p:ext uri="{BB962C8B-B14F-4D97-AF65-F5344CB8AC3E}">
        <p14:creationId xmlns:p14="http://schemas.microsoft.com/office/powerpoint/2010/main" val="14820147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00257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For each question have a set of key objectives to be evaluated.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Focuses you attention to most important parts in an answer.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You will know what to look for in an answer.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</a:rPr>
              <a:t>Saves a lot of time by avoiding unnecessary material.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This also helps maintain consistency across the class.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029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60738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Estimate the work load and divide work equally.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Ensures less fights!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Common doubts in </a:t>
            </a:r>
            <a:r>
              <a:rPr lang="en-US" sz="3000" b="1" dirty="0" err="1">
                <a:solidFill>
                  <a:srgbClr val="002060"/>
                </a:solidFill>
              </a:rPr>
              <a:t>hws</a:t>
            </a:r>
            <a:r>
              <a:rPr lang="en-US" sz="3000" b="1" dirty="0">
                <a:solidFill>
                  <a:srgbClr val="002060"/>
                </a:solidFill>
              </a:rPr>
              <a:t> and labs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Usually, students have a common set of doubts.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Repeating the same answer again and again is inefficient.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Use backpack forum or class email lists for common ans.</a:t>
            </a:r>
          </a:p>
        </p:txBody>
      </p:sp>
    </p:spTree>
    <p:extLst>
      <p:ext uri="{BB962C8B-B14F-4D97-AF65-F5344CB8AC3E}">
        <p14:creationId xmlns:p14="http://schemas.microsoft.com/office/powerpoint/2010/main" val="3314804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6073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Set aside a fixed time for answering student emails.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You can announce them before hand.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Encourage them to come to office hours more.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Some questions may be better </a:t>
            </a:r>
            <a:r>
              <a:rPr lang="en-US" sz="2800" dirty="0" err="1">
                <a:solidFill>
                  <a:schemeClr val="tx1"/>
                </a:solidFill>
              </a:rPr>
              <a:t>ans</a:t>
            </a:r>
            <a:r>
              <a:rPr lang="en-US" sz="2800" dirty="0">
                <a:solidFill>
                  <a:schemeClr val="tx1"/>
                </a:solidFill>
              </a:rPr>
              <a:t> through white board.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Chances of misunderstanding is minimum.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Direct communication resolves issues faster than through emails. </a:t>
            </a:r>
          </a:p>
          <a:p>
            <a:pPr marL="0" indent="0">
              <a:spcAft>
                <a:spcPts val="1000"/>
              </a:spcAft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741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60738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Prepare a set of hints before hand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Prepare for the homework or lab assignment before hand.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Have set of common hints that you would give out.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Each of these hints could point to the “next step” in the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Time your hints properly,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i="1" dirty="0">
                <a:solidFill>
                  <a:schemeClr val="tx1"/>
                </a:solidFill>
              </a:rPr>
              <a:t>If you give them out too quickly, they will never learn.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This will help you manage the student queries much faster. </a:t>
            </a:r>
          </a:p>
        </p:txBody>
      </p:sp>
    </p:spTree>
    <p:extLst>
      <p:ext uri="{BB962C8B-B14F-4D97-AF65-F5344CB8AC3E}">
        <p14:creationId xmlns:p14="http://schemas.microsoft.com/office/powerpoint/2010/main" val="15435546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917917"/>
          </a:xfrm>
        </p:spPr>
        <p:txBody>
          <a:bodyPr/>
          <a:lstStyle/>
          <a:p>
            <a:r>
              <a:rPr lang="en-US" dirty="0"/>
              <a:t>Strategies to Make you Productive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052" y="1434403"/>
            <a:ext cx="10687878" cy="460738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Minimize context switches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Switching between different kinds of work is daunting.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It takes time to get into the “zone”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Once in the “zone” its better to finish the task.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7030A0"/>
                </a:solidFill>
              </a:rPr>
              <a:t>My advice: have set times for a full focus on the TA job.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Constant switching between academics and TA duties would wear you out.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39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798" y="2192109"/>
            <a:ext cx="8361229" cy="2098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Leading a Tutorial Session</a:t>
            </a:r>
          </a:p>
        </p:txBody>
      </p:sp>
    </p:spTree>
    <p:extLst>
      <p:ext uri="{BB962C8B-B14F-4D97-AF65-F5344CB8AC3E}">
        <p14:creationId xmlns:p14="http://schemas.microsoft.com/office/powerpoint/2010/main" val="511965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56270" y="0"/>
            <a:ext cx="9601200" cy="782782"/>
          </a:xfrm>
        </p:spPr>
        <p:txBody>
          <a:bodyPr/>
          <a:lstStyle/>
          <a:p>
            <a:r>
              <a:rPr lang="en-US" dirty="0"/>
              <a:t>Leading a Problem Solving Session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17015" y="676765"/>
            <a:ext cx="11009870" cy="6001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b="1" u="sng" dirty="0">
                <a:solidFill>
                  <a:srgbClr val="7030A0"/>
                </a:solidFill>
              </a:rPr>
              <a:t>Scenario (1 hour session)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7030A0"/>
                </a:solidFill>
              </a:rPr>
              <a:t>TA has to lead a problem solving session for the Data Structures and Algorithms class. He chooses the problem of implementing a Stack using Queues. Stacks and Queues have been covered in the class. </a:t>
            </a:r>
          </a:p>
          <a:p>
            <a:pPr marL="0" indent="0">
              <a:buNone/>
            </a:pPr>
            <a:endParaRPr lang="en-US" sz="29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TA</a:t>
            </a:r>
            <a:r>
              <a:rPr lang="en-US" sz="2900" dirty="0">
                <a:solidFill>
                  <a:schemeClr val="tx1"/>
                </a:solidFill>
              </a:rPr>
              <a:t>: (Presents the problem definition)</a:t>
            </a: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TA:</a:t>
            </a:r>
            <a:r>
              <a:rPr lang="en-US" sz="2900" dirty="0">
                <a:solidFill>
                  <a:schemeClr val="tx1"/>
                </a:solidFill>
              </a:rPr>
              <a:t> Ok class… As you remember Prof covered Stacks and Queues in the class. So get started on the problem…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After 45mins.</a:t>
            </a:r>
            <a:r>
              <a:rPr lang="en-US" sz="29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900" b="1" u="sng" dirty="0">
                <a:solidFill>
                  <a:schemeClr val="tx1"/>
                </a:solidFill>
              </a:rPr>
              <a:t>TA: </a:t>
            </a:r>
            <a:r>
              <a:rPr lang="en-US" sz="2900" dirty="0">
                <a:solidFill>
                  <a:schemeClr val="tx1"/>
                </a:solidFill>
              </a:rPr>
              <a:t>Ok class, lets wrap up. Here is the solution of the problem….. </a:t>
            </a:r>
            <a:endParaRPr lang="en-US" sz="29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976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9948"/>
            <a:ext cx="10157791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What did the TA do wrong?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Discuss among yourselves for a better plan. 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Leading a Problem Solving Session</a:t>
            </a:r>
          </a:p>
        </p:txBody>
      </p:sp>
    </p:spTree>
    <p:extLst>
      <p:ext uri="{BB962C8B-B14F-4D97-AF65-F5344CB8AC3E}">
        <p14:creationId xmlns:p14="http://schemas.microsoft.com/office/powerpoint/2010/main" val="282458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Why should you be interested in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516834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Deepens your understanding of course material. 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Would certainly help if you are aiming for higher education.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Helps a lot in placements too!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 would covet a TA appointment in an algorithms or OS course before my placements!</a:t>
            </a:r>
          </a:p>
          <a:p>
            <a:pPr marL="530352" lvl="1" indent="0">
              <a:spcBef>
                <a:spcPts val="600"/>
              </a:spcBef>
              <a:spcAft>
                <a:spcPts val="18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530352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33223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Leading a Problem Solving Session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8"/>
            <a:ext cx="10639705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7"/>
            <a:ext cx="10831862" cy="4854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First check the understanding level of students.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Quick questions or a short review.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Its typical to have students at different levels of understanding.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Goal should be engage all (or majority) of them.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Perhaps give your “first hint” to get everyone started.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Walk around to get a sense on </a:t>
            </a:r>
            <a:r>
              <a:rPr lang="en-US" sz="3000" dirty="0" err="1">
                <a:solidFill>
                  <a:srgbClr val="002060"/>
                </a:solidFill>
              </a:rPr>
              <a:t>whats</a:t>
            </a:r>
            <a:r>
              <a:rPr lang="en-US" sz="3000" dirty="0">
                <a:solidFill>
                  <a:srgbClr val="002060"/>
                </a:solidFill>
              </a:rPr>
              <a:t> happening in class.</a:t>
            </a:r>
          </a:p>
        </p:txBody>
      </p:sp>
    </p:spTree>
    <p:extLst>
      <p:ext uri="{BB962C8B-B14F-4D97-AF65-F5344CB8AC3E}">
        <p14:creationId xmlns:p14="http://schemas.microsoft.com/office/powerpoint/2010/main" val="9945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8"/>
            <a:ext cx="10639705" cy="397344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07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7"/>
            <a:ext cx="10639705" cy="5192643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Divide the class into groups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Break-up problem into pieces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Give a piece to each group and then re-group. 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084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234660"/>
            <a:ext cx="10639705" cy="539805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Divide the material into two opposing schools of thought.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Divide the class accordingly and moderate a debate.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More suitable to bring out pros and cons of a solution. 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7272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7"/>
            <a:ext cx="10639705" cy="5152887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First ask students asks students to think individually.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Then ask them to pair-up and discuss.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Finally re-group as an entire class.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9545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114086"/>
            <a:ext cx="10984262" cy="5591514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Most suitable for design based questions.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Ask leading questions to make students evaluate alternative strategies.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What info (property) is needed? How can you get it?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chemeClr val="tx1"/>
              </a:solidFill>
            </a:endParaRP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364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130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9522" y="331304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strategies for an Interactive Class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9686" y="1459948"/>
            <a:ext cx="10639705" cy="32445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Jigsaw Strategy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Debate Strategy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Think-Pair-Share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Problem Based Learning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86" y="1612348"/>
            <a:ext cx="10831862" cy="2906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12302" y="4856921"/>
            <a:ext cx="8982202" cy="161013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en-US" sz="2800" b="1" i="1" dirty="0">
                <a:solidFill>
                  <a:srgbClr val="7030A0"/>
                </a:solidFill>
              </a:rPr>
              <a:t>Choice of strategy depends on the class type, students, </a:t>
            </a:r>
            <a:r>
              <a:rPr lang="en-US" sz="2800" b="1" i="1" dirty="0" err="1">
                <a:solidFill>
                  <a:srgbClr val="7030A0"/>
                </a:solidFill>
              </a:rPr>
              <a:t>etc</a:t>
            </a:r>
            <a:r>
              <a:rPr lang="en-US" sz="2800" b="1" i="1" dirty="0">
                <a:solidFill>
                  <a:srgbClr val="7030A0"/>
                </a:solidFill>
              </a:rPr>
              <a:t>… Many times you may choose to have a mash-up of all these strategies. </a:t>
            </a:r>
          </a:p>
        </p:txBody>
      </p:sp>
    </p:spTree>
    <p:extLst>
      <p:ext uri="{BB962C8B-B14F-4D97-AF65-F5344CB8AC3E}">
        <p14:creationId xmlns:p14="http://schemas.microsoft.com/office/powerpoint/2010/main" val="28850365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276" y="782782"/>
            <a:ext cx="11009870" cy="6001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>
                <a:solidFill>
                  <a:srgbClr val="7030A0"/>
                </a:solidFill>
              </a:rPr>
              <a:t>The TA has a 1 hour tutorial to cover the concept of pointers</a:t>
            </a:r>
            <a:r>
              <a:rPr lang="en-US" sz="2700" dirty="0"/>
              <a:t>.</a:t>
            </a:r>
          </a:p>
          <a:p>
            <a:pPr marL="0" indent="0">
              <a:buNone/>
            </a:pPr>
            <a:r>
              <a:rPr lang="en-US" sz="2700" b="1" u="sng" dirty="0" err="1"/>
              <a:t>TA:</a:t>
            </a:r>
            <a:r>
              <a:rPr lang="en-US" sz="2700" dirty="0" err="1"/>
              <a:t>Good</a:t>
            </a:r>
            <a:r>
              <a:rPr lang="en-US" sz="2700" dirty="0"/>
              <a:t> morning! We shall go over Pointers today, followed by some questions on the same. So, what exactly is a pointer? It's a variable…..</a:t>
            </a:r>
          </a:p>
          <a:p>
            <a:pPr marL="0" indent="0">
              <a:buNone/>
            </a:pPr>
            <a:r>
              <a:rPr lang="en-US" sz="2700" b="1" u="sng" dirty="0"/>
              <a:t>Student 1: </a:t>
            </a:r>
            <a:r>
              <a:rPr lang="en-US" sz="2700" dirty="0"/>
              <a:t>(asks a doubt)</a:t>
            </a:r>
          </a:p>
          <a:p>
            <a:pPr marL="0" indent="0">
              <a:buNone/>
            </a:pPr>
            <a:r>
              <a:rPr lang="en-US" sz="2700" b="1" u="sng" dirty="0"/>
              <a:t>TA: </a:t>
            </a:r>
            <a:r>
              <a:rPr lang="en-US" sz="2700" dirty="0"/>
              <a:t>(addresses the doubt and continues)...</a:t>
            </a:r>
          </a:p>
          <a:p>
            <a:pPr marL="0" indent="0">
              <a:buNone/>
            </a:pPr>
            <a:r>
              <a:rPr lang="en-US" sz="2700" b="1" u="sng" dirty="0"/>
              <a:t>Student 2: </a:t>
            </a:r>
            <a:r>
              <a:rPr lang="en-US" sz="2700" dirty="0"/>
              <a:t>(asks a doubt)</a:t>
            </a:r>
          </a:p>
          <a:p>
            <a:pPr marL="0" indent="0">
              <a:buNone/>
            </a:pPr>
            <a:r>
              <a:rPr lang="en-US" sz="2700" b="1" u="sng" dirty="0"/>
              <a:t>TA: </a:t>
            </a:r>
            <a:r>
              <a:rPr lang="en-US" sz="2700" dirty="0"/>
              <a:t>(addresses the doubt and continues)...</a:t>
            </a:r>
          </a:p>
          <a:p>
            <a:pPr marL="0" indent="0">
              <a:buNone/>
            </a:pPr>
            <a:r>
              <a:rPr lang="en-US" sz="2700" b="1" dirty="0">
                <a:solidFill>
                  <a:srgbClr val="7030A0"/>
                </a:solidFill>
              </a:rPr>
              <a:t>[At the end of this series of question-answers there are only 15 minutes left until the class ends.]</a:t>
            </a:r>
            <a:endParaRPr lang="en-US" sz="27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700" b="1" u="sng" dirty="0"/>
              <a:t>TA:</a:t>
            </a:r>
            <a:r>
              <a:rPr lang="en-US" sz="2700" u="sng" dirty="0"/>
              <a:t> </a:t>
            </a:r>
            <a:r>
              <a:rPr lang="en-US" sz="2700" dirty="0"/>
              <a:t>Okay students, since we are short of time, we shall quickly go over some questions and I'll give out the solutions. You can try them later on your own….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83276" y="0"/>
            <a:ext cx="9601200" cy="782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Q/A Scenario in a Tutorial</a:t>
            </a:r>
          </a:p>
        </p:txBody>
      </p:sp>
    </p:spTree>
    <p:extLst>
      <p:ext uri="{BB962C8B-B14F-4D97-AF65-F5344CB8AC3E}">
        <p14:creationId xmlns:p14="http://schemas.microsoft.com/office/powerpoint/2010/main" val="35952983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53790"/>
            <a:ext cx="9601200" cy="782782"/>
          </a:xfrm>
        </p:spPr>
        <p:txBody>
          <a:bodyPr/>
          <a:lstStyle/>
          <a:p>
            <a:r>
              <a:rPr lang="en-US" dirty="0"/>
              <a:t>Student Questions in a Tutorial/Class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9948"/>
            <a:ext cx="10157791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What did the TA do wrong?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002060"/>
                </a:solidFill>
              </a:rPr>
              <a:t>Discuss among yourselves for a better plan.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90172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367" y="238460"/>
            <a:ext cx="9601200" cy="782782"/>
          </a:xfrm>
        </p:spPr>
        <p:txBody>
          <a:bodyPr/>
          <a:lstStyle/>
          <a:p>
            <a:r>
              <a:rPr lang="en-US" dirty="0"/>
              <a:t>Student Questions in a Tutorial/Class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686" y="1459948"/>
            <a:ext cx="10639705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Student questions are normal in a tutorial session.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However, </a:t>
            </a:r>
            <a:r>
              <a:rPr lang="en-US" sz="3000" dirty="0" err="1">
                <a:solidFill>
                  <a:srgbClr val="002060"/>
                </a:solidFill>
              </a:rPr>
              <a:t>dont</a:t>
            </a:r>
            <a:r>
              <a:rPr lang="en-US" sz="3000" dirty="0">
                <a:solidFill>
                  <a:srgbClr val="002060"/>
                </a:solidFill>
              </a:rPr>
              <a:t> let the questions overwhelm the class.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Answer only those which are directly related to topic being covered.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Take other questions offline.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2060"/>
                </a:solidFill>
              </a:rPr>
              <a:t>Or just a give a quick answer and ask them to follow up offline.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5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Why should you be interested in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516834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Helps improve your soft skills (e.g., communication).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As a TA you would interact with a variety of people who are outside your friend or enemy circles!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My experience: “People who can compute their ideas better always reach the top”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As a TA, you would regularly have to convey ideas to others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Very </a:t>
            </a:r>
            <a:r>
              <a:rPr lang="en-US" sz="2800" b="1" dirty="0" err="1">
                <a:solidFill>
                  <a:srgbClr val="FF0000"/>
                </a:solidFill>
              </a:rPr>
              <a:t>very</a:t>
            </a:r>
            <a:r>
              <a:rPr lang="en-US" sz="2800" b="1" dirty="0">
                <a:solidFill>
                  <a:srgbClr val="FF0000"/>
                </a:solidFill>
              </a:rPr>
              <a:t> important skill (for placements and in the long run!)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 always coveted my Profs soft skills, teaching made them wonderful at communicating ideas…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800" b="1" i="0" dirty="0">
              <a:solidFill>
                <a:srgbClr val="FF0000"/>
              </a:solidFill>
            </a:endParaRPr>
          </a:p>
          <a:p>
            <a:pPr marL="530352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677857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798" y="2192109"/>
            <a:ext cx="8361229" cy="2098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Maintaining </a:t>
            </a:r>
            <a:br>
              <a:rPr lang="en-US" sz="5600" dirty="0"/>
            </a:br>
            <a:r>
              <a:rPr lang="en-US" sz="5600" dirty="0"/>
              <a:t>Professional Conduct</a:t>
            </a:r>
          </a:p>
        </p:txBody>
      </p:sp>
    </p:spTree>
    <p:extLst>
      <p:ext uri="{BB962C8B-B14F-4D97-AF65-F5344CB8AC3E}">
        <p14:creationId xmlns:p14="http://schemas.microsoft.com/office/powerpoint/2010/main" val="25436846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509"/>
            <a:ext cx="9601200" cy="782782"/>
          </a:xfrm>
        </p:spPr>
        <p:txBody>
          <a:bodyPr/>
          <a:lstStyle/>
          <a:p>
            <a:r>
              <a:rPr lang="en-US" dirty="0"/>
              <a:t>Expectations from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9948"/>
            <a:ext cx="10157791" cy="431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Be in touch with the Instructor.</a:t>
            </a:r>
            <a:r>
              <a:rPr lang="en-US" sz="3000" dirty="0"/>
              <a:t>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Get to know his/her expectations (e.g., attending classes).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Each one of us a slightly different style of teaching.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And do not disappear without notice.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Don’t skip your assigned TA sessions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10683993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509"/>
            <a:ext cx="9601200" cy="782782"/>
          </a:xfrm>
        </p:spPr>
        <p:txBody>
          <a:bodyPr/>
          <a:lstStyle/>
          <a:p>
            <a:r>
              <a:rPr lang="en-US" dirty="0"/>
              <a:t>Expectations from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579217"/>
            <a:ext cx="9985513" cy="405295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Return scores on </a:t>
            </a:r>
            <a:r>
              <a:rPr lang="en-US" sz="3000" b="1" dirty="0" err="1">
                <a:solidFill>
                  <a:srgbClr val="002060"/>
                </a:solidFill>
              </a:rPr>
              <a:t>homeworks</a:t>
            </a:r>
            <a:r>
              <a:rPr lang="en-US" sz="3000" b="1" dirty="0">
                <a:solidFill>
                  <a:srgbClr val="002060"/>
                </a:solidFill>
              </a:rPr>
              <a:t> and exams on time.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Think about it, would you like delay on scores as a student!</a:t>
            </a:r>
          </a:p>
          <a:p>
            <a:pPr marL="530352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 Be someone on whom we can depend 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You don’t have to run to instructor on every small thing.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Most of us don’t like to micro manage. </a:t>
            </a:r>
          </a:p>
        </p:txBody>
      </p:sp>
    </p:spTree>
    <p:extLst>
      <p:ext uri="{BB962C8B-B14F-4D97-AF65-F5344CB8AC3E}">
        <p14:creationId xmlns:p14="http://schemas.microsoft.com/office/powerpoint/2010/main" val="1073046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6345"/>
            <a:ext cx="9601200" cy="893618"/>
          </a:xfrm>
        </p:spPr>
        <p:txBody>
          <a:bodyPr/>
          <a:lstStyle/>
          <a:p>
            <a:r>
              <a:rPr lang="en-US" dirty="0"/>
              <a:t>Handling Confidential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482436"/>
            <a:ext cx="10681854" cy="48075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800" dirty="0"/>
              <a:t>Student grades and scores are confidential information.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Emails are not, unless the particular student concerned about it.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 Never store confidential information on personal laptops!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 Also be careful with any hard copies of score sheets.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Never give out inside information on courses you are </a:t>
            </a:r>
            <a:r>
              <a:rPr lang="en-US" sz="2800" dirty="0" err="1"/>
              <a:t>TAing</a:t>
            </a:r>
            <a:r>
              <a:rPr lang="en-US" sz="2800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Check with the instructor on what he /she considers inside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E.g., plans on future </a:t>
            </a:r>
            <a:r>
              <a:rPr lang="en-US" sz="2400" dirty="0" err="1"/>
              <a:t>homeworks</a:t>
            </a:r>
            <a:r>
              <a:rPr lang="en-US" sz="2400" dirty="0"/>
              <a:t> and exams, answer keys, etc. </a:t>
            </a:r>
          </a:p>
        </p:txBody>
      </p:sp>
    </p:spTree>
    <p:extLst>
      <p:ext uri="{BB962C8B-B14F-4D97-AF65-F5344CB8AC3E}">
        <p14:creationId xmlns:p14="http://schemas.microsoft.com/office/powerpoint/2010/main" val="297498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 and Nepotism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97761"/>
            <a:ext cx="10058400" cy="450143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Don’t score the answer sheet of your “special someone.”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00" dirty="0"/>
              <a:t>These complaints are hardest to resolve for an instructor.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If you feel that there is conflict of interest report it to the instructor.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 On a general note, inform whenever you feel you cannot be objective in a task.  </a:t>
            </a:r>
          </a:p>
        </p:txBody>
      </p:sp>
    </p:spTree>
    <p:extLst>
      <p:ext uri="{BB962C8B-B14F-4D97-AF65-F5344CB8AC3E}">
        <p14:creationId xmlns:p14="http://schemas.microsoft.com/office/powerpoint/2010/main" val="344087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953" y="407505"/>
            <a:ext cx="9601200" cy="785191"/>
          </a:xfrm>
        </p:spPr>
        <p:txBody>
          <a:bodyPr/>
          <a:lstStyle/>
          <a:p>
            <a:r>
              <a:rPr lang="en-US" dirty="0"/>
              <a:t>Handling Academic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68815"/>
            <a:ext cx="10034546" cy="323083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/>
              <a:t>Discuss with your instructor, fellow TAs, TFs on what constitutes cheating.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900" dirty="0"/>
              <a:t> You should be aware of the IIIT Delhi policies on cheating.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www.iiitd.ac.in/sites/default/files/docs/education/AcademicDishonesty.pdf</a:t>
            </a:r>
          </a:p>
        </p:txBody>
      </p:sp>
    </p:spTree>
    <p:extLst>
      <p:ext uri="{BB962C8B-B14F-4D97-AF65-F5344CB8AC3E}">
        <p14:creationId xmlns:p14="http://schemas.microsoft.com/office/powerpoint/2010/main" val="393705938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04" y="-1"/>
            <a:ext cx="11251096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6990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2455"/>
            <a:ext cx="9601200" cy="893618"/>
          </a:xfrm>
        </p:spPr>
        <p:txBody>
          <a:bodyPr/>
          <a:lstStyle/>
          <a:p>
            <a:r>
              <a:rPr lang="en-US" dirty="0"/>
              <a:t>Handling Academic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7709" y="1493374"/>
            <a:ext cx="10058400" cy="4501025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800" dirty="0">
                <a:solidFill>
                  <a:srgbClr val="002060"/>
                </a:solidFill>
              </a:rPr>
              <a:t>On noticing suspicious activity, decide if its cheating.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 Gather evidence: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Save or make copies of any papers or computer files involved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>
                <a:solidFill>
                  <a:srgbClr val="002060"/>
                </a:solidFill>
              </a:rPr>
              <a:t>If possible get additional support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E.g., additional witnesses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 </a:t>
            </a:r>
            <a:r>
              <a:rPr lang="en-US" sz="3000" dirty="0">
                <a:solidFill>
                  <a:srgbClr val="002060"/>
                </a:solidFill>
              </a:rPr>
              <a:t>Takes notes: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Write down additional relevant information which you may not be able to remember  later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3000" dirty="0">
                <a:solidFill>
                  <a:srgbClr val="002060"/>
                </a:solidFill>
              </a:rPr>
              <a:t>Discuss with the instructor for further action.</a:t>
            </a:r>
          </a:p>
        </p:txBody>
      </p:sp>
    </p:spTree>
    <p:extLst>
      <p:ext uri="{BB962C8B-B14F-4D97-AF65-F5344CB8AC3E}">
        <p14:creationId xmlns:p14="http://schemas.microsoft.com/office/powerpoint/2010/main" val="424682156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Philosophy of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475753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Golden rule of teaching: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FF0000"/>
                </a:solidFill>
              </a:rPr>
              <a:t>There is no cheat codes when it comes to teaching.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More of an temperament that we develop over time.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Students have different learning styles.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A “true teacher” is someone who can adapt and balance across different learning styles.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002060"/>
                </a:solidFill>
              </a:rPr>
              <a:t>Basic ambition: help the students become knowledge seekers….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8099871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1415875"/>
            <a:ext cx="10905735" cy="3792229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Questions ? </a:t>
            </a:r>
            <a:br>
              <a:rPr lang="en-US" dirty="0"/>
            </a:br>
            <a:r>
              <a:rPr lang="en-US" sz="4200" dirty="0">
                <a:solidFill>
                  <a:srgbClr val="002060"/>
                </a:solidFill>
              </a:rPr>
              <a:t>The secret ingredient in teaching is always love!</a:t>
            </a:r>
          </a:p>
        </p:txBody>
      </p:sp>
    </p:spTree>
    <p:extLst>
      <p:ext uri="{BB962C8B-B14F-4D97-AF65-F5344CB8AC3E}">
        <p14:creationId xmlns:p14="http://schemas.microsoft.com/office/powerpoint/2010/main" val="261389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Why should you be interested in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984"/>
            <a:ext cx="10555357" cy="51683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You would develop friendly relations with the students.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</a:rPr>
              <a:t>You never know who you may need in the future.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i="0" dirty="0">
                <a:solidFill>
                  <a:srgbClr val="002060"/>
                </a:solidFill>
              </a:rPr>
              <a:t>And of course it pays the bills!</a:t>
            </a:r>
            <a:endParaRPr lang="en-US" sz="2800" b="1" i="0" dirty="0">
              <a:solidFill>
                <a:srgbClr val="FF0000"/>
              </a:solidFill>
            </a:endParaRPr>
          </a:p>
          <a:p>
            <a:pPr marL="530352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492929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8621"/>
            <a:ext cx="9601200" cy="887628"/>
          </a:xfrm>
        </p:spPr>
        <p:txBody>
          <a:bodyPr/>
          <a:lstStyle/>
          <a:p>
            <a:r>
              <a:rPr lang="en-US" dirty="0"/>
              <a:t>Sample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791" y="1527401"/>
            <a:ext cx="10316817" cy="458435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Question: </a:t>
            </a:r>
            <a:r>
              <a:rPr lang="en-US" sz="3000" dirty="0">
                <a:latin typeface="+mj-lt"/>
              </a:rPr>
              <a:t>Given an times stamp; a time difference, write a pseudocode to compute the new time stamp which sum of old time stamp and time difference. </a:t>
            </a:r>
          </a:p>
          <a:p>
            <a:pPr marL="0" indent="0">
              <a:buNone/>
            </a:pPr>
            <a:endParaRPr lang="en-US" sz="28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 Times are given in 24 hour format.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Example: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Date and Time 1:  2016 July  27</a:t>
            </a:r>
            <a:r>
              <a:rPr lang="en-US" sz="2800" baseline="30000" dirty="0">
                <a:solidFill>
                  <a:srgbClr val="002060"/>
                </a:solidFill>
                <a:latin typeface="+mj-lt"/>
              </a:rPr>
              <a:t>th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 23:00 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Time Difference: 2 hours and 50 minutes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New Date and Time:</a:t>
            </a:r>
            <a:r>
              <a:rPr lang="en-US" sz="28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 2016 July 28</a:t>
            </a:r>
            <a:r>
              <a:rPr lang="en-US" sz="2800" baseline="300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th</a:t>
            </a:r>
            <a:r>
              <a:rPr lang="en-US" sz="28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 1:50 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6119690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4438"/>
            <a:ext cx="9601200" cy="7146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Correct Answer (A)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849" y="815547"/>
            <a:ext cx="10721546" cy="5824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Step 1:</a:t>
            </a:r>
            <a:r>
              <a:rPr lang="en-US" sz="2800" b="1" dirty="0">
                <a:latin typeface="+mj-lt"/>
              </a:rPr>
              <a:t>  </a:t>
            </a:r>
            <a:r>
              <a:rPr lang="en-US" sz="2800" dirty="0" err="1">
                <a:latin typeface="+mj-lt"/>
              </a:rPr>
              <a:t>Day_a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Hr_a</a:t>
            </a:r>
            <a:r>
              <a:rPr lang="en-US" sz="2800" dirty="0">
                <a:latin typeface="+mj-lt"/>
              </a:rPr>
              <a:t> and </a:t>
            </a:r>
            <a:r>
              <a:rPr lang="en-US" sz="2800" dirty="0" err="1">
                <a:latin typeface="+mj-lt"/>
              </a:rPr>
              <a:t>Min_a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 First Date</a:t>
            </a:r>
            <a:endParaRPr lang="en-US" sz="2800" dirty="0"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Step 2:  </a:t>
            </a:r>
            <a:r>
              <a:rPr lang="en-US" sz="2800" dirty="0" err="1">
                <a:latin typeface="+mj-lt"/>
              </a:rPr>
              <a:t>Day_b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Hr_b</a:t>
            </a:r>
            <a:r>
              <a:rPr lang="en-US" sz="2800" dirty="0">
                <a:latin typeface="+mj-lt"/>
              </a:rPr>
              <a:t> and </a:t>
            </a:r>
            <a:r>
              <a:rPr lang="en-US" sz="2800" dirty="0" err="1">
                <a:latin typeface="+mj-lt"/>
              </a:rPr>
              <a:t>Min_b</a:t>
            </a:r>
            <a:r>
              <a:rPr lang="en-US" sz="2800" dirty="0">
                <a:latin typeface="+mj-lt"/>
              </a:rPr>
              <a:t> 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 Second Date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Step 3:</a:t>
            </a:r>
            <a:r>
              <a:rPr lang="en-US" sz="2800" b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800" b="1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If</a:t>
            </a:r>
            <a:r>
              <a:rPr lang="en-US" sz="28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Day_a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&gt;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Day_b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Then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swap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Day_a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&amp;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Day_b</a:t>
            </a:r>
            <a:endParaRPr lang="en-US" sz="28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Step 4:</a:t>
            </a:r>
            <a:r>
              <a:rPr lang="en-US" sz="2800" b="1" dirty="0">
                <a:latin typeface="+mj-lt"/>
                <a:sym typeface="Wingdings" panose="05000000000000000000" pitchFamily="2" charset="2"/>
              </a:rPr>
              <a:t>   </a:t>
            </a:r>
            <a:r>
              <a:rPr lang="en-US" sz="2800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If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&gt;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Min_a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800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Then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Min_diff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=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–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Min_a</a:t>
            </a:r>
            <a:endParaRPr lang="en-US" sz="28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latin typeface="+mj-lt"/>
                <a:sym typeface="Wingdings" panose="05000000000000000000" pitchFamily="2" charset="2"/>
              </a:rPr>
              <a:t>	     </a:t>
            </a:r>
            <a:r>
              <a:rPr lang="en-US" sz="2800" i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Else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=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+ 60;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Min_diff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=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–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Min_a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; </a:t>
            </a:r>
            <a:r>
              <a:rPr lang="en-US" sz="2800" dirty="0" err="1">
                <a:latin typeface="+mj-lt"/>
                <a:sym typeface="Wingdings" panose="05000000000000000000" pitchFamily="2" charset="2"/>
              </a:rPr>
              <a:t>Hr_b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- - 		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Step 5: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 </a:t>
            </a:r>
            <a:r>
              <a:rPr lang="en-US" sz="2800" i="1" dirty="0">
                <a:solidFill>
                  <a:srgbClr val="002060"/>
                </a:solidFill>
                <a:latin typeface="+mj-lt"/>
              </a:rPr>
              <a:t>If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&gt;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Hr_a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i="1" dirty="0">
                <a:solidFill>
                  <a:srgbClr val="002060"/>
                </a:solidFill>
                <a:sym typeface="Wingdings" panose="05000000000000000000" pitchFamily="2" charset="2"/>
              </a:rPr>
              <a:t>Then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Hr_diff</a:t>
            </a:r>
            <a:r>
              <a:rPr lang="en-US" sz="2800" dirty="0">
                <a:sym typeface="Wingdings" panose="05000000000000000000" pitchFamily="2" charset="2"/>
              </a:rPr>
              <a:t> = </a:t>
            </a:r>
            <a:r>
              <a:rPr lang="en-US" sz="2800" dirty="0" err="1">
                <a:sym typeface="Wingdings" panose="05000000000000000000" pitchFamily="2" charset="2"/>
              </a:rPr>
              <a:t>Hr_b</a:t>
            </a:r>
            <a:r>
              <a:rPr lang="en-US" sz="2800" dirty="0">
                <a:sym typeface="Wingdings" panose="05000000000000000000" pitchFamily="2" charset="2"/>
              </a:rPr>
              <a:t> – </a:t>
            </a:r>
            <a:r>
              <a:rPr lang="en-US" sz="2800" dirty="0" err="1">
                <a:sym typeface="Wingdings" panose="05000000000000000000" pitchFamily="2" charset="2"/>
              </a:rPr>
              <a:t>Hr_a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latin typeface="+mj-lt"/>
              </a:rPr>
              <a:t>              </a:t>
            </a:r>
            <a:r>
              <a:rPr lang="en-US" sz="2800" i="1" dirty="0">
                <a:solidFill>
                  <a:srgbClr val="002060"/>
                </a:solidFill>
                <a:latin typeface="+mj-lt"/>
              </a:rPr>
              <a:t>Else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+ 24;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Hr_diff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Hr_a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Day_b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- - </a:t>
            </a: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Step 6: 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Day_diff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Day_b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Day_a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;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385059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8621"/>
            <a:ext cx="9601200" cy="887628"/>
          </a:xfrm>
        </p:spPr>
        <p:txBody>
          <a:bodyPr/>
          <a:lstStyle/>
          <a:p>
            <a:r>
              <a:rPr lang="en-US" dirty="0"/>
              <a:t>Sample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79157"/>
            <a:ext cx="10029568" cy="191118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2800" b="1" dirty="0">
                <a:latin typeface="+mj-lt"/>
              </a:rPr>
              <a:t>Question: </a:t>
            </a:r>
            <a:r>
              <a:rPr lang="en-US" sz="2800" dirty="0">
                <a:latin typeface="+mj-lt"/>
              </a:rPr>
              <a:t>Given a binary tree and two values, write a pseudocode to compute their lower common ancestor.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Assume that all values in the binary tree are unique.</a:t>
            </a:r>
          </a:p>
        </p:txBody>
      </p:sp>
    </p:spTree>
    <p:extLst>
      <p:ext uri="{BB962C8B-B14F-4D97-AF65-F5344CB8AC3E}">
        <p14:creationId xmlns:p14="http://schemas.microsoft.com/office/powerpoint/2010/main" val="3328143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904461"/>
          </a:xfrm>
        </p:spPr>
        <p:txBody>
          <a:bodyPr/>
          <a:lstStyle/>
          <a:p>
            <a:r>
              <a:rPr lang="en-US" dirty="0"/>
              <a:t>First step towards being a good 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81" y="1483169"/>
            <a:ext cx="10555357" cy="37890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2060"/>
                </a:solidFill>
              </a:rPr>
              <a:t>Know the subject you are </a:t>
            </a:r>
            <a:r>
              <a:rPr lang="en-US" sz="3000" b="1" dirty="0" err="1">
                <a:solidFill>
                  <a:srgbClr val="002060"/>
                </a:solidFill>
              </a:rPr>
              <a:t>TAing</a:t>
            </a:r>
            <a:r>
              <a:rPr lang="en-US" sz="3000" b="1" dirty="0">
                <a:solidFill>
                  <a:srgbClr val="002060"/>
                </a:solidFill>
              </a:rPr>
              <a:t> for</a:t>
            </a:r>
            <a:r>
              <a:rPr lang="en-US" sz="3000" b="1" i="0" dirty="0">
                <a:solidFill>
                  <a:srgbClr val="002060"/>
                </a:solidFill>
              </a:rPr>
              <a:t>!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Attend as many classes as possible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Helps keep you up in sync with the topics covered in class.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Clarifies your own doubts to a very good extent.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</a:rPr>
              <a:t>Helps you overcome your own insecurities about the subject.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30A0"/>
                </a:solidFill>
              </a:rPr>
              <a:t>Helps you avoid 95% of the problems TAs typically face. </a:t>
            </a:r>
          </a:p>
          <a:p>
            <a:pPr marL="530352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273089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4159</TotalTime>
  <Words>4422</Words>
  <Application>Microsoft Office PowerPoint</Application>
  <PresentationFormat>Widescreen</PresentationFormat>
  <Paragraphs>618</Paragraphs>
  <Slides>82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5" baseType="lpstr">
      <vt:lpstr>Franklin Gothic Book</vt:lpstr>
      <vt:lpstr>Wingdings</vt:lpstr>
      <vt:lpstr>Crop</vt:lpstr>
      <vt:lpstr>Being a Teaching Assistant at IIITD</vt:lpstr>
      <vt:lpstr>Quick Survey</vt:lpstr>
      <vt:lpstr>Who is a Teaching Assistant?</vt:lpstr>
      <vt:lpstr>Who is a Teaching Assistant?</vt:lpstr>
      <vt:lpstr>Typical Duties of a Teaching Assistant</vt:lpstr>
      <vt:lpstr>Why should you be interested in this?</vt:lpstr>
      <vt:lpstr>Why should you be interested in this?</vt:lpstr>
      <vt:lpstr>Why should you be interested in this?</vt:lpstr>
      <vt:lpstr>First step towards being a good TA</vt:lpstr>
      <vt:lpstr>PowerPoint Presentation</vt:lpstr>
      <vt:lpstr>Sample Question</vt:lpstr>
      <vt:lpstr>Sample Question </vt:lpstr>
      <vt:lpstr>Correct  Answer</vt:lpstr>
      <vt:lpstr>How much would you give this?</vt:lpstr>
      <vt:lpstr>How much would you give this?</vt:lpstr>
      <vt:lpstr>How much would you give this?</vt:lpstr>
      <vt:lpstr>How much would you give this?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How to create a grading rubric?</vt:lpstr>
      <vt:lpstr>A Sample Grading Rubric?</vt:lpstr>
      <vt:lpstr>A Sample Grading Rubric?</vt:lpstr>
      <vt:lpstr>Types of grading rubric</vt:lpstr>
      <vt:lpstr>Types of grading rubric</vt:lpstr>
      <vt:lpstr>Types of grading rubric</vt:lpstr>
      <vt:lpstr>Assessing Group Work</vt:lpstr>
      <vt:lpstr>Grading Graciously</vt:lpstr>
      <vt:lpstr>Grading Graciously</vt:lpstr>
      <vt:lpstr>Grading Graciously</vt:lpstr>
      <vt:lpstr>Grading Graciously</vt:lpstr>
      <vt:lpstr>Grading Graciously</vt:lpstr>
      <vt:lpstr>Grading Graciously</vt:lpstr>
      <vt:lpstr>Interacting with Students</vt:lpstr>
      <vt:lpstr>Effective Interaction</vt:lpstr>
      <vt:lpstr>Effective Interaction – Some Tips</vt:lpstr>
      <vt:lpstr>Effective Interaction</vt:lpstr>
      <vt:lpstr>Effective Interaction – Some Tips</vt:lpstr>
      <vt:lpstr>Effective Interaction – Some Tips</vt:lpstr>
      <vt:lpstr>Effective Interaction --- “Last” Tip</vt:lpstr>
      <vt:lpstr>Being Efficient  IN your TA DUTIES</vt:lpstr>
      <vt:lpstr>Tools to make you Productive</vt:lpstr>
      <vt:lpstr>Strategies to Make you Productive</vt:lpstr>
      <vt:lpstr>Strategies to Make you Productive</vt:lpstr>
      <vt:lpstr>Strategies to Make you Productive</vt:lpstr>
      <vt:lpstr>Strategies to Make you Productive</vt:lpstr>
      <vt:lpstr>Strategies to Make you Productive</vt:lpstr>
      <vt:lpstr>Strategies to Make you Productive</vt:lpstr>
      <vt:lpstr>Leading a Tutorial Session</vt:lpstr>
      <vt:lpstr>Leading a Problem Solving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Questions in a Tutorial/Class </vt:lpstr>
      <vt:lpstr>Student Questions in a Tutorial/Class </vt:lpstr>
      <vt:lpstr>Maintaining  Professional Conduct</vt:lpstr>
      <vt:lpstr>Expectations from Faculty</vt:lpstr>
      <vt:lpstr>Expectations from Faculty</vt:lpstr>
      <vt:lpstr>Handling Confidential Information</vt:lpstr>
      <vt:lpstr>Conflict of Interest and Nepotism</vt:lpstr>
      <vt:lpstr>Handling Academic Misconduct</vt:lpstr>
      <vt:lpstr>PowerPoint Presentation</vt:lpstr>
      <vt:lpstr>Handling Academic Misconduct</vt:lpstr>
      <vt:lpstr>Philosophy of Teaching</vt:lpstr>
      <vt:lpstr>Questions ?  The secret ingredient in teaching is always love!</vt:lpstr>
      <vt:lpstr>Sample Question 1</vt:lpstr>
      <vt:lpstr>Correct Answer (A) </vt:lpstr>
      <vt:lpstr>Sample 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Professional Conduct</dc:title>
  <dc:creator>Viswanath Gunturi</dc:creator>
  <cp:lastModifiedBy>Viswanath Gunturi</cp:lastModifiedBy>
  <cp:revision>1778</cp:revision>
  <dcterms:created xsi:type="dcterms:W3CDTF">2015-12-31T17:41:47Z</dcterms:created>
  <dcterms:modified xsi:type="dcterms:W3CDTF">2016-07-27T04:25:32Z</dcterms:modified>
</cp:coreProperties>
</file>